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9.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10.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11.xml" ContentType="application/vnd.openxmlformats-officedocument.presentationml.notesSlide+xml"/>
  <Override PartName="/ppt/tags/tag16.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modernComment_D10_42ECEFFC.xml" ContentType="application/vnd.ms-powerpoint.comments+xml"/>
  <Override PartName="/ppt/tags/tag17.xml" ContentType="application/vnd.openxmlformats-officedocument.presentationml.tags+xml"/>
  <Override PartName="/ppt/tags/tag18.xml" ContentType="application/vnd.openxmlformats-officedocument.presentationml.tags+xml"/>
  <Override PartName="/ppt/notesSlides/notesSlide14.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notesSlides/notesSlide15.xml" ContentType="application/vnd.openxmlformats-officedocument.presentationml.notesSlide+xml"/>
  <Override PartName="/ppt/comments/modernComment_D15_1DCD9D8B.xml" ContentType="application/vnd.ms-powerpoint.comments+xml"/>
  <Override PartName="/ppt/tags/tag21.xml" ContentType="application/vnd.openxmlformats-officedocument.presentationml.tags+xml"/>
  <Override PartName="/ppt/tags/tag22.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modernComment_D12_DEA326A2.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2" r:id="rId5"/>
  </p:sldMasterIdLst>
  <p:notesMasterIdLst>
    <p:notesMasterId r:id="rId25"/>
  </p:notesMasterIdLst>
  <p:sldIdLst>
    <p:sldId id="3324" r:id="rId6"/>
    <p:sldId id="335" r:id="rId7"/>
    <p:sldId id="3281" r:id="rId8"/>
    <p:sldId id="3228" r:id="rId9"/>
    <p:sldId id="3330" r:id="rId10"/>
    <p:sldId id="3341" r:id="rId11"/>
    <p:sldId id="363" r:id="rId12"/>
    <p:sldId id="3350" r:id="rId13"/>
    <p:sldId id="3348" r:id="rId14"/>
    <p:sldId id="496" r:id="rId15"/>
    <p:sldId id="364" r:id="rId16"/>
    <p:sldId id="320" r:id="rId17"/>
    <p:sldId id="3333" r:id="rId18"/>
    <p:sldId id="3344" r:id="rId19"/>
    <p:sldId id="3347" r:id="rId20"/>
    <p:sldId id="3349" r:id="rId21"/>
    <p:sldId id="408" r:id="rId22"/>
    <p:sldId id="3325" r:id="rId23"/>
    <p:sldId id="334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870A9706-06A8-4C1E-A80A-3E5592A34D35}">
          <p14:sldIdLst>
            <p14:sldId id="3324"/>
            <p14:sldId id="335"/>
            <p14:sldId id="3281"/>
            <p14:sldId id="3228"/>
            <p14:sldId id="3330"/>
            <p14:sldId id="3341"/>
            <p14:sldId id="363"/>
            <p14:sldId id="3350"/>
            <p14:sldId id="3348"/>
            <p14:sldId id="496"/>
            <p14:sldId id="364"/>
            <p14:sldId id="320"/>
          </p14:sldIdLst>
        </p14:section>
        <p14:section name="Graveyard" id="{60B43C02-8F78-43CA-A173-91F86546917D}">
          <p14:sldIdLst>
            <p14:sldId id="3333"/>
            <p14:sldId id="3344"/>
            <p14:sldId id="3347"/>
            <p14:sldId id="3349"/>
            <p14:sldId id="408"/>
            <p14:sldId id="3325"/>
            <p14:sldId id="3346"/>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AEF9B11-6983-D7A8-30BD-FD8FF1B2C0F3}" name="Brahmbhatt, Jahnavi" initials="BJ" userId="S::jabrahmbhatt@deloitte.com::fc924eda-140e-4c36-a062-b48ecaca2f2b"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6B538B-46D4-4F69-A013-B14ABDDC3649}" v="14" dt="2023-08-04T18:00:20.232"/>
    <p1510:client id="{2B97A137-76B5-A087-FEB5-3AC233FE3369}" v="346" dt="2023-08-03T20:00:40.048"/>
    <p1510:client id="{545218CC-5F8C-7765-D079-CCFC5DEAB897}" v="707" dt="2023-08-04T17:58:17.683"/>
    <p1510:client id="{59A6EEEB-5603-5F29-396B-0FA9DAE43BDA}" v="173" dt="2023-08-04T17:15:40.425"/>
    <p1510:client id="{613BC635-E149-3B6E-2032-9642F1F82427}" v="210" dt="2023-08-04T18:04:36.063"/>
    <p1510:client id="{7A5A066F-6A21-11ED-D4B0-15431B302541}" v="15" dt="2023-08-04T17:46:13.162"/>
    <p1510:client id="{91AEB981-3163-4A37-A78C-DAFC24E9B616}" v="3" dt="2023-08-04T17:02:57.832"/>
    <p1510:client id="{A0174DA3-7321-6940-AA70-CCD92BA3BA69}" v="280" dt="2023-07-28T17:57:38.016"/>
    <p1510:client id="{A652D863-2AEB-4050-B7DA-F0D7A9D03C29}" v="1" dt="2023-08-04T17:39:58.443"/>
    <p1510:client id="{D8E2BFAB-3879-4F33-9600-6D79AB04E42D}" v="7612" vWet="7614" dt="2023-08-04T17:28:29.42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 Id="rId30" Type="http://schemas.microsoft.com/office/2015/10/relationships/revisionInfo" Target="revisionInfo.xml"/></Relationships>
</file>

<file path=ppt/comments/modernComment_D10_42ECEFFC.xml><?xml version="1.0" encoding="utf-8"?>
<p188:cmLst xmlns:a="http://schemas.openxmlformats.org/drawingml/2006/main" xmlns:r="http://schemas.openxmlformats.org/officeDocument/2006/relationships" xmlns:p188="http://schemas.microsoft.com/office/powerpoint/2018/8/main">
  <p188:cm id="{FA081D5A-5B7A-4686-A836-EB0CB9A26F9A}" authorId="{DAEF9B11-6983-D7A8-30BD-FD8FF1B2C0F3}" created="2023-07-28T18:24:20.344">
    <pc:sldMkLst xmlns:pc="http://schemas.microsoft.com/office/powerpoint/2013/main/command">
      <pc:docMk/>
      <pc:sldMk cId="1122824188" sldId="3344"/>
    </pc:sldMkLst>
    <p188:txBody>
      <a:bodyPr/>
      <a:lstStyle/>
      <a:p>
        <a:r>
          <a:rPr lang="en-US"/>
          <a:t>Add visual outputs to show results graphically, how those results would help the customer. Focus on selling points, not too technical.</a:t>
        </a:r>
      </a:p>
    </p188:txBody>
  </p188:cm>
</p188:cmLst>
</file>

<file path=ppt/comments/modernComment_D12_DEA326A2.xml><?xml version="1.0" encoding="utf-8"?>
<p188:cmLst xmlns:a="http://schemas.openxmlformats.org/drawingml/2006/main" xmlns:r="http://schemas.openxmlformats.org/officeDocument/2006/relationships" xmlns:p188="http://schemas.microsoft.com/office/powerpoint/2018/8/main">
  <p188:cm id="{48EBAC3C-3D4E-407E-9B66-F3AB7A21A071}" authorId="{DAEF9B11-6983-D7A8-30BD-FD8FF1B2C0F3}" created="2023-07-28T18:21:42.927">
    <pc:sldMkLst xmlns:pc="http://schemas.microsoft.com/office/powerpoint/2013/main/command">
      <pc:docMk/>
      <pc:sldMk cId="3735234210" sldId="3346"/>
    </pc:sldMkLst>
    <p188:txBody>
      <a:bodyPr/>
      <a:lstStyle/>
      <a:p>
        <a:r>
          <a:rPr lang="en-US"/>
          <a:t>Explain Acronyms </a:t>
        </a:r>
      </a:p>
    </p188:txBody>
  </p188:cm>
</p188:cmLst>
</file>

<file path=ppt/comments/modernComment_D15_1DCD9D8B.xml><?xml version="1.0" encoding="utf-8"?>
<p188:cmLst xmlns:a="http://schemas.openxmlformats.org/drawingml/2006/main" xmlns:r="http://schemas.openxmlformats.org/officeDocument/2006/relationships" xmlns:p188="http://schemas.microsoft.com/office/powerpoint/2018/8/main">
  <p188:cm id="{E1640BAD-A651-4A88-9156-C7718F88A999}" authorId="{DAEF9B11-6983-D7A8-30BD-FD8FF1B2C0F3}" created="2023-07-28T18:27:55.905">
    <pc:sldMkLst xmlns:pc="http://schemas.microsoft.com/office/powerpoint/2013/main/command">
      <pc:docMk/>
      <pc:sldMk cId="1883445956" sldId="3343"/>
    </pc:sldMkLst>
    <p188:txBody>
      <a:bodyPr/>
      <a:lstStyle/>
      <a:p>
        <a:r>
          <a:rPr lang="en-US"/>
          <a:t>Baseline VS NN and why. Have comparison of classification of sentiment. Comparison helps. Add recommendation and why</a:t>
        </a:r>
      </a:p>
    </p188:txBody>
  </p188:cm>
</p188:cmLst>
</file>

<file path=ppt/media/hdphoto1.wdp>
</file>

<file path=ppt/media/image10.jpeg>
</file>

<file path=ppt/media/image11.jpeg>
</file>

<file path=ppt/media/image12.jpeg>
</file>

<file path=ppt/media/image13.jpeg>
</file>

<file path=ppt/media/image14.jpe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svg>
</file>

<file path=ppt/media/image26.png>
</file>

<file path=ppt/media/image27.svg>
</file>

<file path=ppt/media/image28.png>
</file>

<file path=ppt/media/image29.svg>
</file>

<file path=ppt/media/image30.png>
</file>

<file path=ppt/media/image31.png>
</file>

<file path=ppt/media/image32.png>
</file>

<file path=ppt/media/image33.png>
</file>

<file path=ppt/media/image34.png>
</file>

<file path=ppt/media/image35.svg>
</file>

<file path=ppt/media/image36.png>
</file>

<file path=ppt/media/image37.svg>
</file>

<file path=ppt/media/image38.png>
</file>

<file path=ppt/media/image39.png>
</file>

<file path=ppt/media/image5.png>
</file>

<file path=ppt/media/image6.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5692C6-7F2B-45E2-9C4F-3FB6E1FF7F59}" type="datetimeFigureOut">
              <a:rPr lang="en-US" smtClean="0"/>
              <a:t>8/4/2023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4D6B70-7964-4009-9A9A-3BEE4F8CCC10}" type="slidenum">
              <a:rPr lang="en-US" smtClean="0"/>
              <a:t>‹#›</a:t>
            </a:fld>
            <a:endParaRPr lang="en-US"/>
          </a:p>
        </p:txBody>
      </p:sp>
    </p:spTree>
    <p:extLst>
      <p:ext uri="{BB962C8B-B14F-4D97-AF65-F5344CB8AC3E}">
        <p14:creationId xmlns:p14="http://schemas.microsoft.com/office/powerpoint/2010/main" val="2823740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a:t>
            </a:fld>
            <a:endParaRPr lang="en-US"/>
          </a:p>
        </p:txBody>
      </p:sp>
    </p:spTree>
    <p:extLst>
      <p:ext uri="{BB962C8B-B14F-4D97-AF65-F5344CB8AC3E}">
        <p14:creationId xmlns:p14="http://schemas.microsoft.com/office/powerpoint/2010/main" val="18294433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DNA, underline, text</a:t>
            </a:r>
          </a:p>
        </p:txBody>
      </p:sp>
      <p:sp>
        <p:nvSpPr>
          <p:cNvPr id="4" name="Slide Number Placeholder 3"/>
          <p:cNvSpPr>
            <a:spLocks noGrp="1"/>
          </p:cNvSpPr>
          <p:nvPr>
            <p:ph type="sldNum" sz="quarter" idx="10"/>
          </p:nvPr>
        </p:nvSpPr>
        <p:spPr/>
        <p:txBody>
          <a:bodyPr/>
          <a:lstStyle/>
          <a:p>
            <a:fld id="{5EDD572C-0642-445C-95EA-9BF60C5DC72B}" type="slidenum">
              <a:rPr lang="en-US" smtClean="0"/>
              <a:t>10</a:t>
            </a:fld>
            <a:endParaRPr lang="en-US"/>
          </a:p>
        </p:txBody>
      </p:sp>
    </p:spTree>
    <p:extLst>
      <p:ext uri="{BB962C8B-B14F-4D97-AF65-F5344CB8AC3E}">
        <p14:creationId xmlns:p14="http://schemas.microsoft.com/office/powerpoint/2010/main" val="21382165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a:t>Tags: text, crowdsourcing, list, numbers</a:t>
            </a:r>
            <a:endParaRPr lang="en-US"/>
          </a:p>
        </p:txBody>
      </p:sp>
      <p:sp>
        <p:nvSpPr>
          <p:cNvPr id="4" name="Slide Number Placeholder 3"/>
          <p:cNvSpPr>
            <a:spLocks noGrp="1"/>
          </p:cNvSpPr>
          <p:nvPr>
            <p:ph type="sldNum" sz="quarter" idx="10"/>
          </p:nvPr>
        </p:nvSpPr>
        <p:spPr/>
        <p:txBody>
          <a:bodyPr/>
          <a:lstStyle/>
          <a:p>
            <a:fld id="{5689E7E8-36E4-467C-8300-85BCF6933FBA}" type="slidenum">
              <a:rPr lang="en-US" smtClean="0"/>
              <a:t>11</a:t>
            </a:fld>
            <a:endParaRPr lang="en-US"/>
          </a:p>
        </p:txBody>
      </p:sp>
    </p:spTree>
    <p:extLst>
      <p:ext uri="{BB962C8B-B14F-4D97-AF65-F5344CB8AC3E}">
        <p14:creationId xmlns:p14="http://schemas.microsoft.com/office/powerpoint/2010/main" val="32410917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statement, quote, callout</a:t>
            </a:r>
          </a:p>
        </p:txBody>
      </p:sp>
      <p:sp>
        <p:nvSpPr>
          <p:cNvPr id="4" name="Slide Number Placeholder 3"/>
          <p:cNvSpPr>
            <a:spLocks noGrp="1"/>
          </p:cNvSpPr>
          <p:nvPr>
            <p:ph type="sldNum" sz="quarter" idx="10"/>
          </p:nvPr>
        </p:nvSpPr>
        <p:spPr/>
        <p:txBody>
          <a:bodyPr/>
          <a:lstStyle/>
          <a:p>
            <a:fld id="{D759AF6D-BA0E-4594-94DB-478664329D2A}" type="slidenum">
              <a:rPr lang="en-US" smtClean="0"/>
              <a:t>12</a:t>
            </a:fld>
            <a:endParaRPr lang="en-US"/>
          </a:p>
        </p:txBody>
      </p:sp>
    </p:spTree>
    <p:extLst>
      <p:ext uri="{BB962C8B-B14F-4D97-AF65-F5344CB8AC3E}">
        <p14:creationId xmlns:p14="http://schemas.microsoft.com/office/powerpoint/2010/main" val="32655493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Aidan</a:t>
            </a:r>
          </a:p>
        </p:txBody>
      </p:sp>
      <p:sp>
        <p:nvSpPr>
          <p:cNvPr id="4" name="Slide Number Placeholder 3"/>
          <p:cNvSpPr>
            <a:spLocks noGrp="1"/>
          </p:cNvSpPr>
          <p:nvPr>
            <p:ph type="sldNum" sz="quarter" idx="5"/>
          </p:nvPr>
        </p:nvSpPr>
        <p:spPr/>
        <p:txBody>
          <a:bodyPr/>
          <a:lstStyle/>
          <a:p>
            <a:fld id="{2E3AC289-28A9-4B8F-AEFD-1346154DA68A}" type="slidenum">
              <a:rPr lang="en-US" smtClean="0"/>
              <a:t>13</a:t>
            </a:fld>
            <a:endParaRPr lang="en-US"/>
          </a:p>
        </p:txBody>
      </p:sp>
    </p:spTree>
    <p:extLst>
      <p:ext uri="{BB962C8B-B14F-4D97-AF65-F5344CB8AC3E}">
        <p14:creationId xmlns:p14="http://schemas.microsoft.com/office/powerpoint/2010/main" val="17494130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text, landscape, data visualization, trends</a:t>
            </a:r>
          </a:p>
        </p:txBody>
      </p:sp>
      <p:sp>
        <p:nvSpPr>
          <p:cNvPr id="4" name="Slide Number Placeholder 3"/>
          <p:cNvSpPr>
            <a:spLocks noGrp="1"/>
          </p:cNvSpPr>
          <p:nvPr>
            <p:ph type="sldNum" sz="quarter" idx="10"/>
          </p:nvPr>
        </p:nvSpPr>
        <p:spPr/>
        <p:txBody>
          <a:bodyPr/>
          <a:lstStyle/>
          <a:p>
            <a:fld id="{5EDD572C-0642-445C-95EA-9BF60C5DC72B}" type="slidenum">
              <a:rPr lang="en-US" smtClean="0"/>
              <a:t>15</a:t>
            </a:fld>
            <a:endParaRPr lang="en-US"/>
          </a:p>
        </p:txBody>
      </p:sp>
    </p:spTree>
    <p:extLst>
      <p:ext uri="{BB962C8B-B14F-4D97-AF65-F5344CB8AC3E}">
        <p14:creationId xmlns:p14="http://schemas.microsoft.com/office/powerpoint/2010/main" val="42372781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text, landscape, data visualization, trends</a:t>
            </a:r>
          </a:p>
        </p:txBody>
      </p:sp>
      <p:sp>
        <p:nvSpPr>
          <p:cNvPr id="4" name="Slide Number Placeholder 3"/>
          <p:cNvSpPr>
            <a:spLocks noGrp="1"/>
          </p:cNvSpPr>
          <p:nvPr>
            <p:ph type="sldNum" sz="quarter" idx="10"/>
          </p:nvPr>
        </p:nvSpPr>
        <p:spPr/>
        <p:txBody>
          <a:bodyPr/>
          <a:lstStyle/>
          <a:p>
            <a:fld id="{5EDD572C-0642-445C-95EA-9BF60C5DC72B}" type="slidenum">
              <a:rPr lang="en-US" smtClean="0"/>
              <a:t>16</a:t>
            </a:fld>
            <a:endParaRPr lang="en-US"/>
          </a:p>
        </p:txBody>
      </p:sp>
    </p:spTree>
    <p:extLst>
      <p:ext uri="{BB962C8B-B14F-4D97-AF65-F5344CB8AC3E}">
        <p14:creationId xmlns:p14="http://schemas.microsoft.com/office/powerpoint/2010/main" val="22233788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text, landscape, data visualization, trends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DD572C-0642-445C-95EA-9BF60C5DC72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33788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Patricio:</a:t>
            </a:r>
          </a:p>
          <a:p>
            <a:r>
              <a:rPr lang="en-US"/>
              <a:t>From the process to prepare the data we started with the basics:</a:t>
            </a:r>
          </a:p>
          <a:p>
            <a:r>
              <a:rPr lang="en-US"/>
              <a:t> </a:t>
            </a:r>
            <a:endParaRPr lang="en-US">
              <a:cs typeface="Calibri"/>
            </a:endParaRPr>
          </a:p>
          <a:p>
            <a:r>
              <a:rPr lang="en-US"/>
              <a:t>remove duplicates and null values, remove special characters we think they are unnecessary likeemojis, and remove entities or game names that already exist in a column of our original dataframe (for this part we had to create a dictionary of names of entities of each game of the database).</a:t>
            </a:r>
          </a:p>
          <a:p>
            <a:r>
              <a:rPr lang="en-US"/>
              <a:t> </a:t>
            </a:r>
            <a:endParaRPr lang="en-US">
              <a:cs typeface="Calibri"/>
            </a:endParaRPr>
          </a:p>
          <a:p>
            <a:r>
              <a:rPr lang="en-US"/>
              <a:t>So we can begin with the </a:t>
            </a:r>
            <a:r>
              <a:rPr lang="en-US" err="1"/>
              <a:t>nlp</a:t>
            </a:r>
            <a:r>
              <a:rPr lang="en-US"/>
              <a:t> process that is tokenization, removal of stop words, stemming and lemmatization so we can compute Term Frequency &amp; Inverse Document Frequency for vectorization of the text and  begin with our modeling.</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2E3AC289-28A9-4B8F-AEFD-1346154DA68A}" type="slidenum">
              <a:rPr lang="en-US" smtClean="0"/>
              <a:t>19</a:t>
            </a:fld>
            <a:endParaRPr lang="en-US"/>
          </a:p>
        </p:txBody>
      </p:sp>
    </p:spTree>
    <p:extLst>
      <p:ext uri="{BB962C8B-B14F-4D97-AF65-F5344CB8AC3E}">
        <p14:creationId xmlns:p14="http://schemas.microsoft.com/office/powerpoint/2010/main" val="3096571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Landon</a:t>
            </a:r>
          </a:p>
        </p:txBody>
      </p:sp>
      <p:sp>
        <p:nvSpPr>
          <p:cNvPr id="4" name="Slide Number Placeholder 3"/>
          <p:cNvSpPr>
            <a:spLocks noGrp="1"/>
          </p:cNvSpPr>
          <p:nvPr>
            <p:ph type="sldNum" sz="quarter" idx="10"/>
          </p:nvPr>
        </p:nvSpPr>
        <p:spPr/>
        <p:txBody>
          <a:bodyPr/>
          <a:lstStyle/>
          <a:p>
            <a:fld id="{D759AF6D-BA0E-4594-94DB-478664329D2A}" type="slidenum">
              <a:rPr lang="en-US" smtClean="0"/>
              <a:t>2</a:t>
            </a:fld>
            <a:endParaRPr lang="en-US"/>
          </a:p>
        </p:txBody>
      </p:sp>
    </p:spTree>
    <p:extLst>
      <p:ext uri="{BB962C8B-B14F-4D97-AF65-F5344CB8AC3E}">
        <p14:creationId xmlns:p14="http://schemas.microsoft.com/office/powerpoint/2010/main" val="1095749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Landon</a:t>
            </a:r>
          </a:p>
        </p:txBody>
      </p:sp>
      <p:sp>
        <p:nvSpPr>
          <p:cNvPr id="4" name="Slide Number Placeholder 3"/>
          <p:cNvSpPr>
            <a:spLocks noGrp="1"/>
          </p:cNvSpPr>
          <p:nvPr>
            <p:ph type="sldNum" sz="quarter" idx="5"/>
          </p:nvPr>
        </p:nvSpPr>
        <p:spPr/>
        <p:txBody>
          <a:bodyPr/>
          <a:lstStyle/>
          <a:p>
            <a:fld id="{8A4D6B70-7964-4009-9A9A-3BEE4F8CCC10}" type="slidenum">
              <a:rPr lang="en-US" smtClean="0"/>
              <a:t>3</a:t>
            </a:fld>
            <a:endParaRPr lang="en-US"/>
          </a:p>
        </p:txBody>
      </p:sp>
    </p:spTree>
    <p:extLst>
      <p:ext uri="{BB962C8B-B14F-4D97-AF65-F5344CB8AC3E}">
        <p14:creationId xmlns:p14="http://schemas.microsoft.com/office/powerpoint/2010/main" val="1644359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Landon</a:t>
            </a:r>
          </a:p>
        </p:txBody>
      </p:sp>
      <p:sp>
        <p:nvSpPr>
          <p:cNvPr id="4" name="Slide Number Placeholder 3"/>
          <p:cNvSpPr>
            <a:spLocks noGrp="1"/>
          </p:cNvSpPr>
          <p:nvPr>
            <p:ph type="sldNum" sz="quarter" idx="5"/>
          </p:nvPr>
        </p:nvSpPr>
        <p:spPr/>
        <p:txBody>
          <a:bodyPr/>
          <a:lstStyle/>
          <a:p>
            <a:fld id="{8A4D6B70-7964-4009-9A9A-3BEE4F8CCC10}" type="slidenum">
              <a:rPr lang="en-US" smtClean="0"/>
              <a:t>4</a:t>
            </a:fld>
            <a:endParaRPr lang="en-US"/>
          </a:p>
        </p:txBody>
      </p:sp>
    </p:spTree>
    <p:extLst>
      <p:ext uri="{BB962C8B-B14F-4D97-AF65-F5344CB8AC3E}">
        <p14:creationId xmlns:p14="http://schemas.microsoft.com/office/powerpoint/2010/main" val="1855335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Brandon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Leveraging statistically built algorithms and AI we strategically built models to analyze sentiments on twitter, one of the most popular social media platforms for gamers. By aggregating, processing, and analyzing tweets from gamers related to multiplayer games we aim to provide an accurate and real time analysis to developers that will provide exclusive insights, experiences, and opinions of players. This will allow them to obtain knowledge of and react in real time to everchanging demands of their consumers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With exponential growth of the gaming industry, videogame manufacturers face the challenges of continuously adapting and improving their games to meet the ever-changing expectations of millions of users. It is currently unfeasible, costly, and timely to obtain actionable insights as player sentiment is limited to surveys, online forums, and delayed feedback.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endParaRPr lang="en-US"/>
          </a:p>
        </p:txBody>
      </p:sp>
      <p:sp>
        <p:nvSpPr>
          <p:cNvPr id="4" name="Slide Number Placeholder 3"/>
          <p:cNvSpPr>
            <a:spLocks noGrp="1"/>
          </p:cNvSpPr>
          <p:nvPr>
            <p:ph type="sldNum" sz="quarter" idx="5"/>
          </p:nvPr>
        </p:nvSpPr>
        <p:spPr/>
        <p:txBody>
          <a:bodyPr/>
          <a:lstStyle/>
          <a:p>
            <a:fld id="{8A4D6B70-7964-4009-9A9A-3BEE4F8CCC10}" type="slidenum">
              <a:rPr lang="en-US" smtClean="0"/>
              <a:t>5</a:t>
            </a:fld>
            <a:endParaRPr lang="en-US"/>
          </a:p>
        </p:txBody>
      </p:sp>
    </p:spTree>
    <p:extLst>
      <p:ext uri="{BB962C8B-B14F-4D97-AF65-F5344CB8AC3E}">
        <p14:creationId xmlns:p14="http://schemas.microsoft.com/office/powerpoint/2010/main" val="38896575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Patricio:</a:t>
            </a:r>
          </a:p>
          <a:p>
            <a:r>
              <a:rPr lang="en-US"/>
              <a:t>Our team used 2 data-files that come from Kaggle a training dataset &amp; validation dataset this datasets were aimed towards on sentiment about video games, in other words if a game has a positive, negative or neutral comment,  with this data already labeled, this will help us predict </a:t>
            </a:r>
            <a:endParaRPr lang="en-US">
              <a:cs typeface="Calibri"/>
            </a:endParaRPr>
          </a:p>
          <a:p>
            <a:r>
              <a:rPr lang="en-US"/>
              <a:t> </a:t>
            </a:r>
            <a:endParaRPr lang="en-US">
              <a:cs typeface="Calibri"/>
            </a:endParaRPr>
          </a:p>
          <a:p>
            <a:r>
              <a:rPr lang="en-US"/>
              <a:t>Our data went through natural language processing steps given the fact that we'll be working with text in order to provide this processed data for our models that we will be using.</a:t>
            </a:r>
            <a:endParaRPr lang="en-US">
              <a:cs typeface="Calibri"/>
            </a:endParaRPr>
          </a:p>
          <a:p>
            <a:endParaRPr lang="en-US"/>
          </a:p>
          <a:p>
            <a:r>
              <a:rPr lang="en-US"/>
              <a:t>From the process the most important to prepare the data is removing  emojis and entities (this are the name of the games or products), </a:t>
            </a:r>
            <a:endParaRPr lang="en-US">
              <a:cs typeface="Calibri"/>
            </a:endParaRPr>
          </a:p>
          <a:p>
            <a:r>
              <a:rPr lang="en-US"/>
              <a:t>So we began with the NLP process that is tokenization, removal of stop words, running stemming and lemmatization in our data to compute Term Frequency &amp; Inverse Document Frequency for vectorization of the text and  begin with our choice of machine learning models:</a:t>
            </a:r>
            <a:endParaRPr lang="en-US">
              <a:cs typeface="Calibri"/>
            </a:endParaRPr>
          </a:p>
          <a:p>
            <a:pPr marL="171450" indent="-171450">
              <a:buFont typeface="Calibri"/>
              <a:buChar char="-"/>
            </a:pPr>
            <a:r>
              <a:rPr lang="en-US">
                <a:cs typeface="Calibri"/>
              </a:rPr>
              <a:t>Multiclass Logistical Regression</a:t>
            </a:r>
          </a:p>
          <a:p>
            <a:pPr marL="171450" indent="-171450">
              <a:buFont typeface="Calibri"/>
              <a:buChar char="-"/>
            </a:pPr>
            <a:r>
              <a:rPr lang="en-US">
                <a:cs typeface="Calibri"/>
              </a:rPr>
              <a:t>Neural Networks</a:t>
            </a:r>
          </a:p>
          <a:p>
            <a:pPr marL="171450" indent="-171450">
              <a:buFont typeface="Calibri"/>
              <a:buChar char="-"/>
            </a:pPr>
            <a:r>
              <a:rPr lang="en-US">
                <a:cs typeface="Calibri"/>
              </a:rPr>
              <a:t>Decision Trees</a:t>
            </a:r>
          </a:p>
          <a:p>
            <a:endParaRPr lang="en-US">
              <a:cs typeface="Calibri"/>
            </a:endParaRPr>
          </a:p>
          <a:p>
            <a:r>
              <a:rPr lang="en-US">
                <a:cs typeface="Calibri"/>
              </a:rPr>
              <a:t>Q&amp;A: We remove </a:t>
            </a:r>
            <a:r>
              <a:rPr lang="en-US"/>
              <a:t>entities because we had already a column from our original data-frame.</a:t>
            </a: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2E3AC289-28A9-4B8F-AEFD-1346154DA68A}" type="slidenum">
              <a:rPr lang="en-US" smtClean="0"/>
              <a:t>6</a:t>
            </a:fld>
            <a:endParaRPr lang="en-US"/>
          </a:p>
        </p:txBody>
      </p:sp>
    </p:spTree>
    <p:extLst>
      <p:ext uri="{BB962C8B-B14F-4D97-AF65-F5344CB8AC3E}">
        <p14:creationId xmlns:p14="http://schemas.microsoft.com/office/powerpoint/2010/main" val="2843883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text, crowdsourcing </a:t>
            </a:r>
          </a:p>
        </p:txBody>
      </p:sp>
      <p:sp>
        <p:nvSpPr>
          <p:cNvPr id="4" name="Slide Number Placeholder 3"/>
          <p:cNvSpPr>
            <a:spLocks noGrp="1"/>
          </p:cNvSpPr>
          <p:nvPr>
            <p:ph type="sldNum" sz="quarter" idx="10"/>
          </p:nvPr>
        </p:nvSpPr>
        <p:spPr/>
        <p:txBody>
          <a:bodyPr/>
          <a:lstStyle/>
          <a:p>
            <a:fld id="{5689E7E8-36E4-467C-8300-85BCF6933FBA}" type="slidenum">
              <a:rPr lang="en-US" smtClean="0"/>
              <a:t>7</a:t>
            </a:fld>
            <a:endParaRPr lang="en-US"/>
          </a:p>
        </p:txBody>
      </p:sp>
    </p:spTree>
    <p:extLst>
      <p:ext uri="{BB962C8B-B14F-4D97-AF65-F5344CB8AC3E}">
        <p14:creationId xmlns:p14="http://schemas.microsoft.com/office/powerpoint/2010/main" val="22717722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text, landscape, data visualization, trends</a:t>
            </a:r>
          </a:p>
        </p:txBody>
      </p:sp>
      <p:sp>
        <p:nvSpPr>
          <p:cNvPr id="4" name="Slide Number Placeholder 3"/>
          <p:cNvSpPr>
            <a:spLocks noGrp="1"/>
          </p:cNvSpPr>
          <p:nvPr>
            <p:ph type="sldNum" sz="quarter" idx="10"/>
          </p:nvPr>
        </p:nvSpPr>
        <p:spPr/>
        <p:txBody>
          <a:bodyPr/>
          <a:lstStyle/>
          <a:p>
            <a:fld id="{5EDD572C-0642-445C-95EA-9BF60C5DC72B}" type="slidenum">
              <a:rPr lang="en-US" smtClean="0"/>
              <a:t>8</a:t>
            </a:fld>
            <a:endParaRPr lang="en-US"/>
          </a:p>
        </p:txBody>
      </p:sp>
    </p:spTree>
    <p:extLst>
      <p:ext uri="{BB962C8B-B14F-4D97-AF65-F5344CB8AC3E}">
        <p14:creationId xmlns:p14="http://schemas.microsoft.com/office/powerpoint/2010/main" val="709363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text, landscape, data visualization, trends</a:t>
            </a:r>
          </a:p>
        </p:txBody>
      </p:sp>
      <p:sp>
        <p:nvSpPr>
          <p:cNvPr id="4" name="Slide Number Placeholder 3"/>
          <p:cNvSpPr>
            <a:spLocks noGrp="1"/>
          </p:cNvSpPr>
          <p:nvPr>
            <p:ph type="sldNum" sz="quarter" idx="10"/>
          </p:nvPr>
        </p:nvSpPr>
        <p:spPr/>
        <p:txBody>
          <a:bodyPr/>
          <a:lstStyle/>
          <a:p>
            <a:fld id="{5EDD572C-0642-445C-95EA-9BF60C5DC72B}" type="slidenum">
              <a:rPr lang="en-US" smtClean="0"/>
              <a:t>9</a:t>
            </a:fld>
            <a:endParaRPr lang="en-US"/>
          </a:p>
        </p:txBody>
      </p:sp>
    </p:spTree>
    <p:extLst>
      <p:ext uri="{BB962C8B-B14F-4D97-AF65-F5344CB8AC3E}">
        <p14:creationId xmlns:p14="http://schemas.microsoft.com/office/powerpoint/2010/main" val="38926070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image" Target="../media/image4.emf"/><Relationship Id="rId4" Type="http://schemas.openxmlformats.org/officeDocument/2006/relationships/oleObject" Target="../embeddings/oleObject2.bin"/></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27666-CC5F-0349-5E70-DE42874916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22DAEA3-4F4A-A002-9675-68739ADB88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77AB2F8-6A89-3C41-1370-FAF4BBB6DDDB}"/>
              </a:ext>
            </a:extLst>
          </p:cNvPr>
          <p:cNvSpPr>
            <a:spLocks noGrp="1"/>
          </p:cNvSpPr>
          <p:nvPr>
            <p:ph type="dt" sz="half" idx="10"/>
          </p:nvPr>
        </p:nvSpPr>
        <p:spPr/>
        <p:txBody>
          <a:bodyPr/>
          <a:lstStyle/>
          <a:p>
            <a:fld id="{F7FF1CA3-179D-4B69-97A6-9B192562396F}" type="datetimeFigureOut">
              <a:rPr lang="en-US" smtClean="0"/>
              <a:t>8/4/2023</a:t>
            </a:fld>
            <a:endParaRPr lang="en-US"/>
          </a:p>
        </p:txBody>
      </p:sp>
      <p:sp>
        <p:nvSpPr>
          <p:cNvPr id="5" name="Footer Placeholder 4">
            <a:extLst>
              <a:ext uri="{FF2B5EF4-FFF2-40B4-BE49-F238E27FC236}">
                <a16:creationId xmlns:a16="http://schemas.microsoft.com/office/drawing/2014/main" id="{3BFB5810-18CB-2157-ED9E-F483E2D87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D1845-E6D1-4E26-E9DD-3490F19C60D1}"/>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2814149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6D523-5712-E93B-3C61-55A8942458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1BFE9A5-2542-9758-231E-1A4454B569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B17037-C871-A149-D141-6919D6C5C055}"/>
              </a:ext>
            </a:extLst>
          </p:cNvPr>
          <p:cNvSpPr>
            <a:spLocks noGrp="1"/>
          </p:cNvSpPr>
          <p:nvPr>
            <p:ph type="dt" sz="half" idx="10"/>
          </p:nvPr>
        </p:nvSpPr>
        <p:spPr/>
        <p:txBody>
          <a:bodyPr/>
          <a:lstStyle/>
          <a:p>
            <a:fld id="{F7FF1CA3-179D-4B69-97A6-9B192562396F}" type="datetimeFigureOut">
              <a:rPr lang="en-US" smtClean="0"/>
              <a:t>8/4/2023</a:t>
            </a:fld>
            <a:endParaRPr lang="en-US"/>
          </a:p>
        </p:txBody>
      </p:sp>
      <p:sp>
        <p:nvSpPr>
          <p:cNvPr id="5" name="Footer Placeholder 4">
            <a:extLst>
              <a:ext uri="{FF2B5EF4-FFF2-40B4-BE49-F238E27FC236}">
                <a16:creationId xmlns:a16="http://schemas.microsoft.com/office/drawing/2014/main" id="{38A1EAA9-512A-2F92-FFA4-B48E4C6D1D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5A6B6-2B7D-8540-1731-98235B311A97}"/>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4064081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D6D9C8-CFD4-C26E-DEB0-7218CE12B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4D5860F-0DFE-385B-3248-66896B9A22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86FA60-8DE9-F66A-6297-1DDBA8411C98}"/>
              </a:ext>
            </a:extLst>
          </p:cNvPr>
          <p:cNvSpPr>
            <a:spLocks noGrp="1"/>
          </p:cNvSpPr>
          <p:nvPr>
            <p:ph type="dt" sz="half" idx="10"/>
          </p:nvPr>
        </p:nvSpPr>
        <p:spPr/>
        <p:txBody>
          <a:bodyPr/>
          <a:lstStyle/>
          <a:p>
            <a:fld id="{F7FF1CA3-179D-4B69-97A6-9B192562396F}" type="datetimeFigureOut">
              <a:rPr lang="en-US" smtClean="0"/>
              <a:t>8/4/2023</a:t>
            </a:fld>
            <a:endParaRPr lang="en-US"/>
          </a:p>
        </p:txBody>
      </p:sp>
      <p:sp>
        <p:nvSpPr>
          <p:cNvPr id="5" name="Footer Placeholder 4">
            <a:extLst>
              <a:ext uri="{FF2B5EF4-FFF2-40B4-BE49-F238E27FC236}">
                <a16:creationId xmlns:a16="http://schemas.microsoft.com/office/drawing/2014/main" id="{161B1E6E-4BA2-2F85-6896-1E4FB5264E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E0EDB4-4C5C-1D1D-FE5D-92C84ACA8657}"/>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3605843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60868415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40542347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3806030338"/>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reative headline-3">
    <p:spTree>
      <p:nvGrpSpPr>
        <p:cNvPr id="1" name=""/>
        <p:cNvGrpSpPr/>
        <p:nvPr/>
      </p:nvGrpSpPr>
      <p:grpSpPr>
        <a:xfrm>
          <a:off x="0" y="0"/>
          <a:ext cx="0" cy="0"/>
          <a:chOff x="0" y="0"/>
          <a:chExt cx="0" cy="0"/>
        </a:xfrm>
      </p:grpSpPr>
      <p:sp>
        <p:nvSpPr>
          <p:cNvPr id="2" name="Title 1"/>
          <p:cNvSpPr>
            <a:spLocks noGrp="1"/>
          </p:cNvSpPr>
          <p:nvPr>
            <p:ph type="title"/>
          </p:nvPr>
        </p:nvSpPr>
        <p:spPr>
          <a:xfrm>
            <a:off x="530978" y="548298"/>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530978" y="2392822"/>
            <a:ext cx="3355975" cy="1169988"/>
          </a:xfrm>
        </p:spPr>
        <p:txBody>
          <a:bodyPr/>
          <a:lstStyle>
            <a:lvl1pPr marL="0" indent="0">
              <a:lnSpc>
                <a:spcPct val="130000"/>
              </a:lnSpc>
              <a:buNone/>
              <a:defRPr sz="1200" baseline="0"/>
            </a:lvl1pPr>
          </a:lstStyle>
          <a:p>
            <a:pPr lvl="0"/>
            <a:r>
              <a:rPr lang="en-US"/>
              <a:t>Click to edit Master text styles</a:t>
            </a:r>
          </a:p>
        </p:txBody>
      </p:sp>
    </p:spTree>
    <p:extLst>
      <p:ext uri="{BB962C8B-B14F-4D97-AF65-F5344CB8AC3E}">
        <p14:creationId xmlns:p14="http://schemas.microsoft.com/office/powerpoint/2010/main" val="3595090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13349626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consulting marketin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pic>
        <p:nvPicPr>
          <p:cNvPr id="18" name="Picture 17" descr="Logo&#10;&#10;Description automatically generated">
            <a:extLst>
              <a:ext uri="{FF2B5EF4-FFF2-40B4-BE49-F238E27FC236}">
                <a16:creationId xmlns:a16="http://schemas.microsoft.com/office/drawing/2014/main" id="{D9DED990-BD8A-0241-8009-44EC94BBE18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2714923" y="13855"/>
            <a:ext cx="6844723" cy="6490168"/>
          </a:xfrm>
          <a:prstGeom prst="rect">
            <a:avLst/>
          </a:prstGeom>
        </p:spPr>
      </p:pic>
    </p:spTree>
    <p:extLst>
      <p:ext uri="{BB962C8B-B14F-4D97-AF65-F5344CB8AC3E}">
        <p14:creationId xmlns:p14="http://schemas.microsoft.com/office/powerpoint/2010/main" val="247084919"/>
      </p:ext>
    </p:extLst>
  </p:cSld>
  <p:clrMapOvr>
    <a:masterClrMapping/>
  </p:clrMapOvr>
  <p:transition>
    <p:fade/>
  </p:transition>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 blank">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390953" cy="260647"/>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287044974"/>
      </p:ext>
    </p:extLst>
  </p:cSld>
  <p:clrMapOvr>
    <a:masterClrMapping/>
  </p:clrMapOvr>
  <p:transition>
    <p:fade/>
  </p:transition>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1422731520"/>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1B4A3-EADC-7921-50BC-237A482D56A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A7D6C1-86E9-4F3B-C8DF-69CE21E1E2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25D6BC-468B-8141-2793-465C375140BC}"/>
              </a:ext>
            </a:extLst>
          </p:cNvPr>
          <p:cNvSpPr>
            <a:spLocks noGrp="1"/>
          </p:cNvSpPr>
          <p:nvPr>
            <p:ph type="dt" sz="half" idx="10"/>
          </p:nvPr>
        </p:nvSpPr>
        <p:spPr/>
        <p:txBody>
          <a:bodyPr/>
          <a:lstStyle/>
          <a:p>
            <a:fld id="{F7FF1CA3-179D-4B69-97A6-9B192562396F}" type="datetimeFigureOut">
              <a:rPr lang="en-US" smtClean="0"/>
              <a:t>8/4/2023</a:t>
            </a:fld>
            <a:endParaRPr lang="en-US"/>
          </a:p>
        </p:txBody>
      </p:sp>
      <p:sp>
        <p:nvSpPr>
          <p:cNvPr id="5" name="Footer Placeholder 4">
            <a:extLst>
              <a:ext uri="{FF2B5EF4-FFF2-40B4-BE49-F238E27FC236}">
                <a16:creationId xmlns:a16="http://schemas.microsoft.com/office/drawing/2014/main" id="{5659EF20-50E0-1DFE-1A1C-2665A3F614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61A546-13C6-2D29-1D50-B2FAB01EC40C}"/>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27972789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Divider - green 1">
    <p:bg bwMode="gray">
      <p:bgPr>
        <a:solidFill>
          <a:srgbClr val="43B02A"/>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73E56B-D0C2-FB48-BC2E-100F6C6F40A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B667CF09-9B0E-CC47-BB92-7C878843F029}"/>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Rectangle 2">
            <a:extLst>
              <a:ext uri="{FF2B5EF4-FFF2-40B4-BE49-F238E27FC236}">
                <a16:creationId xmlns:a16="http://schemas.microsoft.com/office/drawing/2014/main" id="{A1FC9381-36B0-1E4C-B871-2F5B1339F648}"/>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434727977"/>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Divider - green">
    <p:bg bwMode="gray">
      <p:bgPr>
        <a:solidFill>
          <a:srgbClr val="009A4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6" name="Rectangle 2">
            <a:extLst>
              <a:ext uri="{FF2B5EF4-FFF2-40B4-BE49-F238E27FC236}">
                <a16:creationId xmlns:a16="http://schemas.microsoft.com/office/drawing/2014/main" id="{C3C171E1-F702-574C-8BCD-67BD9573AF0F}"/>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56878671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Divider - teal">
    <p:bg bwMode="gray">
      <p:bgPr>
        <a:solidFill>
          <a:srgbClr val="00ABAB"/>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4" name="TextBox 3">
            <a:extLst>
              <a:ext uri="{FF2B5EF4-FFF2-40B4-BE49-F238E27FC236}">
                <a16:creationId xmlns:a16="http://schemas.microsoft.com/office/drawing/2014/main" id="{1C79FFD3-C392-464C-B50B-45DFA0B91D35}"/>
              </a:ext>
            </a:extLst>
          </p:cNvPr>
          <p:cNvSpPr txBox="1"/>
          <p:nvPr userDrawn="1"/>
        </p:nvSpPr>
        <p:spPr>
          <a:xfrm>
            <a:off x="9641840" y="162560"/>
            <a:ext cx="65" cy="184666"/>
          </a:xfrm>
          <a:prstGeom prst="rect">
            <a:avLst/>
          </a:prstGeom>
          <a:solidFill>
            <a:schemeClr val="accent5"/>
          </a:solidFill>
        </p:spPr>
        <p:txBody>
          <a:bodyPr vert="horz" wrap="none" lIns="0" tIns="0" rIns="0" bIns="0" rtlCol="0">
            <a:spAutoFit/>
          </a:bodyPr>
          <a:lstStyle/>
          <a:p>
            <a:pPr>
              <a:spcBef>
                <a:spcPts val="200"/>
              </a:spcBef>
              <a:buSzPct val="100000"/>
            </a:pPr>
            <a:endParaRPr lang="en-US" sz="1200"/>
          </a:p>
        </p:txBody>
      </p:sp>
      <p:sp>
        <p:nvSpPr>
          <p:cNvPr id="8" name="Rectangle 2">
            <a:extLst>
              <a:ext uri="{FF2B5EF4-FFF2-40B4-BE49-F238E27FC236}">
                <a16:creationId xmlns:a16="http://schemas.microsoft.com/office/drawing/2014/main" id="{BCED6D00-51E8-1740-BAC0-FB4EF8D42B48}"/>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995282451"/>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Divider - blue">
    <p:bg bwMode="gray">
      <p:bgPr>
        <a:solidFill>
          <a:srgbClr val="00A3E0"/>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8" name="Rectangle 2">
            <a:extLst>
              <a:ext uri="{FF2B5EF4-FFF2-40B4-BE49-F238E27FC236}">
                <a16:creationId xmlns:a16="http://schemas.microsoft.com/office/drawing/2014/main" id="{89C772F1-0EC8-E84F-817E-BBCFCFA65DBA}"/>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604086072"/>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ivider - black">
    <p:bg bwMode="gray">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0A95D9-BBCA-6A4A-9B53-148371045DC0}"/>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5" name="Text Placeholder 2">
            <a:extLst>
              <a:ext uri="{FF2B5EF4-FFF2-40B4-BE49-F238E27FC236}">
                <a16:creationId xmlns:a16="http://schemas.microsoft.com/office/drawing/2014/main" id="{BD3718A7-D83C-7C43-935A-0F1BACB2133E}"/>
              </a:ext>
            </a:extLst>
          </p:cNvPr>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 name="Rectangle 1">
            <a:extLst>
              <a:ext uri="{FF2B5EF4-FFF2-40B4-BE49-F238E27FC236}">
                <a16:creationId xmlns:a16="http://schemas.microsoft.com/office/drawing/2014/main" id="{0E22EC6F-5761-CA47-97ED-C213F779AABB}"/>
              </a:ext>
            </a:extLst>
          </p:cNvPr>
          <p:cNvSpPr/>
          <p:nvPr userDrawn="1"/>
        </p:nvSpPr>
        <p:spPr bwMode="gray">
          <a:xfrm>
            <a:off x="0" y="6160168"/>
            <a:ext cx="4251158" cy="697832"/>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 name="Rectangle 2">
            <a:extLst>
              <a:ext uri="{FF2B5EF4-FFF2-40B4-BE49-F238E27FC236}">
                <a16:creationId xmlns:a16="http://schemas.microsoft.com/office/drawing/2014/main" id="{7D54D02F-7235-2545-86B1-352B8AD44279}"/>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362958113"/>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 consulting market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4F5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31507" b="28662"/>
          <a:stretch/>
        </p:blipFill>
        <p:spPr>
          <a:xfrm>
            <a:off x="6253263" y="857249"/>
            <a:ext cx="5938738" cy="6000751"/>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339188361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40" t="18471" r="31647"/>
          <a:stretch/>
        </p:blipFill>
        <p:spPr>
          <a:xfrm>
            <a:off x="6253263" y="0"/>
            <a:ext cx="5938738"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1519983145"/>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8151" t="14594" r="-282" b="3878"/>
          <a:stretch/>
        </p:blipFill>
        <p:spPr>
          <a:xfrm rot="10800000">
            <a:off x="6804950" y="0"/>
            <a:ext cx="5387050"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36736909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178281608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tandard headlin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43182492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ED73A-F808-A598-CB46-BC7A022297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5C60AD-A9FB-597C-F5D6-4369B03AAA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19D0CB-614A-D94C-E970-D26A5EF0C4E6}"/>
              </a:ext>
            </a:extLst>
          </p:cNvPr>
          <p:cNvSpPr>
            <a:spLocks noGrp="1"/>
          </p:cNvSpPr>
          <p:nvPr>
            <p:ph type="dt" sz="half" idx="10"/>
          </p:nvPr>
        </p:nvSpPr>
        <p:spPr/>
        <p:txBody>
          <a:bodyPr/>
          <a:lstStyle/>
          <a:p>
            <a:fld id="{F7FF1CA3-179D-4B69-97A6-9B192562396F}" type="datetimeFigureOut">
              <a:rPr lang="en-US" smtClean="0"/>
              <a:t>8/4/2023</a:t>
            </a:fld>
            <a:endParaRPr lang="en-US"/>
          </a:p>
        </p:txBody>
      </p:sp>
      <p:sp>
        <p:nvSpPr>
          <p:cNvPr id="5" name="Footer Placeholder 4">
            <a:extLst>
              <a:ext uri="{FF2B5EF4-FFF2-40B4-BE49-F238E27FC236}">
                <a16:creationId xmlns:a16="http://schemas.microsoft.com/office/drawing/2014/main" id="{7C68A064-6102-D379-4C03-04F5D812CE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76A004-9045-9933-3DA6-3A3086191506}"/>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31852308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reative headlin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422153274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403695174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35FD2B-C9AD-40CB-9B97-9705C91FFE43}"/>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Tree>
    <p:extLst>
      <p:ext uri="{BB962C8B-B14F-4D97-AF65-F5344CB8AC3E}">
        <p14:creationId xmlns:p14="http://schemas.microsoft.com/office/powerpoint/2010/main" val="3522829367"/>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Creative headline-3">
    <p:spTree>
      <p:nvGrpSpPr>
        <p:cNvPr id="1" name=""/>
        <p:cNvGrpSpPr/>
        <p:nvPr/>
      </p:nvGrpSpPr>
      <p:grpSpPr>
        <a:xfrm>
          <a:off x="0" y="0"/>
          <a:ext cx="0" cy="0"/>
          <a:chOff x="0" y="0"/>
          <a:chExt cx="0" cy="0"/>
        </a:xfrm>
      </p:grpSpPr>
      <p:sp>
        <p:nvSpPr>
          <p:cNvPr id="2" name="Title 1"/>
          <p:cNvSpPr>
            <a:spLocks noGrp="1"/>
          </p:cNvSpPr>
          <p:nvPr>
            <p:ph type="title"/>
          </p:nvPr>
        </p:nvSpPr>
        <p:spPr>
          <a:xfrm>
            <a:off x="530978" y="548298"/>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530978" y="2392822"/>
            <a:ext cx="3355975" cy="1169988"/>
          </a:xfrm>
        </p:spPr>
        <p:txBody>
          <a:bodyPr/>
          <a:lstStyle>
            <a:lvl1pPr marL="0" indent="0">
              <a:lnSpc>
                <a:spcPct val="130000"/>
              </a:lnSpc>
              <a:buNone/>
              <a:defRPr sz="1200" baseline="0"/>
            </a:lvl1pPr>
          </a:lstStyle>
          <a:p>
            <a:pPr lvl="0"/>
            <a:r>
              <a:rPr lang="en-US"/>
              <a:t>Click to edit Master text styles</a:t>
            </a:r>
          </a:p>
        </p:txBody>
      </p:sp>
    </p:spTree>
    <p:extLst>
      <p:ext uri="{BB962C8B-B14F-4D97-AF65-F5344CB8AC3E}">
        <p14:creationId xmlns:p14="http://schemas.microsoft.com/office/powerpoint/2010/main" val="232842745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1"/>
            </p:custDataLst>
            <p:extLst>
              <p:ext uri="{D42A27DB-BD31-4B8C-83A1-F6EECF244321}">
                <p14:modId xmlns:p14="http://schemas.microsoft.com/office/powerpoint/2010/main" val="3163428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15" imgH="416" progId="TCLayout.ActiveDocument.1">
                  <p:embed/>
                </p:oleObj>
              </mc:Choice>
              <mc:Fallback>
                <p:oleObj name="think-cell Slide" r:id="rId4"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bg1">
                    <a:lumMod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390050563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AACEF-E366-48FC-A098-18E7C4870237}"/>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41832" y="334964"/>
            <a:ext cx="1402720" cy="348699"/>
          </a:xfrm>
          <a:prstGeom prst="rect">
            <a:avLst/>
          </a:prstGeom>
        </p:spPr>
      </p:pic>
      <p:sp>
        <p:nvSpPr>
          <p:cNvPr id="5" name="Rectangle 4">
            <a:extLst>
              <a:ext uri="{FF2B5EF4-FFF2-40B4-BE49-F238E27FC236}">
                <a16:creationId xmlns:a16="http://schemas.microsoft.com/office/drawing/2014/main" id="{0DEF096B-E893-43B2-A07F-FB1329A5B6E6}"/>
              </a:ext>
            </a:extLst>
          </p:cNvPr>
          <p:cNvSpPr/>
          <p:nvPr userDrawn="1"/>
        </p:nvSpPr>
        <p:spPr bwMode="gray">
          <a:xfrm>
            <a:off x="11517330" y="6482993"/>
            <a:ext cx="534257" cy="30822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 name="Rectangle 3">
            <a:extLst>
              <a:ext uri="{FF2B5EF4-FFF2-40B4-BE49-F238E27FC236}">
                <a16:creationId xmlns:a16="http://schemas.microsoft.com/office/drawing/2014/main" id="{A53AC127-1A6B-E347-9184-555DB7A63C59}"/>
              </a:ext>
            </a:extLst>
          </p:cNvPr>
          <p:cNvSpPr/>
          <p:nvPr userDrawn="1"/>
        </p:nvSpPr>
        <p:spPr>
          <a:xfrm>
            <a:off x="4267200" y="4918427"/>
            <a:ext cx="7010400" cy="1421928"/>
          </a:xfrm>
          <a:prstGeom prst="rect">
            <a:avLst/>
          </a:prstGeom>
        </p:spPr>
        <p:txBody>
          <a:bodyPr wrap="square" lIns="0" rIns="0" numCol="2" spcCol="182880">
            <a:spAutoFit/>
          </a:bodyPr>
          <a:lstStyle/>
          <a:p>
            <a:pPr>
              <a:lnSpc>
                <a:spcPct val="120000"/>
              </a:lnSpc>
            </a:pPr>
            <a:r>
              <a:rPr lang="en-US" sz="700">
                <a:latin typeface="Open Sans" charset="0"/>
                <a:ea typeface="Open Sans" charset="0"/>
                <a:cs typeface="Open Sans" charset="0"/>
              </a:rPr>
              <a:t>This publication contains general information only, and none of the member firms of Deloitte </a:t>
            </a:r>
            <a:r>
              <a:rPr lang="en-US" sz="700" err="1">
                <a:latin typeface="Open Sans" charset="0"/>
                <a:ea typeface="Open Sans" charset="0"/>
                <a:cs typeface="Open Sans" charset="0"/>
              </a:rPr>
              <a:t>Touche</a:t>
            </a:r>
            <a:r>
              <a:rPr lang="en-US" sz="700">
                <a:latin typeface="Open Sans" charset="0"/>
                <a:ea typeface="Open Sans" charset="0"/>
                <a:cs typeface="Open Sans" charset="0"/>
              </a:rPr>
              <a:t>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a:latin typeface="Open Sans" charset="0"/>
                <a:ea typeface="Open Sans" charset="0"/>
                <a:cs typeface="Open Sans" charset="0"/>
              </a:rPr>
            </a:br>
            <a:br>
              <a:rPr lang="en-US" sz="700">
                <a:latin typeface="Open Sans" charset="0"/>
                <a:ea typeface="Open Sans" charset="0"/>
                <a:cs typeface="Open Sans" charset="0"/>
              </a:rPr>
            </a:br>
            <a:endParaRPr lang="en-US" sz="700">
              <a:latin typeface="Open Sans" charset="0"/>
              <a:ea typeface="Open Sans" charset="0"/>
              <a:cs typeface="Open Sans" charset="0"/>
            </a:endParaRPr>
          </a:p>
          <a:p>
            <a:pPr>
              <a:lnSpc>
                <a:spcPct val="120000"/>
              </a:lnSpc>
            </a:pPr>
            <a:r>
              <a:rPr lang="en-US" sz="700">
                <a:latin typeface="Open Sans" charset="0"/>
                <a:ea typeface="Open Sans" charset="0"/>
                <a:cs typeface="Open Sans" charset="0"/>
              </a:rPr>
              <a:t>As used in this document, “Deloitte” means Deloitte Consulting LLP, a subsidiary of Deloitte LLP. Please see </a:t>
            </a:r>
            <a:r>
              <a:rPr lang="en-US" sz="700" err="1">
                <a:latin typeface="Open Sans" charset="0"/>
                <a:ea typeface="Open Sans" charset="0"/>
                <a:cs typeface="Open Sans" charset="0"/>
              </a:rPr>
              <a:t>www.deloitte.com</a:t>
            </a:r>
            <a:r>
              <a:rPr lang="en-US" sz="700">
                <a:latin typeface="Open Sans" charset="0"/>
                <a:ea typeface="Open Sans" charset="0"/>
                <a:cs typeface="Open Sans" charset="0"/>
              </a:rPr>
              <a:t>/us/about for a detailed description of the legal structure of Deloitte USA LLP, Deloitte LLP and their respective subsidiaries. Certain services may not be available to attest clients under </a:t>
            </a:r>
            <a:br>
              <a:rPr lang="en-US" sz="700">
                <a:latin typeface="Open Sans" charset="0"/>
                <a:ea typeface="Open Sans" charset="0"/>
                <a:cs typeface="Open Sans" charset="0"/>
              </a:rPr>
            </a:br>
            <a:r>
              <a:rPr lang="en-US" sz="700">
                <a:latin typeface="Open Sans" charset="0"/>
                <a:ea typeface="Open Sans" charset="0"/>
                <a:cs typeface="Open Sans" charset="0"/>
              </a:rPr>
              <a:t>the rules and regulations of public accounting.</a:t>
            </a:r>
          </a:p>
          <a:p>
            <a:endParaRPr lang="en-US" sz="700">
              <a:latin typeface="Open Sans" charset="0"/>
              <a:ea typeface="Open Sans" charset="0"/>
              <a:cs typeface="Open Sans" charset="0"/>
              <a:sym typeface="Frutiger Next Pro Light" charset="0"/>
            </a:endParaRPr>
          </a:p>
          <a:p>
            <a:r>
              <a:rPr lang="en-US" sz="700" b="1">
                <a:latin typeface="Open Sans" charset="0"/>
                <a:ea typeface="Open Sans" charset="0"/>
                <a:cs typeface="Open Sans" charset="0"/>
                <a:sym typeface="Frutiger Next Pro Light" charset="0"/>
              </a:rPr>
              <a:t>Copyright ©2022 Deloitte Development LLC. </a:t>
            </a:r>
            <a:br>
              <a:rPr lang="en-US" sz="700">
                <a:latin typeface="Open Sans" charset="0"/>
                <a:ea typeface="Open Sans" charset="0"/>
                <a:cs typeface="Open Sans" charset="0"/>
                <a:sym typeface="Frutiger Next Pro Light" charset="0"/>
              </a:rPr>
            </a:br>
            <a:r>
              <a:rPr lang="en-US" sz="700" b="1">
                <a:latin typeface="Open Sans" charset="0"/>
                <a:ea typeface="Open Sans" charset="0"/>
                <a:cs typeface="Open Sans" charset="0"/>
                <a:sym typeface="Frutiger Next Pro Light" charset="0"/>
              </a:rPr>
              <a:t>All rights reserved. </a:t>
            </a:r>
            <a:r>
              <a:rPr lang="en-US" sz="700" b="1">
                <a:latin typeface="Open Sans" charset="0"/>
                <a:ea typeface="Open Sans" charset="0"/>
                <a:cs typeface="Open Sans" charset="0"/>
              </a:rPr>
              <a:t>Member of Deloitte </a:t>
            </a:r>
            <a:r>
              <a:rPr lang="en-US" sz="700" b="1" err="1">
                <a:latin typeface="Open Sans" charset="0"/>
                <a:ea typeface="Open Sans" charset="0"/>
                <a:cs typeface="Open Sans" charset="0"/>
              </a:rPr>
              <a:t>Touche</a:t>
            </a:r>
            <a:r>
              <a:rPr lang="en-US" sz="700" b="1">
                <a:latin typeface="Open Sans" charset="0"/>
                <a:ea typeface="Open Sans" charset="0"/>
                <a:cs typeface="Open Sans" charset="0"/>
              </a:rPr>
              <a:t> Tohmatsu Limited</a:t>
            </a:r>
          </a:p>
        </p:txBody>
      </p:sp>
      <p:sp>
        <p:nvSpPr>
          <p:cNvPr id="6" name="Text Placeholder 19">
            <a:extLst>
              <a:ext uri="{FF2B5EF4-FFF2-40B4-BE49-F238E27FC236}">
                <a16:creationId xmlns:a16="http://schemas.microsoft.com/office/drawing/2014/main" id="{969A91C6-01C4-DF45-A99D-FA99EA783003}"/>
              </a:ext>
            </a:extLst>
          </p:cNvPr>
          <p:cNvSpPr>
            <a:spLocks noGrp="1"/>
          </p:cNvSpPr>
          <p:nvPr>
            <p:ph type="body" sz="quarter" idx="10" hasCustomPrompt="1"/>
          </p:nvPr>
        </p:nvSpPr>
        <p:spPr>
          <a:xfrm>
            <a:off x="4267200" y="2489200"/>
            <a:ext cx="4040187" cy="947738"/>
          </a:xfrm>
          <a:prstGeom prst="rect">
            <a:avLst/>
          </a:prstGeom>
        </p:spPr>
        <p:txBody>
          <a:bodyPr/>
          <a:lstStyle>
            <a:lvl1pPr marL="0" indent="0">
              <a:buNone/>
              <a:defRPr sz="28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Edit Master text style</a:t>
            </a:r>
          </a:p>
        </p:txBody>
      </p:sp>
      <p:sp>
        <p:nvSpPr>
          <p:cNvPr id="7" name="Text Placeholder 21">
            <a:extLst>
              <a:ext uri="{FF2B5EF4-FFF2-40B4-BE49-F238E27FC236}">
                <a16:creationId xmlns:a16="http://schemas.microsoft.com/office/drawing/2014/main" id="{B0D81BEA-D10E-D240-BD9D-6E7B8AB2F6F0}"/>
              </a:ext>
            </a:extLst>
          </p:cNvPr>
          <p:cNvSpPr>
            <a:spLocks noGrp="1"/>
          </p:cNvSpPr>
          <p:nvPr>
            <p:ph type="body" sz="quarter" idx="11" hasCustomPrompt="1"/>
          </p:nvPr>
        </p:nvSpPr>
        <p:spPr>
          <a:xfrm>
            <a:off x="4267200" y="3436938"/>
            <a:ext cx="4040187" cy="1003300"/>
          </a:xfrm>
          <a:prstGeom prst="rect">
            <a:avLst/>
          </a:prstGeom>
        </p:spPr>
        <p:txBody>
          <a:bodyPr/>
          <a:lstStyle>
            <a:lvl1pPr marL="0" indent="0">
              <a:buNone/>
              <a:defRPr sz="1800" b="0" i="0">
                <a:latin typeface="Open Sans Light" panose="020B0306030504020204" pitchFamily="34" charset="0"/>
                <a:ea typeface="Open Sans Light" panose="020B0306030504020204" pitchFamily="34" charset="0"/>
                <a:cs typeface="Open Sans Light" panose="020B0306030504020204" pitchFamily="34" charset="0"/>
              </a:defRPr>
            </a:lvl1pPr>
            <a:lvl2pPr marL="0" indent="0">
              <a:buNone/>
              <a:defRPr b="0" i="0">
                <a:latin typeface="Open Sans Light" panose="020B0306030504020204" pitchFamily="34" charset="0"/>
                <a:ea typeface="Open Sans Light" panose="020B0306030504020204" pitchFamily="34" charset="0"/>
                <a:cs typeface="Open Sans Light" panose="020B0306030504020204" pitchFamily="34" charset="0"/>
              </a:defRPr>
            </a:lvl2pPr>
          </a:lstStyle>
          <a:p>
            <a:pPr lvl="0"/>
            <a:r>
              <a:rPr lang="en-US"/>
              <a:t>Edit Master text styles</a:t>
            </a:r>
          </a:p>
          <a:p>
            <a:pPr lvl="1"/>
            <a:r>
              <a:rPr lang="en-US"/>
              <a:t>Second level</a:t>
            </a:r>
          </a:p>
        </p:txBody>
      </p:sp>
    </p:spTree>
    <p:extLst>
      <p:ext uri="{BB962C8B-B14F-4D97-AF65-F5344CB8AC3E}">
        <p14:creationId xmlns:p14="http://schemas.microsoft.com/office/powerpoint/2010/main" val="233520165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a:solidFill>
                  <a:schemeClr val="bg1"/>
                </a:solidFill>
              </a:rPr>
              <a:t>Do not use this</a:t>
            </a:r>
            <a:r>
              <a:rPr lang="en-US" sz="11500" b="1" baseline="0">
                <a:solidFill>
                  <a:schemeClr val="bg1"/>
                </a:solidFill>
              </a:rPr>
              <a:t> layout</a:t>
            </a:r>
          </a:p>
          <a:p>
            <a:pPr algn="ctr"/>
            <a:endParaRPr lang="en-US" sz="3200" b="1" baseline="0"/>
          </a:p>
          <a:p>
            <a:pPr algn="ctr"/>
            <a:r>
              <a:rPr lang="en-US" sz="3200" b="0" baseline="0"/>
              <a:t>Delete any master slides that occur after this layout</a:t>
            </a:r>
            <a:endParaRPr lang="en-US" sz="3200" b="0"/>
          </a:p>
        </p:txBody>
      </p:sp>
    </p:spTree>
    <p:extLst>
      <p:ext uri="{BB962C8B-B14F-4D97-AF65-F5344CB8AC3E}">
        <p14:creationId xmlns:p14="http://schemas.microsoft.com/office/powerpoint/2010/main" val="151320370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163835446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1" i="0" spc="-75" dirty="0">
                <a:latin typeface="Open Sans" panose="020B0606030504020204" pitchFamily="34" charset="0"/>
                <a:ea typeface="Open Sans" panose="020B0606030504020204" pitchFamily="34" charset="0"/>
                <a:cs typeface="Open Sans" panose="020B0606030504020204" pitchFamily="34" charset="0"/>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129693031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0481862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B57DE-3E25-ED31-FBA1-83CB2DAB9C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1ED763-404C-117B-A0D6-C3640740869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07E6AF1-B668-A73B-B283-A512100BFF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98D3B1-19DD-A5F5-6953-0886E2AFE6A0}"/>
              </a:ext>
            </a:extLst>
          </p:cNvPr>
          <p:cNvSpPr>
            <a:spLocks noGrp="1"/>
          </p:cNvSpPr>
          <p:nvPr>
            <p:ph type="dt" sz="half" idx="10"/>
          </p:nvPr>
        </p:nvSpPr>
        <p:spPr/>
        <p:txBody>
          <a:bodyPr/>
          <a:lstStyle/>
          <a:p>
            <a:fld id="{F7FF1CA3-179D-4B69-97A6-9B192562396F}" type="datetimeFigureOut">
              <a:rPr lang="en-US" smtClean="0"/>
              <a:t>8/4/2023</a:t>
            </a:fld>
            <a:endParaRPr lang="en-US"/>
          </a:p>
        </p:txBody>
      </p:sp>
      <p:sp>
        <p:nvSpPr>
          <p:cNvPr id="6" name="Footer Placeholder 5">
            <a:extLst>
              <a:ext uri="{FF2B5EF4-FFF2-40B4-BE49-F238E27FC236}">
                <a16:creationId xmlns:a16="http://schemas.microsoft.com/office/drawing/2014/main" id="{FA7556F4-E578-3886-4C9F-C6B5601858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CCB729-A5EC-5B36-A329-A801B38B3DE3}"/>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2037437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DD892-9B00-EFD5-ED28-35578263FE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E64909C-6458-F57A-CE58-25C11D5A32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AA31BE4-549C-652A-E512-CF0F33D66C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19468-F0EA-D780-F574-0FB0561C93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13D444-0D69-B537-C3AB-B101656BEC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05A9E0-8179-960B-C81F-BD8DF38C9850}"/>
              </a:ext>
            </a:extLst>
          </p:cNvPr>
          <p:cNvSpPr>
            <a:spLocks noGrp="1"/>
          </p:cNvSpPr>
          <p:nvPr>
            <p:ph type="dt" sz="half" idx="10"/>
          </p:nvPr>
        </p:nvSpPr>
        <p:spPr/>
        <p:txBody>
          <a:bodyPr/>
          <a:lstStyle/>
          <a:p>
            <a:fld id="{F7FF1CA3-179D-4B69-97A6-9B192562396F}" type="datetimeFigureOut">
              <a:rPr lang="en-US" smtClean="0"/>
              <a:t>8/4/2023</a:t>
            </a:fld>
            <a:endParaRPr lang="en-US"/>
          </a:p>
        </p:txBody>
      </p:sp>
      <p:sp>
        <p:nvSpPr>
          <p:cNvPr id="8" name="Footer Placeholder 7">
            <a:extLst>
              <a:ext uri="{FF2B5EF4-FFF2-40B4-BE49-F238E27FC236}">
                <a16:creationId xmlns:a16="http://schemas.microsoft.com/office/drawing/2014/main" id="{1A6E35FB-8742-9B98-7B5F-D375FC88C32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F880A4-29A3-A4D9-9848-324C8ACE9680}"/>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37731049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45972-B5BA-A255-EEAB-5DD04280E07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6A8B04-484A-ABB9-E2CD-ECAD6DA08981}"/>
              </a:ext>
            </a:extLst>
          </p:cNvPr>
          <p:cNvSpPr>
            <a:spLocks noGrp="1"/>
          </p:cNvSpPr>
          <p:nvPr>
            <p:ph type="dt" sz="half" idx="10"/>
          </p:nvPr>
        </p:nvSpPr>
        <p:spPr/>
        <p:txBody>
          <a:bodyPr/>
          <a:lstStyle/>
          <a:p>
            <a:fld id="{F7FF1CA3-179D-4B69-97A6-9B192562396F}" type="datetimeFigureOut">
              <a:rPr lang="en-US" smtClean="0"/>
              <a:t>8/4/2023</a:t>
            </a:fld>
            <a:endParaRPr lang="en-US"/>
          </a:p>
        </p:txBody>
      </p:sp>
      <p:sp>
        <p:nvSpPr>
          <p:cNvPr id="4" name="Footer Placeholder 3">
            <a:extLst>
              <a:ext uri="{FF2B5EF4-FFF2-40B4-BE49-F238E27FC236}">
                <a16:creationId xmlns:a16="http://schemas.microsoft.com/office/drawing/2014/main" id="{A0A8654F-117E-388C-5F47-E2DCA70817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ED3543-CABF-4A0E-3B9C-1CD7DDCB54BE}"/>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1049577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CED706-CCA8-2933-E4CF-26540DD3FDE3}"/>
              </a:ext>
            </a:extLst>
          </p:cNvPr>
          <p:cNvSpPr>
            <a:spLocks noGrp="1"/>
          </p:cNvSpPr>
          <p:nvPr>
            <p:ph type="dt" sz="half" idx="10"/>
          </p:nvPr>
        </p:nvSpPr>
        <p:spPr/>
        <p:txBody>
          <a:bodyPr/>
          <a:lstStyle/>
          <a:p>
            <a:fld id="{F7FF1CA3-179D-4B69-97A6-9B192562396F}" type="datetimeFigureOut">
              <a:rPr lang="en-US" smtClean="0"/>
              <a:t>8/4/2023</a:t>
            </a:fld>
            <a:endParaRPr lang="en-US"/>
          </a:p>
        </p:txBody>
      </p:sp>
      <p:sp>
        <p:nvSpPr>
          <p:cNvPr id="3" name="Footer Placeholder 2">
            <a:extLst>
              <a:ext uri="{FF2B5EF4-FFF2-40B4-BE49-F238E27FC236}">
                <a16:creationId xmlns:a16="http://schemas.microsoft.com/office/drawing/2014/main" id="{129D4A5C-B089-341B-21F2-E6F97C842DD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7783E2-E1CC-4A9A-5747-E9E8710A1BC4}"/>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33482524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EC42B-094E-9A89-D1E5-63930598C9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6499C2-0628-8B4C-FDA9-3104586A09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E370D8-111D-7C93-4053-57D3AD31A2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2794B0-42D2-0B39-CAD3-735C228B86A8}"/>
              </a:ext>
            </a:extLst>
          </p:cNvPr>
          <p:cNvSpPr>
            <a:spLocks noGrp="1"/>
          </p:cNvSpPr>
          <p:nvPr>
            <p:ph type="dt" sz="half" idx="10"/>
          </p:nvPr>
        </p:nvSpPr>
        <p:spPr/>
        <p:txBody>
          <a:bodyPr/>
          <a:lstStyle/>
          <a:p>
            <a:fld id="{F7FF1CA3-179D-4B69-97A6-9B192562396F}" type="datetimeFigureOut">
              <a:rPr lang="en-US" smtClean="0"/>
              <a:t>8/4/2023</a:t>
            </a:fld>
            <a:endParaRPr lang="en-US"/>
          </a:p>
        </p:txBody>
      </p:sp>
      <p:sp>
        <p:nvSpPr>
          <p:cNvPr id="6" name="Footer Placeholder 5">
            <a:extLst>
              <a:ext uri="{FF2B5EF4-FFF2-40B4-BE49-F238E27FC236}">
                <a16:creationId xmlns:a16="http://schemas.microsoft.com/office/drawing/2014/main" id="{9E1A657B-2C11-2E9D-5A40-2B06EE382D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8D4D31-4C30-EDDD-C393-3BB8F61EF4F2}"/>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1793750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86134-1A71-87CC-5436-5A822EE340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BA39C5-50C5-02F8-9D6A-FD95C89D64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D8805E4-298A-CCA2-BA54-145FBAE65D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5B2B47-2CB9-8C69-D217-648F355BC3A2}"/>
              </a:ext>
            </a:extLst>
          </p:cNvPr>
          <p:cNvSpPr>
            <a:spLocks noGrp="1"/>
          </p:cNvSpPr>
          <p:nvPr>
            <p:ph type="dt" sz="half" idx="10"/>
          </p:nvPr>
        </p:nvSpPr>
        <p:spPr/>
        <p:txBody>
          <a:bodyPr/>
          <a:lstStyle/>
          <a:p>
            <a:fld id="{F7FF1CA3-179D-4B69-97A6-9B192562396F}" type="datetimeFigureOut">
              <a:rPr lang="en-US" smtClean="0"/>
              <a:t>8/4/2023</a:t>
            </a:fld>
            <a:endParaRPr lang="en-US"/>
          </a:p>
        </p:txBody>
      </p:sp>
      <p:sp>
        <p:nvSpPr>
          <p:cNvPr id="6" name="Footer Placeholder 5">
            <a:extLst>
              <a:ext uri="{FF2B5EF4-FFF2-40B4-BE49-F238E27FC236}">
                <a16:creationId xmlns:a16="http://schemas.microsoft.com/office/drawing/2014/main" id="{E13BE8CF-1014-529D-7E71-2601C9904A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50D2F3-5225-0BE5-9205-E288BB174911}"/>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4147555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26" Type="http://schemas.openxmlformats.org/officeDocument/2006/relationships/oleObject" Target="../embeddings/oleObject1.bin"/><Relationship Id="rId3" Type="http://schemas.openxmlformats.org/officeDocument/2006/relationships/slideLayout" Target="../slideLayouts/slideLayout19.xml"/><Relationship Id="rId21" Type="http://schemas.openxmlformats.org/officeDocument/2006/relationships/slideLayout" Target="../slideLayouts/slideLayout37.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5" Type="http://schemas.openxmlformats.org/officeDocument/2006/relationships/tags" Target="../tags/tag1.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slideLayout" Target="../slideLayouts/slideLayout36.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24" Type="http://schemas.openxmlformats.org/officeDocument/2006/relationships/theme" Target="../theme/theme2.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23" Type="http://schemas.openxmlformats.org/officeDocument/2006/relationships/slideLayout" Target="../slideLayouts/slideLayout39.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 Id="rId22" Type="http://schemas.openxmlformats.org/officeDocument/2006/relationships/slideLayout" Target="../slideLayouts/slideLayout38.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EAC3E3-7614-7D99-DE3D-4DBF83B566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310AE2-A128-3ED9-5D1D-14456B83BF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F84399-F79E-AFF7-9108-E9CA6C103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FF1CA3-179D-4B69-97A6-9B192562396F}" type="datetimeFigureOut">
              <a:rPr lang="en-US" smtClean="0"/>
              <a:t>8/4/2023</a:t>
            </a:fld>
            <a:endParaRPr lang="en-US"/>
          </a:p>
        </p:txBody>
      </p:sp>
      <p:sp>
        <p:nvSpPr>
          <p:cNvPr id="5" name="Footer Placeholder 4">
            <a:extLst>
              <a:ext uri="{FF2B5EF4-FFF2-40B4-BE49-F238E27FC236}">
                <a16:creationId xmlns:a16="http://schemas.microsoft.com/office/drawing/2014/main" id="{7368232F-557D-B501-3E55-8DC03DC51C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ADD64BC-8F73-C091-B765-372E1A49B1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F3524B-9016-4F0A-9744-18A67B97CFFE}" type="slidenum">
              <a:rPr lang="en-US" smtClean="0"/>
              <a:t>‹#›</a:t>
            </a:fld>
            <a:endParaRPr lang="en-US"/>
          </a:p>
        </p:txBody>
      </p:sp>
    </p:spTree>
    <p:extLst>
      <p:ext uri="{BB962C8B-B14F-4D97-AF65-F5344CB8AC3E}">
        <p14:creationId xmlns:p14="http://schemas.microsoft.com/office/powerpoint/2010/main" val="1544041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86" r:id="rId14"/>
    <p:sldLayoutId id="2147483687" r:id="rId15"/>
    <p:sldLayoutId id="2147483688"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5"/>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name="think-cell Slide" r:id="rId26" imgW="270" imgH="270" progId="TCLayout.ActiveDocument.1">
                  <p:embed/>
                </p:oleObj>
              </mc:Choice>
              <mc:Fallback>
                <p:oleObj name="think-cell Slide" r:id="rId26" imgW="270" imgH="270" progId="TCLayout.ActiveDocument.1">
                  <p:embed/>
                  <p:pic>
                    <p:nvPicPr>
                      <p:cNvPr id="4" name="Object 3" hidden="1"/>
                      <p:cNvPicPr/>
                      <p:nvPr/>
                    </p:nvPicPr>
                    <p:blipFill>
                      <a:blip r:embed="rId27"/>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Box 14">
            <a:extLst>
              <a:ext uri="{FF2B5EF4-FFF2-40B4-BE49-F238E27FC236}">
                <a16:creationId xmlns:a16="http://schemas.microsoft.com/office/drawing/2014/main" id="{7555A4A8-E969-4DAA-B77A-0C2B155A47E1}"/>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a:solidFill>
                <a:schemeClr val="tx1"/>
              </a:solidFill>
            </a:endParaRPr>
          </a:p>
        </p:txBody>
      </p:sp>
    </p:spTree>
    <p:extLst>
      <p:ext uri="{BB962C8B-B14F-4D97-AF65-F5344CB8AC3E}">
        <p14:creationId xmlns:p14="http://schemas.microsoft.com/office/powerpoint/2010/main" val="80366560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Lst>
  <p:transition>
    <p:fade/>
  </p:transition>
  <p:hf hdr="0" dt="0"/>
  <p:txStyles>
    <p:titleStyle>
      <a:lvl1pPr algn="l" defTabSz="1219170" rtl="0" eaLnBrk="1" latinLnBrk="0" hangingPunct="1">
        <a:spcBef>
          <a:spcPct val="0"/>
        </a:spcBef>
        <a:buNone/>
        <a:defRPr sz="2000" b="1" i="0" kern="1200">
          <a:solidFill>
            <a:schemeClr val="tx1"/>
          </a:solidFill>
          <a:latin typeface="Open Sans SemiBold" panose="020B0606030504020204" pitchFamily="34" charset="0"/>
          <a:ea typeface="Open Sans SemiBold" panose="020B0606030504020204" pitchFamily="34" charset="0"/>
          <a:cs typeface="Open Sans SemiBold" panose="020B0606030504020204" pitchFamily="34" charset="0"/>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15.xml"/><Relationship Id="rId7" Type="http://schemas.openxmlformats.org/officeDocument/2006/relationships/image" Target="../media/image33.pn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7.emf"/><Relationship Id="rId5" Type="http://schemas.openxmlformats.org/officeDocument/2006/relationships/oleObject" Target="../embeddings/oleObject7.bin"/><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slideLayout" Target="../slideLayouts/slideLayout37.xml"/><Relationship Id="rId7" Type="http://schemas.openxmlformats.org/officeDocument/2006/relationships/image" Target="../media/image34.png"/><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4.emf"/><Relationship Id="rId5" Type="http://schemas.openxmlformats.org/officeDocument/2006/relationships/oleObject" Target="../embeddings/oleObject8.bin"/><Relationship Id="rId10" Type="http://schemas.openxmlformats.org/officeDocument/2006/relationships/image" Target="../media/image37.svg"/><Relationship Id="rId4" Type="http://schemas.openxmlformats.org/officeDocument/2006/relationships/notesSlide" Target="../notesSlides/notesSlide11.xml"/><Relationship Id="rId9" Type="http://schemas.openxmlformats.org/officeDocument/2006/relationships/image" Target="../media/image3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2.xml"/><Relationship Id="rId1" Type="http://schemas.openxmlformats.org/officeDocument/2006/relationships/tags" Target="../tags/tag16.xml"/><Relationship Id="rId5" Type="http://schemas.openxmlformats.org/officeDocument/2006/relationships/image" Target="../media/image7.emf"/><Relationship Id="rId4" Type="http://schemas.openxmlformats.org/officeDocument/2006/relationships/oleObject" Target="../embeddings/oleObject9.bin"/></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microsoft.com/office/2018/10/relationships/comments" Target="../comments/modernComment_D10_42ECEFFC.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6.xml"/><Relationship Id="rId7" Type="http://schemas.openxmlformats.org/officeDocument/2006/relationships/image" Target="../media/image38.png"/><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image" Target="../media/image4.emf"/><Relationship Id="rId5" Type="http://schemas.openxmlformats.org/officeDocument/2006/relationships/oleObject" Target="../embeddings/oleObject6.bin"/><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slideLayout" Target="../slideLayouts/slideLayout16.xml"/><Relationship Id="rId7" Type="http://schemas.openxmlformats.org/officeDocument/2006/relationships/image" Target="../media/image4.emf"/><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oleObject" Target="../embeddings/oleObject10.bin"/><Relationship Id="rId5" Type="http://schemas.microsoft.com/office/2018/10/relationships/comments" Target="../comments/modernComment_D15_1DCD9D8B.xml"/><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image" Target="../media/image4.emf"/><Relationship Id="rId5" Type="http://schemas.openxmlformats.org/officeDocument/2006/relationships/oleObject" Target="../embeddings/oleObject6.bin"/><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microsoft.com/office/2018/10/relationships/comments" Target="../comments/modernComment_D12_DEA326A2.xml"/><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slideLayout" Target="../slideLayouts/slideLayout13.xml"/><Relationship Id="rId7" Type="http://schemas.openxmlformats.org/officeDocument/2006/relationships/image" Target="../media/image8.pn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7.emf"/><Relationship Id="rId5" Type="http://schemas.openxmlformats.org/officeDocument/2006/relationships/oleObject" Target="../embeddings/oleObject3.bin"/><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sv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 Id="rId9" Type="http://schemas.openxmlformats.org/officeDocument/2006/relationships/image" Target="../media/image21.sv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23.png"/><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slideLayout" Target="../slideLayouts/slideLayout12.xml"/><Relationship Id="rId7" Type="http://schemas.openxmlformats.org/officeDocument/2006/relationships/image" Target="../media/image24.png"/><Relationship Id="rId12" Type="http://schemas.openxmlformats.org/officeDocument/2006/relationships/image" Target="../media/image29.svg"/><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4.emf"/><Relationship Id="rId11" Type="http://schemas.openxmlformats.org/officeDocument/2006/relationships/image" Target="../media/image28.png"/><Relationship Id="rId5" Type="http://schemas.openxmlformats.org/officeDocument/2006/relationships/oleObject" Target="../embeddings/oleObject4.bin"/><Relationship Id="rId10" Type="http://schemas.openxmlformats.org/officeDocument/2006/relationships/image" Target="../media/image27.svg"/><Relationship Id="rId4" Type="http://schemas.openxmlformats.org/officeDocument/2006/relationships/notesSlide" Target="../notesSlides/notesSlide7.xml"/><Relationship Id="rId9" Type="http://schemas.openxmlformats.org/officeDocument/2006/relationships/image" Target="../media/image26.png"/></Relationships>
</file>

<file path=ppt/slides/_rels/slide8.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slideLayout" Target="../slideLayouts/slideLayout16.xml"/><Relationship Id="rId7" Type="http://schemas.openxmlformats.org/officeDocument/2006/relationships/image" Target="../media/image30.png"/><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4.emf"/><Relationship Id="rId5" Type="http://schemas.openxmlformats.org/officeDocument/2006/relationships/oleObject" Target="../embeddings/oleObject5.bin"/><Relationship Id="rId4" Type="http://schemas.openxmlformats.org/officeDocument/2006/relationships/notesSlide" Target="../notesSlides/notesSlide8.xml"/><Relationship Id="rId9" Type="http://schemas.openxmlformats.org/officeDocument/2006/relationships/image" Target="../media/image3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4.emf"/><Relationship Id="rId5" Type="http://schemas.openxmlformats.org/officeDocument/2006/relationships/oleObject" Target="../embeddings/oleObject6.bin"/><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picture containing dark, light&#10;&#10;Description automatically generated">
            <a:extLst>
              <a:ext uri="{FF2B5EF4-FFF2-40B4-BE49-F238E27FC236}">
                <a16:creationId xmlns:a16="http://schemas.microsoft.com/office/drawing/2014/main" id="{F2D6E0AA-7B42-DF4F-9BF6-A204F37AC07B}"/>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2BDB3738-947A-474A-B66F-B221CD9AB9AE}"/>
              </a:ext>
            </a:extLst>
          </p:cNvPr>
          <p:cNvSpPr>
            <a:spLocks noGrp="1"/>
          </p:cNvSpPr>
          <p:nvPr>
            <p:ph type="ctrTitle"/>
          </p:nvPr>
        </p:nvSpPr>
        <p:spPr>
          <a:xfrm>
            <a:off x="501651" y="5186207"/>
            <a:ext cx="10623911" cy="895983"/>
          </a:xfrm>
        </p:spPr>
        <p:txBody>
          <a:bodyPr/>
          <a:lstStyle/>
          <a:p>
            <a:r>
              <a:rPr lang="en-US" sz="2800">
                <a:latin typeface="+mj-lt"/>
                <a:ea typeface="Open Sans"/>
                <a:cs typeface="Calibri Light"/>
              </a:rPr>
              <a:t>Helping Videogame Developers Thrive in an Accelerating Market</a:t>
            </a:r>
            <a:endParaRPr lang="en-US"/>
          </a:p>
        </p:txBody>
      </p:sp>
      <p:sp>
        <p:nvSpPr>
          <p:cNvPr id="5" name="Text Placeholder 4">
            <a:extLst>
              <a:ext uri="{FF2B5EF4-FFF2-40B4-BE49-F238E27FC236}">
                <a16:creationId xmlns:a16="http://schemas.microsoft.com/office/drawing/2014/main" id="{2CE07E8C-2E1D-4468-8226-5B3FE27029F4}"/>
              </a:ext>
            </a:extLst>
          </p:cNvPr>
          <p:cNvSpPr>
            <a:spLocks noGrp="1"/>
          </p:cNvSpPr>
          <p:nvPr>
            <p:ph type="body" sz="quarter" idx="10"/>
          </p:nvPr>
        </p:nvSpPr>
        <p:spPr>
          <a:xfrm>
            <a:off x="621943" y="6392519"/>
            <a:ext cx="4446269" cy="273050"/>
          </a:xfrm>
        </p:spPr>
        <p:txBody>
          <a:bodyPr/>
          <a:lstStyle/>
          <a:p>
            <a:r>
              <a:rPr lang="en-US">
                <a:latin typeface="+mj-lt"/>
              </a:rPr>
              <a:t>AI Academy Capstone Project – Group 5</a:t>
            </a:r>
          </a:p>
        </p:txBody>
      </p:sp>
      <p:grpSp>
        <p:nvGrpSpPr>
          <p:cNvPr id="25" name="Group 24">
            <a:extLst>
              <a:ext uri="{FF2B5EF4-FFF2-40B4-BE49-F238E27FC236}">
                <a16:creationId xmlns:a16="http://schemas.microsoft.com/office/drawing/2014/main" id="{778AB53D-ADB1-4CD5-9212-4159C7674CCD}"/>
              </a:ext>
            </a:extLst>
          </p:cNvPr>
          <p:cNvGrpSpPr>
            <a:grpSpLocks noChangeAspect="1"/>
          </p:cNvGrpSpPr>
          <p:nvPr/>
        </p:nvGrpSpPr>
        <p:grpSpPr>
          <a:xfrm>
            <a:off x="469900" y="457761"/>
            <a:ext cx="1998000" cy="374400"/>
            <a:chOff x="398463" y="404813"/>
            <a:chExt cx="1627187" cy="307976"/>
          </a:xfrm>
          <a:solidFill>
            <a:schemeClr val="tx1"/>
          </a:solidFill>
        </p:grpSpPr>
        <p:sp>
          <p:nvSpPr>
            <p:cNvPr id="26" name="Oval 5">
              <a:extLst>
                <a:ext uri="{FF2B5EF4-FFF2-40B4-BE49-F238E27FC236}">
                  <a16:creationId xmlns:a16="http://schemas.microsoft.com/office/drawing/2014/main" id="{D0CA88C7-1E44-4BB9-8D0A-DB5961A6E6A0}"/>
                </a:ext>
              </a:extLst>
            </p:cNvPr>
            <p:cNvSpPr>
              <a:spLocks noChangeArrowheads="1"/>
            </p:cNvSpPr>
            <p:nvPr userDrawn="1"/>
          </p:nvSpPr>
          <p:spPr bwMode="auto">
            <a:xfrm>
              <a:off x="1938338" y="625476"/>
              <a:ext cx="87312" cy="87313"/>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6">
              <a:extLst>
                <a:ext uri="{FF2B5EF4-FFF2-40B4-BE49-F238E27FC236}">
                  <a16:creationId xmlns:a16="http://schemas.microsoft.com/office/drawing/2014/main" id="{3FA01FA3-BCA1-4594-8D24-59A0D95B67B4}"/>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7">
              <a:extLst>
                <a:ext uri="{FF2B5EF4-FFF2-40B4-BE49-F238E27FC236}">
                  <a16:creationId xmlns:a16="http://schemas.microsoft.com/office/drawing/2014/main" id="{E8829B3A-1282-435A-86FA-09E70E606A18}"/>
                </a:ext>
              </a:extLst>
            </p:cNvPr>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8">
              <a:extLst>
                <a:ext uri="{FF2B5EF4-FFF2-40B4-BE49-F238E27FC236}">
                  <a16:creationId xmlns:a16="http://schemas.microsoft.com/office/drawing/2014/main" id="{FD023A96-AE32-468B-A3A3-CFB524455C3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Rectangle 9">
              <a:extLst>
                <a:ext uri="{FF2B5EF4-FFF2-40B4-BE49-F238E27FC236}">
                  <a16:creationId xmlns:a16="http://schemas.microsoft.com/office/drawing/2014/main" id="{9D5B9DD2-95D4-4C34-8E70-743D7980C188}"/>
                </a:ext>
              </a:extLst>
            </p:cNvPr>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Rectangle 10">
              <a:extLst>
                <a:ext uri="{FF2B5EF4-FFF2-40B4-BE49-F238E27FC236}">
                  <a16:creationId xmlns:a16="http://schemas.microsoft.com/office/drawing/2014/main" id="{49FD3F71-3E36-4ABE-8703-F93A9CF13DE1}"/>
                </a:ext>
              </a:extLst>
            </p:cNvPr>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1">
              <a:extLst>
                <a:ext uri="{FF2B5EF4-FFF2-40B4-BE49-F238E27FC236}">
                  <a16:creationId xmlns:a16="http://schemas.microsoft.com/office/drawing/2014/main" id="{1C41A0AD-3980-46B5-93AB-CE0FAABB0EC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Freeform 12">
              <a:extLst>
                <a:ext uri="{FF2B5EF4-FFF2-40B4-BE49-F238E27FC236}">
                  <a16:creationId xmlns:a16="http://schemas.microsoft.com/office/drawing/2014/main" id="{E9579FE3-2E70-4EF8-8BB3-40B6793CD2CE}"/>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3">
              <a:extLst>
                <a:ext uri="{FF2B5EF4-FFF2-40B4-BE49-F238E27FC236}">
                  <a16:creationId xmlns:a16="http://schemas.microsoft.com/office/drawing/2014/main" id="{FFFE329C-3917-4F0A-B997-F5A121B1C9A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4">
              <a:extLst>
                <a:ext uri="{FF2B5EF4-FFF2-40B4-BE49-F238E27FC236}">
                  <a16:creationId xmlns:a16="http://schemas.microsoft.com/office/drawing/2014/main" id="{86476E0E-1087-4D40-90F0-DB64EA48A77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16837872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Object 20" hidden="1">
            <a:extLst>
              <a:ext uri="{FF2B5EF4-FFF2-40B4-BE49-F238E27FC236}">
                <a16:creationId xmlns:a16="http://schemas.microsoft.com/office/drawing/2014/main" id="{2AD0187A-E19C-42D5-A8C5-DC1F15388216}"/>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95" imgH="396" progId="TCLayout.ActiveDocument.1">
                  <p:embed/>
                </p:oleObj>
              </mc:Choice>
              <mc:Fallback>
                <p:oleObj name="think-cell Slide" r:id="rId5" imgW="395" imgH="396" progId="TCLayout.ActiveDocument.1">
                  <p:embed/>
                  <p:pic>
                    <p:nvPicPr>
                      <p:cNvPr id="21" name="Object 20" hidden="1">
                        <a:extLst>
                          <a:ext uri="{FF2B5EF4-FFF2-40B4-BE49-F238E27FC236}">
                            <a16:creationId xmlns:a16="http://schemas.microsoft.com/office/drawing/2014/main" id="{2AD0187A-E19C-42D5-A8C5-DC1F15388216}"/>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0" name="Rectangle 19" hidden="1">
            <a:extLst>
              <a:ext uri="{FF2B5EF4-FFF2-40B4-BE49-F238E27FC236}">
                <a16:creationId xmlns:a16="http://schemas.microsoft.com/office/drawing/2014/main" id="{B2668EB0-439A-489C-AC84-EE8BADE5A09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6DC37B91-BB45-46C4-98B6-9CE7419630ED}"/>
              </a:ext>
            </a:extLst>
          </p:cNvPr>
          <p:cNvSpPr>
            <a:spLocks noGrp="1"/>
          </p:cNvSpPr>
          <p:nvPr>
            <p:ph type="title"/>
          </p:nvPr>
        </p:nvSpPr>
        <p:spPr>
          <a:xfrm>
            <a:off x="133188" y="182512"/>
            <a:ext cx="5234068" cy="1169988"/>
          </a:xfrm>
        </p:spPr>
        <p:txBody>
          <a:bodyPr/>
          <a:lstStyle/>
          <a:p>
            <a:pPr algn="ctr"/>
            <a:r>
              <a:rPr lang="en-US" b="1">
                <a:latin typeface="Open Sans"/>
                <a:ea typeface="Open Sans"/>
                <a:cs typeface="Open Sans"/>
              </a:rPr>
              <a:t>Recommendations</a:t>
            </a:r>
            <a:endParaRPr lang="en-US" b="1"/>
          </a:p>
        </p:txBody>
      </p:sp>
      <p:sp>
        <p:nvSpPr>
          <p:cNvPr id="4" name="Text Placeholder 3">
            <a:extLst>
              <a:ext uri="{FF2B5EF4-FFF2-40B4-BE49-F238E27FC236}">
                <a16:creationId xmlns:a16="http://schemas.microsoft.com/office/drawing/2014/main" id="{4211932F-C17A-4C84-A4A9-B2C43FF76E25}"/>
              </a:ext>
            </a:extLst>
          </p:cNvPr>
          <p:cNvSpPr>
            <a:spLocks noGrp="1"/>
          </p:cNvSpPr>
          <p:nvPr>
            <p:ph type="body" sz="quarter" idx="4294967295"/>
          </p:nvPr>
        </p:nvSpPr>
        <p:spPr>
          <a:xfrm>
            <a:off x="29973" y="1330380"/>
            <a:ext cx="5763788" cy="518479"/>
          </a:xfrm>
        </p:spPr>
        <p:txBody>
          <a:bodyPr>
            <a:normAutofit/>
          </a:bodyPr>
          <a:lstStyle/>
          <a:p>
            <a:pPr marL="0" indent="0">
              <a:buNone/>
            </a:pPr>
            <a:r>
              <a:rPr lang="en-US" sz="1200">
                <a:solidFill>
                  <a:schemeClr val="accent6"/>
                </a:solidFill>
                <a:latin typeface="Open Sans" panose="020B0606030504020204" pitchFamily="34" charset="0"/>
                <a:ea typeface="Open Sans" panose="020B0606030504020204" pitchFamily="34" charset="0"/>
                <a:cs typeface="Open Sans" panose="020B0606030504020204" pitchFamily="34" charset="0"/>
              </a:rPr>
              <a:t>To maximize profitability the company should act now! </a:t>
            </a:r>
          </a:p>
        </p:txBody>
      </p:sp>
      <p:pic>
        <p:nvPicPr>
          <p:cNvPr id="6" name="Picture 5">
            <a:extLst>
              <a:ext uri="{FF2B5EF4-FFF2-40B4-BE49-F238E27FC236}">
                <a16:creationId xmlns:a16="http://schemas.microsoft.com/office/drawing/2014/main" id="{66E12757-E0DB-4A27-9D03-04B151490364}"/>
              </a:ext>
            </a:extLst>
          </p:cNvPr>
          <p:cNvPicPr>
            <a:picLocks noChangeAspect="1"/>
          </p:cNvPicPr>
          <p:nvPr/>
        </p:nvPicPr>
        <p:blipFill rotWithShape="1">
          <a:blip r:embed="rId7" cstate="print">
            <a:duotone>
              <a:prstClr val="black"/>
              <a:schemeClr val="accent6">
                <a:tint val="45000"/>
                <a:satMod val="400000"/>
              </a:schemeClr>
            </a:duotone>
            <a:extLst>
              <a:ext uri="{BEBA8EAE-BF5A-486C-A8C5-ECC9F3942E4B}">
                <a14:imgProps xmlns:a14="http://schemas.microsoft.com/office/drawing/2010/main">
                  <a14:imgLayer r:embed="rId8">
                    <a14:imgEffect>
                      <a14:saturation sat="200000"/>
                    </a14:imgEffect>
                  </a14:imgLayer>
                </a14:imgProps>
              </a:ext>
              <a:ext uri="{28A0092B-C50C-407E-A947-70E740481C1C}">
                <a14:useLocalDpi xmlns:a14="http://schemas.microsoft.com/office/drawing/2010/main"/>
              </a:ext>
            </a:extLst>
          </a:blip>
          <a:srcRect/>
          <a:stretch/>
        </p:blipFill>
        <p:spPr>
          <a:xfrm>
            <a:off x="5010398" y="0"/>
            <a:ext cx="2478000" cy="6858000"/>
          </a:xfrm>
          <a:prstGeom prst="rect">
            <a:avLst/>
          </a:prstGeom>
        </p:spPr>
      </p:pic>
      <p:sp>
        <p:nvSpPr>
          <p:cNvPr id="10" name="Title 5">
            <a:extLst>
              <a:ext uri="{FF2B5EF4-FFF2-40B4-BE49-F238E27FC236}">
                <a16:creationId xmlns:a16="http://schemas.microsoft.com/office/drawing/2014/main" id="{B7F93734-50C1-45A8-A9CB-FFF2EED8B5DE}"/>
              </a:ext>
            </a:extLst>
          </p:cNvPr>
          <p:cNvSpPr txBox="1">
            <a:spLocks/>
          </p:cNvSpPr>
          <p:nvPr/>
        </p:nvSpPr>
        <p:spPr>
          <a:xfrm>
            <a:off x="914400" y="694944"/>
            <a:ext cx="4879361" cy="19958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endParaRPr lang="en-US" sz="4000"/>
          </a:p>
        </p:txBody>
      </p:sp>
      <p:sp>
        <p:nvSpPr>
          <p:cNvPr id="11" name="Text Placeholder 7">
            <a:extLst>
              <a:ext uri="{FF2B5EF4-FFF2-40B4-BE49-F238E27FC236}">
                <a16:creationId xmlns:a16="http://schemas.microsoft.com/office/drawing/2014/main" id="{A7592752-3FA4-4314-B91A-D83AE27053C4}"/>
              </a:ext>
            </a:extLst>
          </p:cNvPr>
          <p:cNvSpPr txBox="1">
            <a:spLocks/>
          </p:cNvSpPr>
          <p:nvPr/>
        </p:nvSpPr>
        <p:spPr>
          <a:xfrm>
            <a:off x="3438799" y="3086946"/>
            <a:ext cx="4131347" cy="1169988"/>
          </a:xfrm>
          <a:prstGeom prst="rect">
            <a:avLst/>
          </a:prstGeom>
        </p:spPr>
        <p:txBody>
          <a:bodyPr/>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
        <p:nvSpPr>
          <p:cNvPr id="17" name="Rectangle 16">
            <a:extLst>
              <a:ext uri="{FF2B5EF4-FFF2-40B4-BE49-F238E27FC236}">
                <a16:creationId xmlns:a16="http://schemas.microsoft.com/office/drawing/2014/main" id="{03400AE2-2957-4359-BDB0-67A4D9BC171A}"/>
              </a:ext>
            </a:extLst>
          </p:cNvPr>
          <p:cNvSpPr/>
          <p:nvPr/>
        </p:nvSpPr>
        <p:spPr>
          <a:xfrm>
            <a:off x="176269" y="4256934"/>
            <a:ext cx="4669653" cy="2507423"/>
          </a:xfrm>
          <a:prstGeom prst="rect">
            <a:avLst/>
          </a:prstGeom>
          <a:noFill/>
          <a:ln w="222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0"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algn="ctr">
              <a:defRPr/>
            </a:pPr>
            <a:r>
              <a:rPr lang="en-US" b="1" spc="300">
                <a:solidFill>
                  <a:srgbClr val="000000"/>
                </a:solidFill>
                <a:latin typeface="Open Sans" panose="020B0606030504020204" pitchFamily="34" charset="0"/>
                <a:ea typeface="Open Sans" panose="020B0606030504020204" pitchFamily="34" charset="0"/>
                <a:cs typeface="Open Sans" panose="020B0606030504020204" pitchFamily="34" charset="0"/>
              </a:rPr>
              <a:t>INVEST IN API</a:t>
            </a:r>
            <a:endParaRPr lang="en-US" b="1" i="0" u="none" strike="noStrike" kern="1200" cap="none" spc="30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srgbClr val="000000"/>
              </a:solidFill>
              <a:effectLst/>
              <a:uLnTx/>
              <a:uFillTx/>
              <a:ea typeface="Verdana" panose="020B0604030504040204" pitchFamily="34" charset="0"/>
              <a:cs typeface="Verdana" panose="020B0604030504040204" pitchFamily="34" charset="0"/>
            </a:endParaRPr>
          </a:p>
        </p:txBody>
      </p:sp>
      <p:sp>
        <p:nvSpPr>
          <p:cNvPr id="18" name="Text Placeholder 2">
            <a:extLst>
              <a:ext uri="{FF2B5EF4-FFF2-40B4-BE49-F238E27FC236}">
                <a16:creationId xmlns:a16="http://schemas.microsoft.com/office/drawing/2014/main" id="{3469B041-2084-4B52-B2CB-0EE9645333BD}"/>
              </a:ext>
            </a:extLst>
          </p:cNvPr>
          <p:cNvSpPr txBox="1">
            <a:spLocks/>
          </p:cNvSpPr>
          <p:nvPr/>
        </p:nvSpPr>
        <p:spPr>
          <a:xfrm>
            <a:off x="516855" y="5949108"/>
            <a:ext cx="4021608" cy="380836"/>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lang="en-US"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a:latin typeface="Open Sans"/>
                <a:ea typeface="Open Sans"/>
                <a:cs typeface="Open Sans"/>
              </a:rPr>
              <a:t>Invest in API for Reddit, Twitter, Threads and other social media platforms to have access to a variety of users &amp; opinions</a:t>
            </a:r>
            <a:endParaRPr lang="en-US" b="1">
              <a:latin typeface="Open Sans" panose="020B0606030504020204" pitchFamily="34" charset="0"/>
              <a:ea typeface="Open Sans" panose="020B0606030504020204" pitchFamily="34" charset="0"/>
              <a:cs typeface="Open Sans" panose="020B0606030504020204" pitchFamily="34" charset="0"/>
            </a:endParaRPr>
          </a:p>
        </p:txBody>
      </p:sp>
      <p:sp>
        <p:nvSpPr>
          <p:cNvPr id="24" name="Rectangle 23">
            <a:extLst>
              <a:ext uri="{FF2B5EF4-FFF2-40B4-BE49-F238E27FC236}">
                <a16:creationId xmlns:a16="http://schemas.microsoft.com/office/drawing/2014/main" id="{5A45D484-BCCF-4F61-BA78-3DA4CF6CE26E}"/>
              </a:ext>
            </a:extLst>
          </p:cNvPr>
          <p:cNvSpPr/>
          <p:nvPr/>
        </p:nvSpPr>
        <p:spPr>
          <a:xfrm>
            <a:off x="7570146" y="124665"/>
            <a:ext cx="4445583" cy="3304335"/>
          </a:xfrm>
          <a:prstGeom prst="rect">
            <a:avLst/>
          </a:prstGeom>
          <a:noFill/>
          <a:ln w="2222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0"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30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IMPLEMENT THE MODEL INTO EVERDAY DECISIONS</a:t>
            </a:r>
            <a:endParaRPr lang="en-US" b="1" i="0" u="none" strike="noStrike" kern="1200" cap="none" spc="30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srgbClr val="000000"/>
              </a:solidFill>
              <a:effectLst/>
              <a:uLnTx/>
              <a:uFillTx/>
              <a:ea typeface="Verdana" panose="020B0604030504040204" pitchFamily="34" charset="0"/>
              <a:cs typeface="Verdana" panose="020B0604030504040204" pitchFamily="34" charset="0"/>
            </a:endParaRPr>
          </a:p>
        </p:txBody>
      </p:sp>
      <p:sp>
        <p:nvSpPr>
          <p:cNvPr id="25" name="Text Placeholder 2">
            <a:extLst>
              <a:ext uri="{FF2B5EF4-FFF2-40B4-BE49-F238E27FC236}">
                <a16:creationId xmlns:a16="http://schemas.microsoft.com/office/drawing/2014/main" id="{57969CB2-20C0-4237-9F13-23C4E056D4FE}"/>
              </a:ext>
            </a:extLst>
          </p:cNvPr>
          <p:cNvSpPr txBox="1">
            <a:spLocks/>
          </p:cNvSpPr>
          <p:nvPr/>
        </p:nvSpPr>
        <p:spPr>
          <a:xfrm>
            <a:off x="7821729" y="2481637"/>
            <a:ext cx="3959146" cy="746885"/>
          </a:xfrm>
          <a:prstGeom prst="rect">
            <a:avLst/>
          </a:prstGeom>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200" b="1">
                <a:latin typeface="Open Sans" panose="020B0606030504020204" pitchFamily="34" charset="0"/>
                <a:ea typeface="Open Sans" panose="020B0606030504020204" pitchFamily="34" charset="0"/>
                <a:cs typeface="Open Sans" panose="020B0606030504020204" pitchFamily="34" charset="0"/>
              </a:rPr>
              <a:t>Our analysis and model will allow for real in-time feedback to be used in the day to day. </a:t>
            </a:r>
          </a:p>
        </p:txBody>
      </p:sp>
      <p:sp>
        <p:nvSpPr>
          <p:cNvPr id="33" name="Rectangle 32">
            <a:extLst>
              <a:ext uri="{FF2B5EF4-FFF2-40B4-BE49-F238E27FC236}">
                <a16:creationId xmlns:a16="http://schemas.microsoft.com/office/drawing/2014/main" id="{6E35D201-7631-429E-96D5-A59FA552F7F9}"/>
              </a:ext>
            </a:extLst>
          </p:cNvPr>
          <p:cNvSpPr/>
          <p:nvPr/>
        </p:nvSpPr>
        <p:spPr>
          <a:xfrm>
            <a:off x="7570147" y="3553307"/>
            <a:ext cx="4445582" cy="3266136"/>
          </a:xfrm>
          <a:prstGeom prst="rect">
            <a:avLst/>
          </a:prstGeom>
          <a:noFill/>
          <a:ln w="2222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0"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algn="ctr">
              <a:defRPr/>
            </a:pPr>
            <a:r>
              <a:rPr lang="en-US" b="1" spc="300">
                <a:solidFill>
                  <a:srgbClr val="000000"/>
                </a:solidFill>
                <a:latin typeface="Open Sans" panose="020B0606030504020204" pitchFamily="34" charset="0"/>
                <a:ea typeface="Open Sans" panose="020B0606030504020204" pitchFamily="34" charset="0"/>
                <a:cs typeface="Open Sans" panose="020B0606030504020204" pitchFamily="34" charset="0"/>
              </a:rPr>
              <a:t>FOCUS ON REAL-TIME DATA AROUND THE WORLD</a:t>
            </a:r>
            <a:endParaRPr lang="en-US" sz="500" i="1" spc="300">
              <a:solidFill>
                <a:srgbClr val="000000"/>
              </a:solidFill>
              <a:ea typeface="Verdana" panose="020B0604030504040204" pitchFamily="34" charset="0"/>
              <a:cs typeface="Calibri"/>
            </a:endParaRPr>
          </a:p>
          <a:p>
            <a:pPr marL="171450" indent="-171450">
              <a:buFont typeface="Arial" panose="020B0604020202020204" pitchFamily="34" charset="0"/>
              <a:buChar char="•"/>
              <a:defRPr/>
            </a:pPr>
            <a:endParaRPr lang="en-US" sz="900" i="1" spc="300">
              <a:solidFill>
                <a:srgbClr val="000000"/>
              </a:solidFill>
              <a:ea typeface="Verdana" panose="020B0604030504040204" pitchFamily="34" charset="0"/>
              <a:cs typeface="Calibri"/>
            </a:endParaRPr>
          </a:p>
        </p:txBody>
      </p:sp>
      <p:sp>
        <p:nvSpPr>
          <p:cNvPr id="34" name="Text Placeholder 2">
            <a:extLst>
              <a:ext uri="{FF2B5EF4-FFF2-40B4-BE49-F238E27FC236}">
                <a16:creationId xmlns:a16="http://schemas.microsoft.com/office/drawing/2014/main" id="{E6B459CC-1D92-4F40-B476-31B5EC7CA4A4}"/>
              </a:ext>
            </a:extLst>
          </p:cNvPr>
          <p:cNvSpPr txBox="1">
            <a:spLocks/>
          </p:cNvSpPr>
          <p:nvPr/>
        </p:nvSpPr>
        <p:spPr>
          <a:xfrm>
            <a:off x="7821729" y="5949108"/>
            <a:ext cx="3959146" cy="746885"/>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lang="en-US"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a:latin typeface="Open Sans" panose="020B0606030504020204" pitchFamily="34" charset="0"/>
                <a:ea typeface="Open Sans" panose="020B0606030504020204" pitchFamily="34" charset="0"/>
                <a:cs typeface="Open Sans" panose="020B0606030504020204" pitchFamily="34" charset="0"/>
              </a:rPr>
              <a:t>Serve users all over the world with different expectations and be able to cater to them all</a:t>
            </a:r>
          </a:p>
        </p:txBody>
      </p:sp>
      <p:grpSp>
        <p:nvGrpSpPr>
          <p:cNvPr id="35" name="Graphic 4">
            <a:extLst>
              <a:ext uri="{FF2B5EF4-FFF2-40B4-BE49-F238E27FC236}">
                <a16:creationId xmlns:a16="http://schemas.microsoft.com/office/drawing/2014/main" id="{D5EF2FDB-CE2B-48E2-B4D5-6382B0D7BAC8}"/>
              </a:ext>
            </a:extLst>
          </p:cNvPr>
          <p:cNvGrpSpPr/>
          <p:nvPr/>
        </p:nvGrpSpPr>
        <p:grpSpPr>
          <a:xfrm>
            <a:off x="9472345" y="3988268"/>
            <a:ext cx="722376" cy="722376"/>
            <a:chOff x="467104" y="3339623"/>
            <a:chExt cx="362309" cy="361971"/>
          </a:xfrm>
          <a:solidFill>
            <a:schemeClr val="accent6">
              <a:lumMod val="50000"/>
            </a:schemeClr>
          </a:solidFill>
        </p:grpSpPr>
        <p:sp>
          <p:nvSpPr>
            <p:cNvPr id="36" name="Graphic 4">
              <a:extLst>
                <a:ext uri="{FF2B5EF4-FFF2-40B4-BE49-F238E27FC236}">
                  <a16:creationId xmlns:a16="http://schemas.microsoft.com/office/drawing/2014/main" id="{701A6190-32C7-461C-975C-B05E7350C901}"/>
                </a:ext>
              </a:extLst>
            </p:cNvPr>
            <p:cNvSpPr/>
            <p:nvPr/>
          </p:nvSpPr>
          <p:spPr>
            <a:xfrm>
              <a:off x="467104" y="3339623"/>
              <a:ext cx="362309" cy="361971"/>
            </a:xfrm>
            <a:custGeom>
              <a:avLst/>
              <a:gdLst>
                <a:gd name="connsiteX0" fmla="*/ 181474 w 362309"/>
                <a:gd name="connsiteY0" fmla="*/ 0 h 361971"/>
                <a:gd name="connsiteX1" fmla="*/ 0 w 362309"/>
                <a:gd name="connsiteY1" fmla="*/ 180667 h 361971"/>
                <a:gd name="connsiteX2" fmla="*/ 181474 w 362309"/>
                <a:gd name="connsiteY2" fmla="*/ 361972 h 361971"/>
                <a:gd name="connsiteX3" fmla="*/ 362309 w 362309"/>
                <a:gd name="connsiteY3" fmla="*/ 180667 h 361971"/>
                <a:gd name="connsiteX4" fmla="*/ 362309 w 362309"/>
                <a:gd name="connsiteY4" fmla="*/ 180667 h 361971"/>
                <a:gd name="connsiteX5" fmla="*/ 181474 w 362309"/>
                <a:gd name="connsiteY5" fmla="*/ 0 h 361971"/>
                <a:gd name="connsiteX6" fmla="*/ 181474 w 362309"/>
                <a:gd name="connsiteY6" fmla="*/ 0 h 361971"/>
                <a:gd name="connsiteX7" fmla="*/ 181474 w 362309"/>
                <a:gd name="connsiteY7" fmla="*/ 349204 h 361971"/>
                <a:gd name="connsiteX8" fmla="*/ 13419 w 362309"/>
                <a:gd name="connsiteY8" fmla="*/ 181305 h 361971"/>
                <a:gd name="connsiteX9" fmla="*/ 181474 w 362309"/>
                <a:gd name="connsiteY9" fmla="*/ 12768 h 361971"/>
                <a:gd name="connsiteX10" fmla="*/ 349530 w 362309"/>
                <a:gd name="connsiteY10" fmla="*/ 181305 h 361971"/>
                <a:gd name="connsiteX11" fmla="*/ 349530 w 362309"/>
                <a:gd name="connsiteY11" fmla="*/ 181305 h 361971"/>
                <a:gd name="connsiteX12" fmla="*/ 181474 w 362309"/>
                <a:gd name="connsiteY12" fmla="*/ 349204 h 361971"/>
                <a:gd name="connsiteX13" fmla="*/ 181474 w 362309"/>
                <a:gd name="connsiteY13"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309" h="361971">
                  <a:moveTo>
                    <a:pt x="181474" y="0"/>
                  </a:moveTo>
                  <a:cubicBezTo>
                    <a:pt x="81152" y="0"/>
                    <a:pt x="0" y="81077"/>
                    <a:pt x="0" y="180667"/>
                  </a:cubicBezTo>
                  <a:cubicBezTo>
                    <a:pt x="0" y="280895"/>
                    <a:pt x="81152" y="361972"/>
                    <a:pt x="181474" y="361972"/>
                  </a:cubicBezTo>
                  <a:cubicBezTo>
                    <a:pt x="281796" y="361972"/>
                    <a:pt x="362309" y="280895"/>
                    <a:pt x="362309" y="180667"/>
                  </a:cubicBezTo>
                  <a:lnTo>
                    <a:pt x="362309" y="180667"/>
                  </a:lnTo>
                  <a:cubicBezTo>
                    <a:pt x="362309" y="81077"/>
                    <a:pt x="281796" y="0"/>
                    <a:pt x="181474" y="0"/>
                  </a:cubicBezTo>
                  <a:cubicBezTo>
                    <a:pt x="181474" y="0"/>
                    <a:pt x="181474" y="0"/>
                    <a:pt x="181474" y="0"/>
                  </a:cubicBezTo>
                  <a:close/>
                  <a:moveTo>
                    <a:pt x="181474" y="349204"/>
                  </a:moveTo>
                  <a:cubicBezTo>
                    <a:pt x="88181" y="349204"/>
                    <a:pt x="13419" y="273873"/>
                    <a:pt x="13419" y="181305"/>
                  </a:cubicBezTo>
                  <a:cubicBezTo>
                    <a:pt x="13419" y="88099"/>
                    <a:pt x="88820" y="12768"/>
                    <a:pt x="181474" y="12768"/>
                  </a:cubicBezTo>
                  <a:cubicBezTo>
                    <a:pt x="274128" y="12768"/>
                    <a:pt x="349530" y="88099"/>
                    <a:pt x="349530" y="181305"/>
                  </a:cubicBezTo>
                  <a:lnTo>
                    <a:pt x="349530" y="181305"/>
                  </a:lnTo>
                  <a:cubicBezTo>
                    <a:pt x="349530" y="273873"/>
                    <a:pt x="274128" y="349204"/>
                    <a:pt x="181474" y="349204"/>
                  </a:cubicBezTo>
                  <a:lnTo>
                    <a:pt x="181474" y="349204"/>
                  </a:lnTo>
                  <a:close/>
                </a:path>
              </a:pathLst>
            </a:custGeom>
            <a:grpFill/>
            <a:ln w="6390" cap="flat">
              <a:noFill/>
              <a:prstDash val="solid"/>
              <a:miter/>
            </a:ln>
          </p:spPr>
          <p:txBody>
            <a:bodyPr rtlCol="0" anchor="ctr"/>
            <a:lstStyle/>
            <a:p>
              <a:endParaRPr lang="en-US"/>
            </a:p>
          </p:txBody>
        </p:sp>
        <p:sp>
          <p:nvSpPr>
            <p:cNvPr id="37" name="Graphic 4">
              <a:extLst>
                <a:ext uri="{FF2B5EF4-FFF2-40B4-BE49-F238E27FC236}">
                  <a16:creationId xmlns:a16="http://schemas.microsoft.com/office/drawing/2014/main" id="{05981270-14D2-4520-BE08-25A1C6172F2B}"/>
                </a:ext>
              </a:extLst>
            </p:cNvPr>
            <p:cNvSpPr/>
            <p:nvPr/>
          </p:nvSpPr>
          <p:spPr>
            <a:xfrm>
              <a:off x="534250" y="3407004"/>
              <a:ext cx="228708" cy="228496"/>
            </a:xfrm>
            <a:custGeom>
              <a:avLst/>
              <a:gdLst>
                <a:gd name="connsiteX0" fmla="*/ 228070 w 228708"/>
                <a:gd name="connsiteY0" fmla="*/ 106263 h 228496"/>
                <a:gd name="connsiteX1" fmla="*/ 106661 w 228708"/>
                <a:gd name="connsiteY1" fmla="*/ 289 h 228496"/>
                <a:gd name="connsiteX2" fmla="*/ 13368 w 228708"/>
                <a:gd name="connsiteY2" fmla="*/ 60299 h 228496"/>
                <a:gd name="connsiteX3" fmla="*/ 13368 w 228708"/>
                <a:gd name="connsiteY3" fmla="*/ 60937 h 228496"/>
                <a:gd name="connsiteX4" fmla="*/ 35732 w 228708"/>
                <a:gd name="connsiteY4" fmla="*/ 196916 h 228496"/>
                <a:gd name="connsiteX5" fmla="*/ 37010 w 228708"/>
                <a:gd name="connsiteY5" fmla="*/ 198193 h 228496"/>
                <a:gd name="connsiteX6" fmla="*/ 146278 w 228708"/>
                <a:gd name="connsiteY6" fmla="*/ 223728 h 228496"/>
                <a:gd name="connsiteX7" fmla="*/ 147556 w 228708"/>
                <a:gd name="connsiteY7" fmla="*/ 223728 h 228496"/>
                <a:gd name="connsiteX8" fmla="*/ 155863 w 228708"/>
                <a:gd name="connsiteY8" fmla="*/ 220536 h 228496"/>
                <a:gd name="connsiteX9" fmla="*/ 157141 w 228708"/>
                <a:gd name="connsiteY9" fmla="*/ 219898 h 228496"/>
                <a:gd name="connsiteX10" fmla="*/ 186535 w 228708"/>
                <a:gd name="connsiteY10" fmla="*/ 202661 h 228496"/>
                <a:gd name="connsiteX11" fmla="*/ 187174 w 228708"/>
                <a:gd name="connsiteY11" fmla="*/ 202023 h 228496"/>
                <a:gd name="connsiteX12" fmla="*/ 228708 w 228708"/>
                <a:gd name="connsiteY12" fmla="*/ 113924 h 228496"/>
                <a:gd name="connsiteX13" fmla="*/ 228708 w 228708"/>
                <a:gd name="connsiteY13" fmla="*/ 109455 h 228496"/>
                <a:gd name="connsiteX14" fmla="*/ 228070 w 228708"/>
                <a:gd name="connsiteY14" fmla="*/ 106263 h 228496"/>
                <a:gd name="connsiteX15" fmla="*/ 215290 w 228708"/>
                <a:gd name="connsiteY15" fmla="*/ 103710 h 228496"/>
                <a:gd name="connsiteX16" fmla="*/ 203788 w 228708"/>
                <a:gd name="connsiteY16" fmla="*/ 92219 h 228496"/>
                <a:gd name="connsiteX17" fmla="*/ 199315 w 228708"/>
                <a:gd name="connsiteY17" fmla="*/ 90303 h 228496"/>
                <a:gd name="connsiteX18" fmla="*/ 194203 w 228708"/>
                <a:gd name="connsiteY18" fmla="*/ 90303 h 228496"/>
                <a:gd name="connsiteX19" fmla="*/ 187813 w 228708"/>
                <a:gd name="connsiteY19" fmla="*/ 96687 h 228496"/>
                <a:gd name="connsiteX20" fmla="*/ 187813 w 228708"/>
                <a:gd name="connsiteY20" fmla="*/ 99879 h 228496"/>
                <a:gd name="connsiteX21" fmla="*/ 183979 w 228708"/>
                <a:gd name="connsiteY21" fmla="*/ 103710 h 228496"/>
                <a:gd name="connsiteX22" fmla="*/ 182062 w 228708"/>
                <a:gd name="connsiteY22" fmla="*/ 108179 h 228496"/>
                <a:gd name="connsiteX23" fmla="*/ 182062 w 228708"/>
                <a:gd name="connsiteY23" fmla="*/ 113924 h 228496"/>
                <a:gd name="connsiteX24" fmla="*/ 183979 w 228708"/>
                <a:gd name="connsiteY24" fmla="*/ 118393 h 228496"/>
                <a:gd name="connsiteX25" fmla="*/ 187813 w 228708"/>
                <a:gd name="connsiteY25" fmla="*/ 122223 h 228496"/>
                <a:gd name="connsiteX26" fmla="*/ 187813 w 228708"/>
                <a:gd name="connsiteY26" fmla="*/ 123500 h 228496"/>
                <a:gd name="connsiteX27" fmla="*/ 184618 w 228708"/>
                <a:gd name="connsiteY27" fmla="*/ 129884 h 228496"/>
                <a:gd name="connsiteX28" fmla="*/ 181423 w 228708"/>
                <a:gd name="connsiteY28" fmla="*/ 129884 h 228496"/>
                <a:gd name="connsiteX29" fmla="*/ 177589 w 228708"/>
                <a:gd name="connsiteY29" fmla="*/ 122862 h 228496"/>
                <a:gd name="connsiteX30" fmla="*/ 171838 w 228708"/>
                <a:gd name="connsiteY30" fmla="*/ 95411 h 228496"/>
                <a:gd name="connsiteX31" fmla="*/ 165448 w 228708"/>
                <a:gd name="connsiteY31" fmla="*/ 90303 h 228496"/>
                <a:gd name="connsiteX32" fmla="*/ 159697 w 228708"/>
                <a:gd name="connsiteY32" fmla="*/ 90303 h 228496"/>
                <a:gd name="connsiteX33" fmla="*/ 155224 w 228708"/>
                <a:gd name="connsiteY33" fmla="*/ 92219 h 228496"/>
                <a:gd name="connsiteX34" fmla="*/ 152029 w 228708"/>
                <a:gd name="connsiteY34" fmla="*/ 95411 h 228496"/>
                <a:gd name="connsiteX35" fmla="*/ 148195 w 228708"/>
                <a:gd name="connsiteY35" fmla="*/ 88388 h 228496"/>
                <a:gd name="connsiteX36" fmla="*/ 142444 w 228708"/>
                <a:gd name="connsiteY36" fmla="*/ 84558 h 228496"/>
                <a:gd name="connsiteX37" fmla="*/ 125191 w 228708"/>
                <a:gd name="connsiteY37" fmla="*/ 84558 h 228496"/>
                <a:gd name="connsiteX38" fmla="*/ 120719 w 228708"/>
                <a:gd name="connsiteY38" fmla="*/ 86473 h 228496"/>
                <a:gd name="connsiteX39" fmla="*/ 116885 w 228708"/>
                <a:gd name="connsiteY39" fmla="*/ 90303 h 228496"/>
                <a:gd name="connsiteX40" fmla="*/ 103466 w 228708"/>
                <a:gd name="connsiteY40" fmla="*/ 90303 h 228496"/>
                <a:gd name="connsiteX41" fmla="*/ 103466 w 228708"/>
                <a:gd name="connsiteY41" fmla="*/ 87750 h 228496"/>
                <a:gd name="connsiteX42" fmla="*/ 105383 w 228708"/>
                <a:gd name="connsiteY42" fmla="*/ 85835 h 228496"/>
                <a:gd name="connsiteX43" fmla="*/ 108578 w 228708"/>
                <a:gd name="connsiteY43" fmla="*/ 85835 h 228496"/>
                <a:gd name="connsiteX44" fmla="*/ 113051 w 228708"/>
                <a:gd name="connsiteY44" fmla="*/ 83919 h 228496"/>
                <a:gd name="connsiteX45" fmla="*/ 116885 w 228708"/>
                <a:gd name="connsiteY45" fmla="*/ 80089 h 228496"/>
                <a:gd name="connsiteX46" fmla="*/ 125831 w 228708"/>
                <a:gd name="connsiteY46" fmla="*/ 80089 h 228496"/>
                <a:gd name="connsiteX47" fmla="*/ 130303 w 228708"/>
                <a:gd name="connsiteY47" fmla="*/ 78174 h 228496"/>
                <a:gd name="connsiteX48" fmla="*/ 141805 w 228708"/>
                <a:gd name="connsiteY48" fmla="*/ 66683 h 228496"/>
                <a:gd name="connsiteX49" fmla="*/ 143722 w 228708"/>
                <a:gd name="connsiteY49" fmla="*/ 62214 h 228496"/>
                <a:gd name="connsiteX50" fmla="*/ 143722 w 228708"/>
                <a:gd name="connsiteY50" fmla="*/ 57107 h 228496"/>
                <a:gd name="connsiteX51" fmla="*/ 137332 w 228708"/>
                <a:gd name="connsiteY51" fmla="*/ 50723 h 228496"/>
                <a:gd name="connsiteX52" fmla="*/ 130942 w 228708"/>
                <a:gd name="connsiteY52" fmla="*/ 57107 h 228496"/>
                <a:gd name="connsiteX53" fmla="*/ 130942 w 228708"/>
                <a:gd name="connsiteY53" fmla="*/ 60299 h 228496"/>
                <a:gd name="connsiteX54" fmla="*/ 123914 w 228708"/>
                <a:gd name="connsiteY54" fmla="*/ 67321 h 228496"/>
                <a:gd name="connsiteX55" fmla="*/ 121358 w 228708"/>
                <a:gd name="connsiteY55" fmla="*/ 62214 h 228496"/>
                <a:gd name="connsiteX56" fmla="*/ 125191 w 228708"/>
                <a:gd name="connsiteY56" fmla="*/ 50723 h 228496"/>
                <a:gd name="connsiteX57" fmla="*/ 137971 w 228708"/>
                <a:gd name="connsiteY57" fmla="*/ 46254 h 228496"/>
                <a:gd name="connsiteX58" fmla="*/ 148195 w 228708"/>
                <a:gd name="connsiteY58" fmla="*/ 46254 h 228496"/>
                <a:gd name="connsiteX59" fmla="*/ 154585 w 228708"/>
                <a:gd name="connsiteY59" fmla="*/ 39870 h 228496"/>
                <a:gd name="connsiteX60" fmla="*/ 154585 w 228708"/>
                <a:gd name="connsiteY60" fmla="*/ 34124 h 228496"/>
                <a:gd name="connsiteX61" fmla="*/ 153946 w 228708"/>
                <a:gd name="connsiteY61" fmla="*/ 31571 h 228496"/>
                <a:gd name="connsiteX62" fmla="*/ 149473 w 228708"/>
                <a:gd name="connsiteY62" fmla="*/ 23272 h 228496"/>
                <a:gd name="connsiteX63" fmla="*/ 151390 w 228708"/>
                <a:gd name="connsiteY63" fmla="*/ 20080 h 228496"/>
                <a:gd name="connsiteX64" fmla="*/ 215290 w 228708"/>
                <a:gd name="connsiteY64" fmla="*/ 103710 h 228496"/>
                <a:gd name="connsiteX65" fmla="*/ 215290 w 228708"/>
                <a:gd name="connsiteY65" fmla="*/ 103710 h 228496"/>
                <a:gd name="connsiteX66" fmla="*/ 83018 w 228708"/>
                <a:gd name="connsiteY66" fmla="*/ 18165 h 228496"/>
                <a:gd name="connsiteX67" fmla="*/ 84296 w 228708"/>
                <a:gd name="connsiteY67" fmla="*/ 19441 h 228496"/>
                <a:gd name="connsiteX68" fmla="*/ 78545 w 228708"/>
                <a:gd name="connsiteY68" fmla="*/ 22633 h 228496"/>
                <a:gd name="connsiteX69" fmla="*/ 70877 w 228708"/>
                <a:gd name="connsiteY69" fmla="*/ 22633 h 228496"/>
                <a:gd name="connsiteX70" fmla="*/ 81101 w 228708"/>
                <a:gd name="connsiteY70" fmla="*/ 18165 h 228496"/>
                <a:gd name="connsiteX71" fmla="*/ 83018 w 228708"/>
                <a:gd name="connsiteY71" fmla="*/ 18165 h 228496"/>
                <a:gd name="connsiteX72" fmla="*/ 60653 w 228708"/>
                <a:gd name="connsiteY72" fmla="*/ 27741 h 228496"/>
                <a:gd name="connsiteX73" fmla="*/ 52985 w 228708"/>
                <a:gd name="connsiteY73" fmla="*/ 35401 h 228496"/>
                <a:gd name="connsiteX74" fmla="*/ 51068 w 228708"/>
                <a:gd name="connsiteY74" fmla="*/ 39870 h 228496"/>
                <a:gd name="connsiteX75" fmla="*/ 51068 w 228708"/>
                <a:gd name="connsiteY75" fmla="*/ 43062 h 228496"/>
                <a:gd name="connsiteX76" fmla="*/ 47873 w 228708"/>
                <a:gd name="connsiteY76" fmla="*/ 46254 h 228496"/>
                <a:gd name="connsiteX77" fmla="*/ 32537 w 228708"/>
                <a:gd name="connsiteY77" fmla="*/ 53915 h 228496"/>
                <a:gd name="connsiteX78" fmla="*/ 60653 w 228708"/>
                <a:gd name="connsiteY78" fmla="*/ 27741 h 228496"/>
                <a:gd name="connsiteX79" fmla="*/ 60653 w 228708"/>
                <a:gd name="connsiteY79" fmla="*/ 27741 h 228496"/>
                <a:gd name="connsiteX80" fmla="*/ 17202 w 228708"/>
                <a:gd name="connsiteY80" fmla="*/ 143290 h 228496"/>
                <a:gd name="connsiteX81" fmla="*/ 13368 w 228708"/>
                <a:gd name="connsiteY81" fmla="*/ 124138 h 228496"/>
                <a:gd name="connsiteX82" fmla="*/ 17202 w 228708"/>
                <a:gd name="connsiteY82" fmla="*/ 127969 h 228496"/>
                <a:gd name="connsiteX83" fmla="*/ 17202 w 228708"/>
                <a:gd name="connsiteY83" fmla="*/ 142014 h 228496"/>
                <a:gd name="connsiteX84" fmla="*/ 17202 w 228708"/>
                <a:gd name="connsiteY84" fmla="*/ 143290 h 228496"/>
                <a:gd name="connsiteX85" fmla="*/ 17202 w 228708"/>
                <a:gd name="connsiteY85" fmla="*/ 143290 h 228496"/>
                <a:gd name="connsiteX86" fmla="*/ 17841 w 228708"/>
                <a:gd name="connsiteY86" fmla="*/ 144567 h 228496"/>
                <a:gd name="connsiteX87" fmla="*/ 18480 w 228708"/>
                <a:gd name="connsiteY87" fmla="*/ 145206 h 228496"/>
                <a:gd name="connsiteX88" fmla="*/ 29981 w 228708"/>
                <a:gd name="connsiteY88" fmla="*/ 162442 h 228496"/>
                <a:gd name="connsiteX89" fmla="*/ 32537 w 228708"/>
                <a:gd name="connsiteY89" fmla="*/ 164358 h 228496"/>
                <a:gd name="connsiteX90" fmla="*/ 40205 w 228708"/>
                <a:gd name="connsiteY90" fmla="*/ 168188 h 228496"/>
                <a:gd name="connsiteX91" fmla="*/ 35732 w 228708"/>
                <a:gd name="connsiteY91" fmla="*/ 177125 h 228496"/>
                <a:gd name="connsiteX92" fmla="*/ 17841 w 228708"/>
                <a:gd name="connsiteY92" fmla="*/ 144567 h 228496"/>
                <a:gd name="connsiteX93" fmla="*/ 17841 w 228708"/>
                <a:gd name="connsiteY93" fmla="*/ 144567 h 228496"/>
                <a:gd name="connsiteX94" fmla="*/ 136054 w 228708"/>
                <a:gd name="connsiteY94" fmla="*/ 205215 h 228496"/>
                <a:gd name="connsiteX95" fmla="*/ 132220 w 228708"/>
                <a:gd name="connsiteY95" fmla="*/ 196916 h 228496"/>
                <a:gd name="connsiteX96" fmla="*/ 132220 w 228708"/>
                <a:gd name="connsiteY96" fmla="*/ 192447 h 228496"/>
                <a:gd name="connsiteX97" fmla="*/ 131581 w 228708"/>
                <a:gd name="connsiteY97" fmla="*/ 189255 h 228496"/>
                <a:gd name="connsiteX98" fmla="*/ 126469 w 228708"/>
                <a:gd name="connsiteY98" fmla="*/ 179041 h 228496"/>
                <a:gd name="connsiteX99" fmla="*/ 126469 w 228708"/>
                <a:gd name="connsiteY99" fmla="*/ 174572 h 228496"/>
                <a:gd name="connsiteX100" fmla="*/ 122636 w 228708"/>
                <a:gd name="connsiteY100" fmla="*/ 168826 h 228496"/>
                <a:gd name="connsiteX101" fmla="*/ 111134 w 228708"/>
                <a:gd name="connsiteY101" fmla="*/ 163081 h 228496"/>
                <a:gd name="connsiteX102" fmla="*/ 108578 w 228708"/>
                <a:gd name="connsiteY102" fmla="*/ 162442 h 228496"/>
                <a:gd name="connsiteX103" fmla="*/ 93242 w 228708"/>
                <a:gd name="connsiteY103" fmla="*/ 162442 h 228496"/>
                <a:gd name="connsiteX104" fmla="*/ 85574 w 228708"/>
                <a:gd name="connsiteY104" fmla="*/ 158612 h 228496"/>
                <a:gd name="connsiteX105" fmla="*/ 81101 w 228708"/>
                <a:gd name="connsiteY105" fmla="*/ 145206 h 228496"/>
                <a:gd name="connsiteX106" fmla="*/ 81101 w 228708"/>
                <a:gd name="connsiteY106" fmla="*/ 132438 h 228496"/>
                <a:gd name="connsiteX107" fmla="*/ 90047 w 228708"/>
                <a:gd name="connsiteY107" fmla="*/ 123500 h 228496"/>
                <a:gd name="connsiteX108" fmla="*/ 98993 w 228708"/>
                <a:gd name="connsiteY108" fmla="*/ 119031 h 228496"/>
                <a:gd name="connsiteX109" fmla="*/ 111773 w 228708"/>
                <a:gd name="connsiteY109" fmla="*/ 119031 h 228496"/>
                <a:gd name="connsiteX110" fmla="*/ 121358 w 228708"/>
                <a:gd name="connsiteY110" fmla="*/ 128607 h 228496"/>
                <a:gd name="connsiteX111" fmla="*/ 125831 w 228708"/>
                <a:gd name="connsiteY111" fmla="*/ 130522 h 228496"/>
                <a:gd name="connsiteX112" fmla="*/ 131581 w 228708"/>
                <a:gd name="connsiteY112" fmla="*/ 130522 h 228496"/>
                <a:gd name="connsiteX113" fmla="*/ 136054 w 228708"/>
                <a:gd name="connsiteY113" fmla="*/ 128607 h 228496"/>
                <a:gd name="connsiteX114" fmla="*/ 139888 w 228708"/>
                <a:gd name="connsiteY114" fmla="*/ 124777 h 228496"/>
                <a:gd name="connsiteX115" fmla="*/ 148195 w 228708"/>
                <a:gd name="connsiteY115" fmla="*/ 124777 h 228496"/>
                <a:gd name="connsiteX116" fmla="*/ 148834 w 228708"/>
                <a:gd name="connsiteY116" fmla="*/ 126692 h 228496"/>
                <a:gd name="connsiteX117" fmla="*/ 160336 w 228708"/>
                <a:gd name="connsiteY117" fmla="*/ 149674 h 228496"/>
                <a:gd name="connsiteX118" fmla="*/ 164170 w 228708"/>
                <a:gd name="connsiteY118" fmla="*/ 152866 h 228496"/>
                <a:gd name="connsiteX119" fmla="*/ 175672 w 228708"/>
                <a:gd name="connsiteY119" fmla="*/ 156697 h 228496"/>
                <a:gd name="connsiteX120" fmla="*/ 161614 w 228708"/>
                <a:gd name="connsiteY120" fmla="*/ 170741 h 228496"/>
                <a:gd name="connsiteX121" fmla="*/ 159697 w 228708"/>
                <a:gd name="connsiteY121" fmla="*/ 175210 h 228496"/>
                <a:gd name="connsiteX122" fmla="*/ 159697 w 228708"/>
                <a:gd name="connsiteY122" fmla="*/ 183509 h 228496"/>
                <a:gd name="connsiteX123" fmla="*/ 150112 w 228708"/>
                <a:gd name="connsiteY123" fmla="*/ 193085 h 228496"/>
                <a:gd name="connsiteX124" fmla="*/ 148195 w 228708"/>
                <a:gd name="connsiteY124" fmla="*/ 197554 h 228496"/>
                <a:gd name="connsiteX125" fmla="*/ 148195 w 228708"/>
                <a:gd name="connsiteY125" fmla="*/ 208407 h 228496"/>
                <a:gd name="connsiteX126" fmla="*/ 146278 w 228708"/>
                <a:gd name="connsiteY126" fmla="*/ 209045 h 228496"/>
                <a:gd name="connsiteX127" fmla="*/ 136054 w 228708"/>
                <a:gd name="connsiteY127" fmla="*/ 205215 h 228496"/>
                <a:gd name="connsiteX128" fmla="*/ 188452 w 228708"/>
                <a:gd name="connsiteY128" fmla="*/ 182233 h 228496"/>
                <a:gd name="connsiteX129" fmla="*/ 188452 w 228708"/>
                <a:gd name="connsiteY129" fmla="*/ 182233 h 228496"/>
                <a:gd name="connsiteX130" fmla="*/ 182062 w 228708"/>
                <a:gd name="connsiteY130" fmla="*/ 175210 h 228496"/>
                <a:gd name="connsiteX131" fmla="*/ 175672 w 228708"/>
                <a:gd name="connsiteY131" fmla="*/ 181594 h 228496"/>
                <a:gd name="connsiteX132" fmla="*/ 175672 w 228708"/>
                <a:gd name="connsiteY132" fmla="*/ 193724 h 228496"/>
                <a:gd name="connsiteX133" fmla="*/ 160336 w 228708"/>
                <a:gd name="connsiteY133" fmla="*/ 203300 h 228496"/>
                <a:gd name="connsiteX134" fmla="*/ 160336 w 228708"/>
                <a:gd name="connsiteY134" fmla="*/ 200746 h 228496"/>
                <a:gd name="connsiteX135" fmla="*/ 169921 w 228708"/>
                <a:gd name="connsiteY135" fmla="*/ 191170 h 228496"/>
                <a:gd name="connsiteX136" fmla="*/ 171838 w 228708"/>
                <a:gd name="connsiteY136" fmla="*/ 186701 h 228496"/>
                <a:gd name="connsiteX137" fmla="*/ 171838 w 228708"/>
                <a:gd name="connsiteY137" fmla="*/ 177764 h 228496"/>
                <a:gd name="connsiteX138" fmla="*/ 187174 w 228708"/>
                <a:gd name="connsiteY138" fmla="*/ 162442 h 228496"/>
                <a:gd name="connsiteX139" fmla="*/ 189091 w 228708"/>
                <a:gd name="connsiteY139" fmla="*/ 157974 h 228496"/>
                <a:gd name="connsiteX140" fmla="*/ 189091 w 228708"/>
                <a:gd name="connsiteY140" fmla="*/ 152228 h 228496"/>
                <a:gd name="connsiteX141" fmla="*/ 184618 w 228708"/>
                <a:gd name="connsiteY141" fmla="*/ 145844 h 228496"/>
                <a:gd name="connsiteX142" fmla="*/ 169921 w 228708"/>
                <a:gd name="connsiteY142" fmla="*/ 140737 h 228496"/>
                <a:gd name="connsiteX143" fmla="*/ 160336 w 228708"/>
                <a:gd name="connsiteY143" fmla="*/ 121585 h 228496"/>
                <a:gd name="connsiteX144" fmla="*/ 160336 w 228708"/>
                <a:gd name="connsiteY144" fmla="*/ 117116 h 228496"/>
                <a:gd name="connsiteX145" fmla="*/ 153946 w 228708"/>
                <a:gd name="connsiteY145" fmla="*/ 110732 h 228496"/>
                <a:gd name="connsiteX146" fmla="*/ 136693 w 228708"/>
                <a:gd name="connsiteY146" fmla="*/ 110732 h 228496"/>
                <a:gd name="connsiteX147" fmla="*/ 132220 w 228708"/>
                <a:gd name="connsiteY147" fmla="*/ 112647 h 228496"/>
                <a:gd name="connsiteX148" fmla="*/ 128386 w 228708"/>
                <a:gd name="connsiteY148" fmla="*/ 116478 h 228496"/>
                <a:gd name="connsiteX149" fmla="*/ 118802 w 228708"/>
                <a:gd name="connsiteY149" fmla="*/ 106902 h 228496"/>
                <a:gd name="connsiteX150" fmla="*/ 114329 w 228708"/>
                <a:gd name="connsiteY150" fmla="*/ 104987 h 228496"/>
                <a:gd name="connsiteX151" fmla="*/ 97076 w 228708"/>
                <a:gd name="connsiteY151" fmla="*/ 104987 h 228496"/>
                <a:gd name="connsiteX152" fmla="*/ 94520 w 228708"/>
                <a:gd name="connsiteY152" fmla="*/ 105625 h 228496"/>
                <a:gd name="connsiteX153" fmla="*/ 83018 w 228708"/>
                <a:gd name="connsiteY153" fmla="*/ 111371 h 228496"/>
                <a:gd name="connsiteX154" fmla="*/ 81101 w 228708"/>
                <a:gd name="connsiteY154" fmla="*/ 112647 h 228496"/>
                <a:gd name="connsiteX155" fmla="*/ 69599 w 228708"/>
                <a:gd name="connsiteY155" fmla="*/ 124138 h 228496"/>
                <a:gd name="connsiteX156" fmla="*/ 67682 w 228708"/>
                <a:gd name="connsiteY156" fmla="*/ 128607 h 228496"/>
                <a:gd name="connsiteX157" fmla="*/ 67682 w 228708"/>
                <a:gd name="connsiteY157" fmla="*/ 145844 h 228496"/>
                <a:gd name="connsiteX158" fmla="*/ 67682 w 228708"/>
                <a:gd name="connsiteY158" fmla="*/ 147759 h 228496"/>
                <a:gd name="connsiteX159" fmla="*/ 73433 w 228708"/>
                <a:gd name="connsiteY159" fmla="*/ 164996 h 228496"/>
                <a:gd name="connsiteX160" fmla="*/ 76628 w 228708"/>
                <a:gd name="connsiteY160" fmla="*/ 168826 h 228496"/>
                <a:gd name="connsiteX161" fmla="*/ 88130 w 228708"/>
                <a:gd name="connsiteY161" fmla="*/ 174572 h 228496"/>
                <a:gd name="connsiteX162" fmla="*/ 90686 w 228708"/>
                <a:gd name="connsiteY162" fmla="*/ 175210 h 228496"/>
                <a:gd name="connsiteX163" fmla="*/ 106022 w 228708"/>
                <a:gd name="connsiteY163" fmla="*/ 175210 h 228496"/>
                <a:gd name="connsiteX164" fmla="*/ 112412 w 228708"/>
                <a:gd name="connsiteY164" fmla="*/ 178402 h 228496"/>
                <a:gd name="connsiteX165" fmla="*/ 112412 w 228708"/>
                <a:gd name="connsiteY165" fmla="*/ 180317 h 228496"/>
                <a:gd name="connsiteX166" fmla="*/ 113051 w 228708"/>
                <a:gd name="connsiteY166" fmla="*/ 183509 h 228496"/>
                <a:gd name="connsiteX167" fmla="*/ 118163 w 228708"/>
                <a:gd name="connsiteY167" fmla="*/ 193724 h 228496"/>
                <a:gd name="connsiteX168" fmla="*/ 118163 w 228708"/>
                <a:gd name="connsiteY168" fmla="*/ 198193 h 228496"/>
                <a:gd name="connsiteX169" fmla="*/ 118802 w 228708"/>
                <a:gd name="connsiteY169" fmla="*/ 201385 h 228496"/>
                <a:gd name="connsiteX170" fmla="*/ 124552 w 228708"/>
                <a:gd name="connsiteY170" fmla="*/ 212876 h 228496"/>
                <a:gd name="connsiteX171" fmla="*/ 125831 w 228708"/>
                <a:gd name="connsiteY171" fmla="*/ 214152 h 228496"/>
                <a:gd name="connsiteX172" fmla="*/ 113690 w 228708"/>
                <a:gd name="connsiteY172" fmla="*/ 214791 h 228496"/>
                <a:gd name="connsiteX173" fmla="*/ 46595 w 228708"/>
                <a:gd name="connsiteY173" fmla="*/ 189255 h 228496"/>
                <a:gd name="connsiteX174" fmla="*/ 46595 w 228708"/>
                <a:gd name="connsiteY174" fmla="*/ 183509 h 228496"/>
                <a:gd name="connsiteX175" fmla="*/ 51707 w 228708"/>
                <a:gd name="connsiteY175" fmla="*/ 173295 h 228496"/>
                <a:gd name="connsiteX176" fmla="*/ 52346 w 228708"/>
                <a:gd name="connsiteY176" fmla="*/ 170103 h 228496"/>
                <a:gd name="connsiteX177" fmla="*/ 52346 w 228708"/>
                <a:gd name="connsiteY177" fmla="*/ 164358 h 228496"/>
                <a:gd name="connsiteX178" fmla="*/ 48512 w 228708"/>
                <a:gd name="connsiteY178" fmla="*/ 158612 h 228496"/>
                <a:gd name="connsiteX179" fmla="*/ 38927 w 228708"/>
                <a:gd name="connsiteY179" fmla="*/ 153505 h 228496"/>
                <a:gd name="connsiteX180" fmla="*/ 29981 w 228708"/>
                <a:gd name="connsiteY180" fmla="*/ 139460 h 228496"/>
                <a:gd name="connsiteX181" fmla="*/ 29981 w 228708"/>
                <a:gd name="connsiteY181" fmla="*/ 124138 h 228496"/>
                <a:gd name="connsiteX182" fmla="*/ 28064 w 228708"/>
                <a:gd name="connsiteY182" fmla="*/ 120308 h 228496"/>
                <a:gd name="connsiteX183" fmla="*/ 22952 w 228708"/>
                <a:gd name="connsiteY183" fmla="*/ 115201 h 228496"/>
                <a:gd name="connsiteX184" fmla="*/ 14007 w 228708"/>
                <a:gd name="connsiteY184" fmla="*/ 101156 h 228496"/>
                <a:gd name="connsiteX185" fmla="*/ 23592 w 228708"/>
                <a:gd name="connsiteY185" fmla="*/ 68598 h 228496"/>
                <a:gd name="connsiteX186" fmla="*/ 29342 w 228708"/>
                <a:gd name="connsiteY186" fmla="*/ 68598 h 228496"/>
                <a:gd name="connsiteX187" fmla="*/ 31898 w 228708"/>
                <a:gd name="connsiteY187" fmla="*/ 67960 h 228496"/>
                <a:gd name="connsiteX188" fmla="*/ 54902 w 228708"/>
                <a:gd name="connsiteY188" fmla="*/ 56468 h 228496"/>
                <a:gd name="connsiteX189" fmla="*/ 56819 w 228708"/>
                <a:gd name="connsiteY189" fmla="*/ 55192 h 228496"/>
                <a:gd name="connsiteX190" fmla="*/ 62570 w 228708"/>
                <a:gd name="connsiteY190" fmla="*/ 49446 h 228496"/>
                <a:gd name="connsiteX191" fmla="*/ 64487 w 228708"/>
                <a:gd name="connsiteY191" fmla="*/ 44977 h 228496"/>
                <a:gd name="connsiteX192" fmla="*/ 64487 w 228708"/>
                <a:gd name="connsiteY192" fmla="*/ 41785 h 228496"/>
                <a:gd name="connsiteX193" fmla="*/ 72155 w 228708"/>
                <a:gd name="connsiteY193" fmla="*/ 34124 h 228496"/>
                <a:gd name="connsiteX194" fmla="*/ 81101 w 228708"/>
                <a:gd name="connsiteY194" fmla="*/ 34124 h 228496"/>
                <a:gd name="connsiteX195" fmla="*/ 83657 w 228708"/>
                <a:gd name="connsiteY195" fmla="*/ 33486 h 228496"/>
                <a:gd name="connsiteX196" fmla="*/ 95159 w 228708"/>
                <a:gd name="connsiteY196" fmla="*/ 27741 h 228496"/>
                <a:gd name="connsiteX197" fmla="*/ 98993 w 228708"/>
                <a:gd name="connsiteY197" fmla="*/ 21995 h 228496"/>
                <a:gd name="connsiteX198" fmla="*/ 98993 w 228708"/>
                <a:gd name="connsiteY198" fmla="*/ 16249 h 228496"/>
                <a:gd name="connsiteX199" fmla="*/ 97715 w 228708"/>
                <a:gd name="connsiteY199" fmla="*/ 13057 h 228496"/>
                <a:gd name="connsiteX200" fmla="*/ 114968 w 228708"/>
                <a:gd name="connsiteY200" fmla="*/ 11781 h 228496"/>
                <a:gd name="connsiteX201" fmla="*/ 139888 w 228708"/>
                <a:gd name="connsiteY201" fmla="*/ 14973 h 228496"/>
                <a:gd name="connsiteX202" fmla="*/ 137332 w 228708"/>
                <a:gd name="connsiteY202" fmla="*/ 19441 h 228496"/>
                <a:gd name="connsiteX203" fmla="*/ 137332 w 228708"/>
                <a:gd name="connsiteY203" fmla="*/ 25187 h 228496"/>
                <a:gd name="connsiteX204" fmla="*/ 141166 w 228708"/>
                <a:gd name="connsiteY204" fmla="*/ 32848 h 228496"/>
                <a:gd name="connsiteX205" fmla="*/ 137332 w 228708"/>
                <a:gd name="connsiteY205" fmla="*/ 32848 h 228496"/>
                <a:gd name="connsiteX206" fmla="*/ 135415 w 228708"/>
                <a:gd name="connsiteY206" fmla="*/ 32848 h 228496"/>
                <a:gd name="connsiteX207" fmla="*/ 118163 w 228708"/>
                <a:gd name="connsiteY207" fmla="*/ 38593 h 228496"/>
                <a:gd name="connsiteX208" fmla="*/ 114329 w 228708"/>
                <a:gd name="connsiteY208" fmla="*/ 42424 h 228496"/>
                <a:gd name="connsiteX209" fmla="*/ 108578 w 228708"/>
                <a:gd name="connsiteY209" fmla="*/ 59660 h 228496"/>
                <a:gd name="connsiteX210" fmla="*/ 109217 w 228708"/>
                <a:gd name="connsiteY210" fmla="*/ 64768 h 228496"/>
                <a:gd name="connsiteX211" fmla="*/ 111134 w 228708"/>
                <a:gd name="connsiteY211" fmla="*/ 68598 h 228496"/>
                <a:gd name="connsiteX212" fmla="*/ 110495 w 228708"/>
                <a:gd name="connsiteY212" fmla="*/ 69236 h 228496"/>
                <a:gd name="connsiteX213" fmla="*/ 106661 w 228708"/>
                <a:gd name="connsiteY213" fmla="*/ 73067 h 228496"/>
                <a:gd name="connsiteX214" fmla="*/ 103466 w 228708"/>
                <a:gd name="connsiteY214" fmla="*/ 73067 h 228496"/>
                <a:gd name="connsiteX215" fmla="*/ 98993 w 228708"/>
                <a:gd name="connsiteY215" fmla="*/ 74982 h 228496"/>
                <a:gd name="connsiteX216" fmla="*/ 93242 w 228708"/>
                <a:gd name="connsiteY216" fmla="*/ 80727 h 228496"/>
                <a:gd name="connsiteX217" fmla="*/ 91325 w 228708"/>
                <a:gd name="connsiteY217" fmla="*/ 85196 h 228496"/>
                <a:gd name="connsiteX218" fmla="*/ 91325 w 228708"/>
                <a:gd name="connsiteY218" fmla="*/ 96687 h 228496"/>
                <a:gd name="connsiteX219" fmla="*/ 97715 w 228708"/>
                <a:gd name="connsiteY219" fmla="*/ 103071 h 228496"/>
                <a:gd name="connsiteX220" fmla="*/ 120719 w 228708"/>
                <a:gd name="connsiteY220" fmla="*/ 103071 h 228496"/>
                <a:gd name="connsiteX221" fmla="*/ 125191 w 228708"/>
                <a:gd name="connsiteY221" fmla="*/ 101156 h 228496"/>
                <a:gd name="connsiteX222" fmla="*/ 129025 w 228708"/>
                <a:gd name="connsiteY222" fmla="*/ 97326 h 228496"/>
                <a:gd name="connsiteX223" fmla="*/ 139249 w 228708"/>
                <a:gd name="connsiteY223" fmla="*/ 97326 h 228496"/>
                <a:gd name="connsiteX224" fmla="*/ 143083 w 228708"/>
                <a:gd name="connsiteY224" fmla="*/ 104987 h 228496"/>
                <a:gd name="connsiteX225" fmla="*/ 148834 w 228708"/>
                <a:gd name="connsiteY225" fmla="*/ 108179 h 228496"/>
                <a:gd name="connsiteX226" fmla="*/ 154585 w 228708"/>
                <a:gd name="connsiteY226" fmla="*/ 108179 h 228496"/>
                <a:gd name="connsiteX227" fmla="*/ 159058 w 228708"/>
                <a:gd name="connsiteY227" fmla="*/ 106263 h 228496"/>
                <a:gd name="connsiteX228" fmla="*/ 160975 w 228708"/>
                <a:gd name="connsiteY228" fmla="*/ 104348 h 228496"/>
                <a:gd name="connsiteX229" fmla="*/ 165448 w 228708"/>
                <a:gd name="connsiteY229" fmla="*/ 125415 h 228496"/>
                <a:gd name="connsiteX230" fmla="*/ 166087 w 228708"/>
                <a:gd name="connsiteY230" fmla="*/ 126692 h 228496"/>
                <a:gd name="connsiteX231" fmla="*/ 171838 w 228708"/>
                <a:gd name="connsiteY231" fmla="*/ 138183 h 228496"/>
                <a:gd name="connsiteX232" fmla="*/ 177589 w 228708"/>
                <a:gd name="connsiteY232" fmla="*/ 141375 h 228496"/>
                <a:gd name="connsiteX233" fmla="*/ 188452 w 228708"/>
                <a:gd name="connsiteY233" fmla="*/ 141375 h 228496"/>
                <a:gd name="connsiteX234" fmla="*/ 194203 w 228708"/>
                <a:gd name="connsiteY234" fmla="*/ 138183 h 228496"/>
                <a:gd name="connsiteX235" fmla="*/ 199954 w 228708"/>
                <a:gd name="connsiteY235" fmla="*/ 126692 h 228496"/>
                <a:gd name="connsiteX236" fmla="*/ 200593 w 228708"/>
                <a:gd name="connsiteY236" fmla="*/ 124138 h 228496"/>
                <a:gd name="connsiteX237" fmla="*/ 200593 w 228708"/>
                <a:gd name="connsiteY237" fmla="*/ 118393 h 228496"/>
                <a:gd name="connsiteX238" fmla="*/ 198676 w 228708"/>
                <a:gd name="connsiteY238" fmla="*/ 113924 h 228496"/>
                <a:gd name="connsiteX239" fmla="*/ 194842 w 228708"/>
                <a:gd name="connsiteY239" fmla="*/ 110094 h 228496"/>
                <a:gd name="connsiteX240" fmla="*/ 198676 w 228708"/>
                <a:gd name="connsiteY240" fmla="*/ 105625 h 228496"/>
                <a:gd name="connsiteX241" fmla="*/ 199954 w 228708"/>
                <a:gd name="connsiteY241" fmla="*/ 104348 h 228496"/>
                <a:gd name="connsiteX242" fmla="*/ 212734 w 228708"/>
                <a:gd name="connsiteY242" fmla="*/ 117116 h 228496"/>
                <a:gd name="connsiteX243" fmla="*/ 216568 w 228708"/>
                <a:gd name="connsiteY243" fmla="*/ 118393 h 228496"/>
                <a:gd name="connsiteX244" fmla="*/ 188452 w 228708"/>
                <a:gd name="connsiteY244" fmla="*/ 182233 h 228496"/>
                <a:gd name="connsiteX245" fmla="*/ 188452 w 228708"/>
                <a:gd name="connsiteY245" fmla="*/ 182233 h 22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228708" h="228496">
                  <a:moveTo>
                    <a:pt x="228070" y="106263"/>
                  </a:moveTo>
                  <a:cubicBezTo>
                    <a:pt x="223597" y="43700"/>
                    <a:pt x="169282" y="-4179"/>
                    <a:pt x="106661" y="289"/>
                  </a:cubicBezTo>
                  <a:cubicBezTo>
                    <a:pt x="67043" y="2843"/>
                    <a:pt x="31898" y="25825"/>
                    <a:pt x="13368" y="60299"/>
                  </a:cubicBezTo>
                  <a:lnTo>
                    <a:pt x="13368" y="60937"/>
                  </a:lnTo>
                  <a:cubicBezTo>
                    <a:pt x="-10914" y="106263"/>
                    <a:pt x="-1329" y="161804"/>
                    <a:pt x="35732" y="196916"/>
                  </a:cubicBezTo>
                  <a:cubicBezTo>
                    <a:pt x="36371" y="197554"/>
                    <a:pt x="36371" y="198193"/>
                    <a:pt x="37010" y="198193"/>
                  </a:cubicBezTo>
                  <a:cubicBezTo>
                    <a:pt x="66404" y="225644"/>
                    <a:pt x="107939" y="235220"/>
                    <a:pt x="146278" y="223728"/>
                  </a:cubicBezTo>
                  <a:lnTo>
                    <a:pt x="147556" y="223728"/>
                  </a:lnTo>
                  <a:cubicBezTo>
                    <a:pt x="150112" y="223090"/>
                    <a:pt x="153307" y="221813"/>
                    <a:pt x="155863" y="220536"/>
                  </a:cubicBezTo>
                  <a:lnTo>
                    <a:pt x="157141" y="219898"/>
                  </a:lnTo>
                  <a:cubicBezTo>
                    <a:pt x="168004" y="215429"/>
                    <a:pt x="177589" y="209684"/>
                    <a:pt x="186535" y="202661"/>
                  </a:cubicBezTo>
                  <a:lnTo>
                    <a:pt x="187174" y="202023"/>
                  </a:lnTo>
                  <a:cubicBezTo>
                    <a:pt x="213373" y="180317"/>
                    <a:pt x="228708" y="148398"/>
                    <a:pt x="228708" y="113924"/>
                  </a:cubicBezTo>
                  <a:cubicBezTo>
                    <a:pt x="228708" y="112647"/>
                    <a:pt x="228708" y="110732"/>
                    <a:pt x="228708" y="109455"/>
                  </a:cubicBezTo>
                  <a:cubicBezTo>
                    <a:pt x="228708" y="108179"/>
                    <a:pt x="228708" y="106902"/>
                    <a:pt x="228070" y="106263"/>
                  </a:cubicBezTo>
                  <a:close/>
                  <a:moveTo>
                    <a:pt x="215290" y="103710"/>
                  </a:moveTo>
                  <a:lnTo>
                    <a:pt x="203788" y="92219"/>
                  </a:lnTo>
                  <a:cubicBezTo>
                    <a:pt x="202510" y="90942"/>
                    <a:pt x="201232" y="90303"/>
                    <a:pt x="199315" y="90303"/>
                  </a:cubicBezTo>
                  <a:lnTo>
                    <a:pt x="194203" y="90303"/>
                  </a:lnTo>
                  <a:cubicBezTo>
                    <a:pt x="190369" y="90303"/>
                    <a:pt x="187813" y="92857"/>
                    <a:pt x="187813" y="96687"/>
                  </a:cubicBezTo>
                  <a:lnTo>
                    <a:pt x="187813" y="99879"/>
                  </a:lnTo>
                  <a:lnTo>
                    <a:pt x="183979" y="103710"/>
                  </a:lnTo>
                  <a:cubicBezTo>
                    <a:pt x="182701" y="104987"/>
                    <a:pt x="182062" y="106263"/>
                    <a:pt x="182062" y="108179"/>
                  </a:cubicBezTo>
                  <a:lnTo>
                    <a:pt x="182062" y="113924"/>
                  </a:lnTo>
                  <a:cubicBezTo>
                    <a:pt x="182062" y="115839"/>
                    <a:pt x="182701" y="117116"/>
                    <a:pt x="183979" y="118393"/>
                  </a:cubicBezTo>
                  <a:lnTo>
                    <a:pt x="187813" y="122223"/>
                  </a:lnTo>
                  <a:lnTo>
                    <a:pt x="187813" y="123500"/>
                  </a:lnTo>
                  <a:lnTo>
                    <a:pt x="184618" y="129884"/>
                  </a:lnTo>
                  <a:lnTo>
                    <a:pt x="181423" y="129884"/>
                  </a:lnTo>
                  <a:lnTo>
                    <a:pt x="177589" y="122862"/>
                  </a:lnTo>
                  <a:lnTo>
                    <a:pt x="171838" y="95411"/>
                  </a:lnTo>
                  <a:cubicBezTo>
                    <a:pt x="171199" y="92219"/>
                    <a:pt x="168643" y="90303"/>
                    <a:pt x="165448" y="90303"/>
                  </a:cubicBezTo>
                  <a:lnTo>
                    <a:pt x="159697" y="90303"/>
                  </a:lnTo>
                  <a:cubicBezTo>
                    <a:pt x="157780" y="90303"/>
                    <a:pt x="156502" y="90942"/>
                    <a:pt x="155224" y="92219"/>
                  </a:cubicBezTo>
                  <a:lnTo>
                    <a:pt x="152029" y="95411"/>
                  </a:lnTo>
                  <a:lnTo>
                    <a:pt x="148195" y="88388"/>
                  </a:lnTo>
                  <a:cubicBezTo>
                    <a:pt x="146917" y="86473"/>
                    <a:pt x="145000" y="84558"/>
                    <a:pt x="142444" y="84558"/>
                  </a:cubicBezTo>
                  <a:lnTo>
                    <a:pt x="125191" y="84558"/>
                  </a:lnTo>
                  <a:cubicBezTo>
                    <a:pt x="123275" y="84558"/>
                    <a:pt x="121997" y="85196"/>
                    <a:pt x="120719" y="86473"/>
                  </a:cubicBezTo>
                  <a:lnTo>
                    <a:pt x="116885" y="90303"/>
                  </a:lnTo>
                  <a:lnTo>
                    <a:pt x="103466" y="90303"/>
                  </a:lnTo>
                  <a:lnTo>
                    <a:pt x="103466" y="87750"/>
                  </a:lnTo>
                  <a:lnTo>
                    <a:pt x="105383" y="85835"/>
                  </a:lnTo>
                  <a:lnTo>
                    <a:pt x="108578" y="85835"/>
                  </a:lnTo>
                  <a:cubicBezTo>
                    <a:pt x="110495" y="85835"/>
                    <a:pt x="111773" y="85196"/>
                    <a:pt x="113051" y="83919"/>
                  </a:cubicBezTo>
                  <a:lnTo>
                    <a:pt x="116885" y="80089"/>
                  </a:lnTo>
                  <a:lnTo>
                    <a:pt x="125831" y="80089"/>
                  </a:lnTo>
                  <a:cubicBezTo>
                    <a:pt x="127747" y="80089"/>
                    <a:pt x="129025" y="79451"/>
                    <a:pt x="130303" y="78174"/>
                  </a:cubicBezTo>
                  <a:lnTo>
                    <a:pt x="141805" y="66683"/>
                  </a:lnTo>
                  <a:cubicBezTo>
                    <a:pt x="143083" y="65406"/>
                    <a:pt x="143722" y="64129"/>
                    <a:pt x="143722" y="62214"/>
                  </a:cubicBezTo>
                  <a:lnTo>
                    <a:pt x="143722" y="57107"/>
                  </a:lnTo>
                  <a:cubicBezTo>
                    <a:pt x="143722" y="53276"/>
                    <a:pt x="141166" y="50723"/>
                    <a:pt x="137332" y="50723"/>
                  </a:cubicBezTo>
                  <a:cubicBezTo>
                    <a:pt x="133498" y="50723"/>
                    <a:pt x="130942" y="53276"/>
                    <a:pt x="130942" y="57107"/>
                  </a:cubicBezTo>
                  <a:lnTo>
                    <a:pt x="130942" y="60299"/>
                  </a:lnTo>
                  <a:lnTo>
                    <a:pt x="123914" y="67321"/>
                  </a:lnTo>
                  <a:lnTo>
                    <a:pt x="121358" y="62214"/>
                  </a:lnTo>
                  <a:lnTo>
                    <a:pt x="125191" y="50723"/>
                  </a:lnTo>
                  <a:lnTo>
                    <a:pt x="137971" y="46254"/>
                  </a:lnTo>
                  <a:lnTo>
                    <a:pt x="148195" y="46254"/>
                  </a:lnTo>
                  <a:cubicBezTo>
                    <a:pt x="152029" y="46254"/>
                    <a:pt x="154585" y="43700"/>
                    <a:pt x="154585" y="39870"/>
                  </a:cubicBezTo>
                  <a:lnTo>
                    <a:pt x="154585" y="34124"/>
                  </a:lnTo>
                  <a:cubicBezTo>
                    <a:pt x="154585" y="32848"/>
                    <a:pt x="154585" y="32209"/>
                    <a:pt x="153946" y="31571"/>
                  </a:cubicBezTo>
                  <a:lnTo>
                    <a:pt x="149473" y="23272"/>
                  </a:lnTo>
                  <a:lnTo>
                    <a:pt x="151390" y="20080"/>
                  </a:lnTo>
                  <a:cubicBezTo>
                    <a:pt x="186535" y="33486"/>
                    <a:pt x="211456" y="66044"/>
                    <a:pt x="215290" y="103710"/>
                  </a:cubicBezTo>
                  <a:lnTo>
                    <a:pt x="215290" y="103710"/>
                  </a:lnTo>
                  <a:close/>
                  <a:moveTo>
                    <a:pt x="83018" y="18165"/>
                  </a:moveTo>
                  <a:lnTo>
                    <a:pt x="84296" y="19441"/>
                  </a:lnTo>
                  <a:lnTo>
                    <a:pt x="78545" y="22633"/>
                  </a:lnTo>
                  <a:lnTo>
                    <a:pt x="70877" y="22633"/>
                  </a:lnTo>
                  <a:cubicBezTo>
                    <a:pt x="74072" y="20718"/>
                    <a:pt x="77906" y="19441"/>
                    <a:pt x="81101" y="18165"/>
                  </a:cubicBezTo>
                  <a:lnTo>
                    <a:pt x="83018" y="18165"/>
                  </a:lnTo>
                  <a:close/>
                  <a:moveTo>
                    <a:pt x="60653" y="27741"/>
                  </a:moveTo>
                  <a:lnTo>
                    <a:pt x="52985" y="35401"/>
                  </a:lnTo>
                  <a:cubicBezTo>
                    <a:pt x="51707" y="36678"/>
                    <a:pt x="51068" y="37955"/>
                    <a:pt x="51068" y="39870"/>
                  </a:cubicBezTo>
                  <a:lnTo>
                    <a:pt x="51068" y="43062"/>
                  </a:lnTo>
                  <a:lnTo>
                    <a:pt x="47873" y="46254"/>
                  </a:lnTo>
                  <a:lnTo>
                    <a:pt x="32537" y="53915"/>
                  </a:lnTo>
                  <a:cubicBezTo>
                    <a:pt x="40205" y="43700"/>
                    <a:pt x="49790" y="34763"/>
                    <a:pt x="60653" y="27741"/>
                  </a:cubicBezTo>
                  <a:lnTo>
                    <a:pt x="60653" y="27741"/>
                  </a:lnTo>
                  <a:close/>
                  <a:moveTo>
                    <a:pt x="17202" y="143290"/>
                  </a:moveTo>
                  <a:cubicBezTo>
                    <a:pt x="15285" y="136906"/>
                    <a:pt x="14007" y="130522"/>
                    <a:pt x="13368" y="124138"/>
                  </a:cubicBezTo>
                  <a:lnTo>
                    <a:pt x="17202" y="127969"/>
                  </a:lnTo>
                  <a:lnTo>
                    <a:pt x="17202" y="142014"/>
                  </a:lnTo>
                  <a:cubicBezTo>
                    <a:pt x="17202" y="142652"/>
                    <a:pt x="17202" y="143290"/>
                    <a:pt x="17202" y="143290"/>
                  </a:cubicBezTo>
                  <a:lnTo>
                    <a:pt x="17202" y="143290"/>
                  </a:lnTo>
                  <a:close/>
                  <a:moveTo>
                    <a:pt x="17841" y="144567"/>
                  </a:moveTo>
                  <a:cubicBezTo>
                    <a:pt x="17841" y="144567"/>
                    <a:pt x="17841" y="145206"/>
                    <a:pt x="18480" y="145206"/>
                  </a:cubicBezTo>
                  <a:lnTo>
                    <a:pt x="29981" y="162442"/>
                  </a:lnTo>
                  <a:cubicBezTo>
                    <a:pt x="30620" y="163081"/>
                    <a:pt x="31259" y="164358"/>
                    <a:pt x="32537" y="164358"/>
                  </a:cubicBezTo>
                  <a:lnTo>
                    <a:pt x="40205" y="168188"/>
                  </a:lnTo>
                  <a:lnTo>
                    <a:pt x="35732" y="177125"/>
                  </a:lnTo>
                  <a:cubicBezTo>
                    <a:pt x="27425" y="167549"/>
                    <a:pt x="21675" y="156697"/>
                    <a:pt x="17841" y="144567"/>
                  </a:cubicBezTo>
                  <a:lnTo>
                    <a:pt x="17841" y="144567"/>
                  </a:lnTo>
                  <a:close/>
                  <a:moveTo>
                    <a:pt x="136054" y="205215"/>
                  </a:moveTo>
                  <a:lnTo>
                    <a:pt x="132220" y="196916"/>
                  </a:lnTo>
                  <a:lnTo>
                    <a:pt x="132220" y="192447"/>
                  </a:lnTo>
                  <a:cubicBezTo>
                    <a:pt x="132220" y="191170"/>
                    <a:pt x="132220" y="190532"/>
                    <a:pt x="131581" y="189255"/>
                  </a:cubicBezTo>
                  <a:lnTo>
                    <a:pt x="126469" y="179041"/>
                  </a:lnTo>
                  <a:lnTo>
                    <a:pt x="126469" y="174572"/>
                  </a:lnTo>
                  <a:cubicBezTo>
                    <a:pt x="126469" y="172018"/>
                    <a:pt x="125191" y="170103"/>
                    <a:pt x="122636" y="168826"/>
                  </a:cubicBezTo>
                  <a:lnTo>
                    <a:pt x="111134" y="163081"/>
                  </a:lnTo>
                  <a:cubicBezTo>
                    <a:pt x="110495" y="162442"/>
                    <a:pt x="109217" y="162442"/>
                    <a:pt x="108578" y="162442"/>
                  </a:cubicBezTo>
                  <a:lnTo>
                    <a:pt x="93242" y="162442"/>
                  </a:lnTo>
                  <a:lnTo>
                    <a:pt x="85574" y="158612"/>
                  </a:lnTo>
                  <a:lnTo>
                    <a:pt x="81101" y="145206"/>
                  </a:lnTo>
                  <a:lnTo>
                    <a:pt x="81101" y="132438"/>
                  </a:lnTo>
                  <a:lnTo>
                    <a:pt x="90047" y="123500"/>
                  </a:lnTo>
                  <a:lnTo>
                    <a:pt x="98993" y="119031"/>
                  </a:lnTo>
                  <a:lnTo>
                    <a:pt x="111773" y="119031"/>
                  </a:lnTo>
                  <a:lnTo>
                    <a:pt x="121358" y="128607"/>
                  </a:lnTo>
                  <a:cubicBezTo>
                    <a:pt x="122636" y="129884"/>
                    <a:pt x="123914" y="130522"/>
                    <a:pt x="125831" y="130522"/>
                  </a:cubicBezTo>
                  <a:lnTo>
                    <a:pt x="131581" y="130522"/>
                  </a:lnTo>
                  <a:cubicBezTo>
                    <a:pt x="133498" y="130522"/>
                    <a:pt x="134776" y="129884"/>
                    <a:pt x="136054" y="128607"/>
                  </a:cubicBezTo>
                  <a:lnTo>
                    <a:pt x="139888" y="124777"/>
                  </a:lnTo>
                  <a:lnTo>
                    <a:pt x="148195" y="124777"/>
                  </a:lnTo>
                  <a:cubicBezTo>
                    <a:pt x="148195" y="125415"/>
                    <a:pt x="148195" y="126054"/>
                    <a:pt x="148834" y="126692"/>
                  </a:cubicBezTo>
                  <a:lnTo>
                    <a:pt x="160336" y="149674"/>
                  </a:lnTo>
                  <a:cubicBezTo>
                    <a:pt x="160975" y="150951"/>
                    <a:pt x="162253" y="152228"/>
                    <a:pt x="164170" y="152866"/>
                  </a:cubicBezTo>
                  <a:lnTo>
                    <a:pt x="175672" y="156697"/>
                  </a:lnTo>
                  <a:lnTo>
                    <a:pt x="161614" y="170741"/>
                  </a:lnTo>
                  <a:cubicBezTo>
                    <a:pt x="160336" y="172018"/>
                    <a:pt x="159697" y="173295"/>
                    <a:pt x="159697" y="175210"/>
                  </a:cubicBezTo>
                  <a:lnTo>
                    <a:pt x="159697" y="183509"/>
                  </a:lnTo>
                  <a:lnTo>
                    <a:pt x="150112" y="193085"/>
                  </a:lnTo>
                  <a:cubicBezTo>
                    <a:pt x="148834" y="194362"/>
                    <a:pt x="148195" y="195639"/>
                    <a:pt x="148195" y="197554"/>
                  </a:cubicBezTo>
                  <a:lnTo>
                    <a:pt x="148195" y="208407"/>
                  </a:lnTo>
                  <a:cubicBezTo>
                    <a:pt x="147556" y="208407"/>
                    <a:pt x="146917" y="209045"/>
                    <a:pt x="146278" y="209045"/>
                  </a:cubicBezTo>
                  <a:lnTo>
                    <a:pt x="136054" y="205215"/>
                  </a:lnTo>
                  <a:close/>
                  <a:moveTo>
                    <a:pt x="188452" y="182233"/>
                  </a:moveTo>
                  <a:lnTo>
                    <a:pt x="188452" y="182233"/>
                  </a:lnTo>
                  <a:cubicBezTo>
                    <a:pt x="188452" y="178402"/>
                    <a:pt x="185896" y="175210"/>
                    <a:pt x="182062" y="175210"/>
                  </a:cubicBezTo>
                  <a:cubicBezTo>
                    <a:pt x="178228" y="175210"/>
                    <a:pt x="175672" y="177764"/>
                    <a:pt x="175672" y="181594"/>
                  </a:cubicBezTo>
                  <a:lnTo>
                    <a:pt x="175672" y="193724"/>
                  </a:lnTo>
                  <a:cubicBezTo>
                    <a:pt x="170560" y="197554"/>
                    <a:pt x="165448" y="200746"/>
                    <a:pt x="160336" y="203300"/>
                  </a:cubicBezTo>
                  <a:lnTo>
                    <a:pt x="160336" y="200746"/>
                  </a:lnTo>
                  <a:lnTo>
                    <a:pt x="169921" y="191170"/>
                  </a:lnTo>
                  <a:cubicBezTo>
                    <a:pt x="171199" y="189893"/>
                    <a:pt x="171838" y="188617"/>
                    <a:pt x="171838" y="186701"/>
                  </a:cubicBezTo>
                  <a:lnTo>
                    <a:pt x="171838" y="177764"/>
                  </a:lnTo>
                  <a:lnTo>
                    <a:pt x="187174" y="162442"/>
                  </a:lnTo>
                  <a:cubicBezTo>
                    <a:pt x="188452" y="161166"/>
                    <a:pt x="189091" y="159889"/>
                    <a:pt x="189091" y="157974"/>
                  </a:cubicBezTo>
                  <a:lnTo>
                    <a:pt x="189091" y="152228"/>
                  </a:lnTo>
                  <a:cubicBezTo>
                    <a:pt x="189091" y="149674"/>
                    <a:pt x="187174" y="146482"/>
                    <a:pt x="184618" y="145844"/>
                  </a:cubicBezTo>
                  <a:lnTo>
                    <a:pt x="169921" y="140737"/>
                  </a:lnTo>
                  <a:lnTo>
                    <a:pt x="160336" y="121585"/>
                  </a:lnTo>
                  <a:lnTo>
                    <a:pt x="160336" y="117116"/>
                  </a:lnTo>
                  <a:cubicBezTo>
                    <a:pt x="160336" y="113286"/>
                    <a:pt x="157780" y="110732"/>
                    <a:pt x="153946" y="110732"/>
                  </a:cubicBezTo>
                  <a:lnTo>
                    <a:pt x="136693" y="110732"/>
                  </a:lnTo>
                  <a:cubicBezTo>
                    <a:pt x="134776" y="110732"/>
                    <a:pt x="133498" y="111371"/>
                    <a:pt x="132220" y="112647"/>
                  </a:cubicBezTo>
                  <a:lnTo>
                    <a:pt x="128386" y="116478"/>
                  </a:lnTo>
                  <a:lnTo>
                    <a:pt x="118802" y="106902"/>
                  </a:lnTo>
                  <a:cubicBezTo>
                    <a:pt x="117524" y="105625"/>
                    <a:pt x="116246" y="104987"/>
                    <a:pt x="114329" y="104987"/>
                  </a:cubicBezTo>
                  <a:lnTo>
                    <a:pt x="97076" y="104987"/>
                  </a:lnTo>
                  <a:cubicBezTo>
                    <a:pt x="95798" y="104987"/>
                    <a:pt x="95159" y="104987"/>
                    <a:pt x="94520" y="105625"/>
                  </a:cubicBezTo>
                  <a:lnTo>
                    <a:pt x="83018" y="111371"/>
                  </a:lnTo>
                  <a:cubicBezTo>
                    <a:pt x="82379" y="111371"/>
                    <a:pt x="81740" y="112009"/>
                    <a:pt x="81101" y="112647"/>
                  </a:cubicBezTo>
                  <a:lnTo>
                    <a:pt x="69599" y="124138"/>
                  </a:lnTo>
                  <a:cubicBezTo>
                    <a:pt x="68321" y="125415"/>
                    <a:pt x="67682" y="126692"/>
                    <a:pt x="67682" y="128607"/>
                  </a:cubicBezTo>
                  <a:lnTo>
                    <a:pt x="67682" y="145844"/>
                  </a:lnTo>
                  <a:cubicBezTo>
                    <a:pt x="67682" y="146482"/>
                    <a:pt x="67682" y="147121"/>
                    <a:pt x="67682" y="147759"/>
                  </a:cubicBezTo>
                  <a:lnTo>
                    <a:pt x="73433" y="164996"/>
                  </a:lnTo>
                  <a:cubicBezTo>
                    <a:pt x="74072" y="166911"/>
                    <a:pt x="75350" y="168188"/>
                    <a:pt x="76628" y="168826"/>
                  </a:cubicBezTo>
                  <a:lnTo>
                    <a:pt x="88130" y="174572"/>
                  </a:lnTo>
                  <a:cubicBezTo>
                    <a:pt x="88769" y="175210"/>
                    <a:pt x="90047" y="175210"/>
                    <a:pt x="90686" y="175210"/>
                  </a:cubicBezTo>
                  <a:lnTo>
                    <a:pt x="106022" y="175210"/>
                  </a:lnTo>
                  <a:lnTo>
                    <a:pt x="112412" y="178402"/>
                  </a:lnTo>
                  <a:lnTo>
                    <a:pt x="112412" y="180317"/>
                  </a:lnTo>
                  <a:cubicBezTo>
                    <a:pt x="112412" y="181594"/>
                    <a:pt x="112412" y="182233"/>
                    <a:pt x="113051" y="183509"/>
                  </a:cubicBezTo>
                  <a:lnTo>
                    <a:pt x="118163" y="193724"/>
                  </a:lnTo>
                  <a:lnTo>
                    <a:pt x="118163" y="198193"/>
                  </a:lnTo>
                  <a:cubicBezTo>
                    <a:pt x="118163" y="199469"/>
                    <a:pt x="118163" y="200108"/>
                    <a:pt x="118802" y="201385"/>
                  </a:cubicBezTo>
                  <a:lnTo>
                    <a:pt x="124552" y="212876"/>
                  </a:lnTo>
                  <a:cubicBezTo>
                    <a:pt x="124552" y="213514"/>
                    <a:pt x="125191" y="213514"/>
                    <a:pt x="125831" y="214152"/>
                  </a:cubicBezTo>
                  <a:cubicBezTo>
                    <a:pt x="121997" y="214791"/>
                    <a:pt x="117524" y="214791"/>
                    <a:pt x="113690" y="214791"/>
                  </a:cubicBezTo>
                  <a:cubicBezTo>
                    <a:pt x="88769" y="214791"/>
                    <a:pt x="65126" y="205853"/>
                    <a:pt x="46595" y="189255"/>
                  </a:cubicBezTo>
                  <a:lnTo>
                    <a:pt x="46595" y="183509"/>
                  </a:lnTo>
                  <a:lnTo>
                    <a:pt x="51707" y="173295"/>
                  </a:lnTo>
                  <a:cubicBezTo>
                    <a:pt x="52346" y="172657"/>
                    <a:pt x="52346" y="171380"/>
                    <a:pt x="52346" y="170103"/>
                  </a:cubicBezTo>
                  <a:lnTo>
                    <a:pt x="52346" y="164358"/>
                  </a:lnTo>
                  <a:cubicBezTo>
                    <a:pt x="52346" y="161804"/>
                    <a:pt x="51068" y="159889"/>
                    <a:pt x="48512" y="158612"/>
                  </a:cubicBezTo>
                  <a:lnTo>
                    <a:pt x="38927" y="153505"/>
                  </a:lnTo>
                  <a:lnTo>
                    <a:pt x="29981" y="139460"/>
                  </a:lnTo>
                  <a:lnTo>
                    <a:pt x="29981" y="124138"/>
                  </a:lnTo>
                  <a:cubicBezTo>
                    <a:pt x="29981" y="122862"/>
                    <a:pt x="29342" y="120946"/>
                    <a:pt x="28064" y="120308"/>
                  </a:cubicBezTo>
                  <a:lnTo>
                    <a:pt x="22952" y="115201"/>
                  </a:lnTo>
                  <a:lnTo>
                    <a:pt x="14007" y="101156"/>
                  </a:lnTo>
                  <a:cubicBezTo>
                    <a:pt x="15285" y="89665"/>
                    <a:pt x="18480" y="78812"/>
                    <a:pt x="23592" y="68598"/>
                  </a:cubicBezTo>
                  <a:lnTo>
                    <a:pt x="29342" y="68598"/>
                  </a:lnTo>
                  <a:cubicBezTo>
                    <a:pt x="30620" y="68598"/>
                    <a:pt x="31259" y="68598"/>
                    <a:pt x="31898" y="67960"/>
                  </a:cubicBezTo>
                  <a:lnTo>
                    <a:pt x="54902" y="56468"/>
                  </a:lnTo>
                  <a:cubicBezTo>
                    <a:pt x="55541" y="56468"/>
                    <a:pt x="56180" y="55830"/>
                    <a:pt x="56819" y="55192"/>
                  </a:cubicBezTo>
                  <a:lnTo>
                    <a:pt x="62570" y="49446"/>
                  </a:lnTo>
                  <a:cubicBezTo>
                    <a:pt x="63848" y="48169"/>
                    <a:pt x="64487" y="46892"/>
                    <a:pt x="64487" y="44977"/>
                  </a:cubicBezTo>
                  <a:lnTo>
                    <a:pt x="64487" y="41785"/>
                  </a:lnTo>
                  <a:lnTo>
                    <a:pt x="72155" y="34124"/>
                  </a:lnTo>
                  <a:lnTo>
                    <a:pt x="81101" y="34124"/>
                  </a:lnTo>
                  <a:cubicBezTo>
                    <a:pt x="82379" y="34124"/>
                    <a:pt x="83018" y="34124"/>
                    <a:pt x="83657" y="33486"/>
                  </a:cubicBezTo>
                  <a:lnTo>
                    <a:pt x="95159" y="27741"/>
                  </a:lnTo>
                  <a:cubicBezTo>
                    <a:pt x="97076" y="26464"/>
                    <a:pt x="98354" y="24549"/>
                    <a:pt x="98993" y="21995"/>
                  </a:cubicBezTo>
                  <a:lnTo>
                    <a:pt x="98993" y="16249"/>
                  </a:lnTo>
                  <a:cubicBezTo>
                    <a:pt x="98993" y="14973"/>
                    <a:pt x="98354" y="13696"/>
                    <a:pt x="97715" y="13057"/>
                  </a:cubicBezTo>
                  <a:cubicBezTo>
                    <a:pt x="103466" y="11781"/>
                    <a:pt x="109217" y="11781"/>
                    <a:pt x="114968" y="11781"/>
                  </a:cubicBezTo>
                  <a:cubicBezTo>
                    <a:pt x="123275" y="11781"/>
                    <a:pt x="131581" y="13057"/>
                    <a:pt x="139888" y="14973"/>
                  </a:cubicBezTo>
                  <a:lnTo>
                    <a:pt x="137332" y="19441"/>
                  </a:lnTo>
                  <a:cubicBezTo>
                    <a:pt x="136693" y="21357"/>
                    <a:pt x="136693" y="23272"/>
                    <a:pt x="137332" y="25187"/>
                  </a:cubicBezTo>
                  <a:lnTo>
                    <a:pt x="141166" y="32848"/>
                  </a:lnTo>
                  <a:lnTo>
                    <a:pt x="137332" y="32848"/>
                  </a:lnTo>
                  <a:cubicBezTo>
                    <a:pt x="136693" y="32848"/>
                    <a:pt x="136054" y="32848"/>
                    <a:pt x="135415" y="32848"/>
                  </a:cubicBezTo>
                  <a:lnTo>
                    <a:pt x="118163" y="38593"/>
                  </a:lnTo>
                  <a:cubicBezTo>
                    <a:pt x="116246" y="39232"/>
                    <a:pt x="114968" y="40508"/>
                    <a:pt x="114329" y="42424"/>
                  </a:cubicBezTo>
                  <a:lnTo>
                    <a:pt x="108578" y="59660"/>
                  </a:lnTo>
                  <a:cubicBezTo>
                    <a:pt x="107939" y="61576"/>
                    <a:pt x="107939" y="62852"/>
                    <a:pt x="109217" y="64768"/>
                  </a:cubicBezTo>
                  <a:lnTo>
                    <a:pt x="111134" y="68598"/>
                  </a:lnTo>
                  <a:lnTo>
                    <a:pt x="110495" y="69236"/>
                  </a:lnTo>
                  <a:lnTo>
                    <a:pt x="106661" y="73067"/>
                  </a:lnTo>
                  <a:lnTo>
                    <a:pt x="103466" y="73067"/>
                  </a:lnTo>
                  <a:cubicBezTo>
                    <a:pt x="101549" y="73067"/>
                    <a:pt x="100271" y="73705"/>
                    <a:pt x="98993" y="74982"/>
                  </a:cubicBezTo>
                  <a:lnTo>
                    <a:pt x="93242" y="80727"/>
                  </a:lnTo>
                  <a:cubicBezTo>
                    <a:pt x="91964" y="82004"/>
                    <a:pt x="91325" y="83281"/>
                    <a:pt x="91325" y="85196"/>
                  </a:cubicBezTo>
                  <a:lnTo>
                    <a:pt x="91325" y="96687"/>
                  </a:lnTo>
                  <a:cubicBezTo>
                    <a:pt x="91325" y="100518"/>
                    <a:pt x="93881" y="103071"/>
                    <a:pt x="97715" y="103071"/>
                  </a:cubicBezTo>
                  <a:lnTo>
                    <a:pt x="120719" y="103071"/>
                  </a:lnTo>
                  <a:cubicBezTo>
                    <a:pt x="122636" y="103071"/>
                    <a:pt x="123914" y="102433"/>
                    <a:pt x="125191" y="101156"/>
                  </a:cubicBezTo>
                  <a:lnTo>
                    <a:pt x="129025" y="97326"/>
                  </a:lnTo>
                  <a:lnTo>
                    <a:pt x="139249" y="97326"/>
                  </a:lnTo>
                  <a:lnTo>
                    <a:pt x="143083" y="104987"/>
                  </a:lnTo>
                  <a:cubicBezTo>
                    <a:pt x="144361" y="106902"/>
                    <a:pt x="146278" y="108179"/>
                    <a:pt x="148834" y="108179"/>
                  </a:cubicBezTo>
                  <a:lnTo>
                    <a:pt x="154585" y="108179"/>
                  </a:lnTo>
                  <a:cubicBezTo>
                    <a:pt x="156502" y="108179"/>
                    <a:pt x="157780" y="107540"/>
                    <a:pt x="159058" y="106263"/>
                  </a:cubicBezTo>
                  <a:lnTo>
                    <a:pt x="160975" y="104348"/>
                  </a:lnTo>
                  <a:lnTo>
                    <a:pt x="165448" y="125415"/>
                  </a:lnTo>
                  <a:cubicBezTo>
                    <a:pt x="165448" y="126054"/>
                    <a:pt x="165448" y="126692"/>
                    <a:pt x="166087" y="126692"/>
                  </a:cubicBezTo>
                  <a:lnTo>
                    <a:pt x="171838" y="138183"/>
                  </a:lnTo>
                  <a:cubicBezTo>
                    <a:pt x="173116" y="140098"/>
                    <a:pt x="175033" y="141375"/>
                    <a:pt x="177589" y="141375"/>
                  </a:cubicBezTo>
                  <a:lnTo>
                    <a:pt x="188452" y="141375"/>
                  </a:lnTo>
                  <a:cubicBezTo>
                    <a:pt x="191008" y="141375"/>
                    <a:pt x="192925" y="140098"/>
                    <a:pt x="194203" y="138183"/>
                  </a:cubicBezTo>
                  <a:lnTo>
                    <a:pt x="199954" y="126692"/>
                  </a:lnTo>
                  <a:cubicBezTo>
                    <a:pt x="200593" y="126054"/>
                    <a:pt x="200593" y="124777"/>
                    <a:pt x="200593" y="124138"/>
                  </a:cubicBezTo>
                  <a:lnTo>
                    <a:pt x="200593" y="118393"/>
                  </a:lnTo>
                  <a:cubicBezTo>
                    <a:pt x="200593" y="116478"/>
                    <a:pt x="199954" y="115201"/>
                    <a:pt x="198676" y="113924"/>
                  </a:cubicBezTo>
                  <a:lnTo>
                    <a:pt x="194842" y="110094"/>
                  </a:lnTo>
                  <a:lnTo>
                    <a:pt x="198676" y="105625"/>
                  </a:lnTo>
                  <a:cubicBezTo>
                    <a:pt x="199315" y="104987"/>
                    <a:pt x="199315" y="104987"/>
                    <a:pt x="199954" y="104348"/>
                  </a:cubicBezTo>
                  <a:lnTo>
                    <a:pt x="212734" y="117116"/>
                  </a:lnTo>
                  <a:cubicBezTo>
                    <a:pt x="214012" y="117755"/>
                    <a:pt x="214651" y="118393"/>
                    <a:pt x="216568" y="118393"/>
                  </a:cubicBezTo>
                  <a:cubicBezTo>
                    <a:pt x="214012" y="143290"/>
                    <a:pt x="204427" y="164996"/>
                    <a:pt x="188452" y="182233"/>
                  </a:cubicBezTo>
                  <a:lnTo>
                    <a:pt x="188452" y="182233"/>
                  </a:lnTo>
                  <a:close/>
                </a:path>
              </a:pathLst>
            </a:custGeom>
            <a:grpFill/>
            <a:ln w="6390" cap="flat">
              <a:noFill/>
              <a:prstDash val="solid"/>
              <a:miter/>
            </a:ln>
          </p:spPr>
          <p:txBody>
            <a:bodyPr rtlCol="0" anchor="ctr"/>
            <a:lstStyle/>
            <a:p>
              <a:endParaRPr lang="en-US"/>
            </a:p>
          </p:txBody>
        </p:sp>
        <p:sp>
          <p:nvSpPr>
            <p:cNvPr id="38" name="Graphic 4">
              <a:extLst>
                <a:ext uri="{FF2B5EF4-FFF2-40B4-BE49-F238E27FC236}">
                  <a16:creationId xmlns:a16="http://schemas.microsoft.com/office/drawing/2014/main" id="{9A539EBD-73C9-4693-AAB8-A8035002C4B0}"/>
                </a:ext>
              </a:extLst>
            </p:cNvPr>
            <p:cNvSpPr/>
            <p:nvPr/>
          </p:nvSpPr>
          <p:spPr>
            <a:xfrm>
              <a:off x="619823" y="3440090"/>
              <a:ext cx="24043" cy="36014"/>
            </a:xfrm>
            <a:custGeom>
              <a:avLst/>
              <a:gdLst>
                <a:gd name="connsiteX0" fmla="*/ 10863 w 24043"/>
                <a:gd name="connsiteY0" fmla="*/ 34235 h 36014"/>
                <a:gd name="connsiteX1" fmla="*/ 16614 w 24043"/>
                <a:gd name="connsiteY1" fmla="*/ 28490 h 36014"/>
                <a:gd name="connsiteX2" fmla="*/ 17892 w 24043"/>
                <a:gd name="connsiteY2" fmla="*/ 25936 h 36014"/>
                <a:gd name="connsiteX3" fmla="*/ 23643 w 24043"/>
                <a:gd name="connsiteY3" fmla="*/ 8699 h 36014"/>
                <a:gd name="connsiteX4" fmla="*/ 19809 w 24043"/>
                <a:gd name="connsiteY4" fmla="*/ 400 h 36014"/>
                <a:gd name="connsiteX5" fmla="*/ 19809 w 24043"/>
                <a:gd name="connsiteY5" fmla="*/ 400 h 36014"/>
                <a:gd name="connsiteX6" fmla="*/ 11502 w 24043"/>
                <a:gd name="connsiteY6" fmla="*/ 4231 h 36014"/>
                <a:gd name="connsiteX7" fmla="*/ 6390 w 24043"/>
                <a:gd name="connsiteY7" fmla="*/ 19552 h 36014"/>
                <a:gd name="connsiteX8" fmla="*/ 1917 w 24043"/>
                <a:gd name="connsiteY8" fmla="*/ 24021 h 36014"/>
                <a:gd name="connsiteX9" fmla="*/ 1917 w 24043"/>
                <a:gd name="connsiteY9" fmla="*/ 32958 h 36014"/>
                <a:gd name="connsiteX10" fmla="*/ 10863 w 24043"/>
                <a:gd name="connsiteY10" fmla="*/ 34235 h 36014"/>
                <a:gd name="connsiteX11" fmla="*/ 10863 w 24043"/>
                <a:gd name="connsiteY11" fmla="*/ 34235 h 36014"/>
                <a:gd name="connsiteX12" fmla="*/ 10863 w 24043"/>
                <a:gd name="connsiteY12" fmla="*/ 34235 h 3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043" h="36014">
                  <a:moveTo>
                    <a:pt x="10863" y="34235"/>
                  </a:moveTo>
                  <a:lnTo>
                    <a:pt x="16614" y="28490"/>
                  </a:lnTo>
                  <a:cubicBezTo>
                    <a:pt x="17253" y="27851"/>
                    <a:pt x="17892" y="27213"/>
                    <a:pt x="17892" y="25936"/>
                  </a:cubicBezTo>
                  <a:lnTo>
                    <a:pt x="23643" y="8699"/>
                  </a:lnTo>
                  <a:cubicBezTo>
                    <a:pt x="24921" y="5507"/>
                    <a:pt x="23004" y="1677"/>
                    <a:pt x="19809" y="400"/>
                  </a:cubicBezTo>
                  <a:cubicBezTo>
                    <a:pt x="19809" y="400"/>
                    <a:pt x="19809" y="400"/>
                    <a:pt x="19809" y="400"/>
                  </a:cubicBezTo>
                  <a:cubicBezTo>
                    <a:pt x="16614" y="-877"/>
                    <a:pt x="12780" y="1039"/>
                    <a:pt x="11502" y="4231"/>
                  </a:cubicBezTo>
                  <a:lnTo>
                    <a:pt x="6390" y="19552"/>
                  </a:lnTo>
                  <a:lnTo>
                    <a:pt x="1917" y="24021"/>
                  </a:lnTo>
                  <a:cubicBezTo>
                    <a:pt x="-639" y="26574"/>
                    <a:pt x="-639" y="30405"/>
                    <a:pt x="1917" y="32958"/>
                  </a:cubicBezTo>
                  <a:cubicBezTo>
                    <a:pt x="4473" y="36789"/>
                    <a:pt x="8307" y="36789"/>
                    <a:pt x="10863" y="34235"/>
                  </a:cubicBezTo>
                  <a:cubicBezTo>
                    <a:pt x="10863" y="34235"/>
                    <a:pt x="10863" y="34235"/>
                    <a:pt x="10863" y="34235"/>
                  </a:cubicBezTo>
                  <a:lnTo>
                    <a:pt x="10863" y="34235"/>
                  </a:lnTo>
                  <a:close/>
                </a:path>
              </a:pathLst>
            </a:custGeom>
            <a:grpFill/>
            <a:ln w="6390" cap="flat">
              <a:noFill/>
              <a:prstDash val="solid"/>
              <a:miter/>
            </a:ln>
          </p:spPr>
          <p:txBody>
            <a:bodyPr rtlCol="0" anchor="ctr"/>
            <a:lstStyle/>
            <a:p>
              <a:endParaRPr lang="en-US"/>
            </a:p>
          </p:txBody>
        </p:sp>
      </p:grpSp>
      <p:sp>
        <p:nvSpPr>
          <p:cNvPr id="39" name="Rectangle 38">
            <a:extLst>
              <a:ext uri="{FF2B5EF4-FFF2-40B4-BE49-F238E27FC236}">
                <a16:creationId xmlns:a16="http://schemas.microsoft.com/office/drawing/2014/main" id="{80339285-4ED1-4339-AC18-5C6B2FCC3C4F}"/>
              </a:ext>
            </a:extLst>
          </p:cNvPr>
          <p:cNvSpPr/>
          <p:nvPr/>
        </p:nvSpPr>
        <p:spPr>
          <a:xfrm>
            <a:off x="184225" y="1864932"/>
            <a:ext cx="4669652" cy="2252841"/>
          </a:xfrm>
          <a:prstGeom prst="rect">
            <a:avLst/>
          </a:prstGeom>
          <a:noFill/>
          <a:ln w="222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0"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algn="ctr">
              <a:defRPr/>
            </a:pPr>
            <a:r>
              <a:rPr lang="en-US" b="1" spc="300">
                <a:solidFill>
                  <a:srgbClr val="000000"/>
                </a:solidFill>
                <a:latin typeface="Open Sans" panose="020B0606030504020204" pitchFamily="34" charset="0"/>
                <a:ea typeface="Open Sans" panose="020B0606030504020204" pitchFamily="34" charset="0"/>
                <a:cs typeface="Open Sans" panose="020B0606030504020204" pitchFamily="34" charset="0"/>
              </a:rPr>
              <a:t>JUMP AHEAD IN A THRIVING MARKET</a:t>
            </a:r>
            <a:endParaRPr lang="en-US" b="1" i="0" u="none" strike="noStrike" kern="1200" cap="none" spc="30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srgbClr val="000000"/>
              </a:solidFill>
              <a:effectLst/>
              <a:uLnTx/>
              <a:uFillTx/>
              <a:ea typeface="Verdana" panose="020B0604030504040204" pitchFamily="34" charset="0"/>
              <a:cs typeface="Verdana" panose="020B0604030504040204" pitchFamily="34" charset="0"/>
            </a:endParaRPr>
          </a:p>
        </p:txBody>
      </p:sp>
      <p:sp>
        <p:nvSpPr>
          <p:cNvPr id="40" name="Text Placeholder 2">
            <a:extLst>
              <a:ext uri="{FF2B5EF4-FFF2-40B4-BE49-F238E27FC236}">
                <a16:creationId xmlns:a16="http://schemas.microsoft.com/office/drawing/2014/main" id="{050535E6-C7BE-4410-925A-CF64E1EAB35E}"/>
              </a:ext>
            </a:extLst>
          </p:cNvPr>
          <p:cNvSpPr txBox="1">
            <a:spLocks/>
          </p:cNvSpPr>
          <p:nvPr/>
        </p:nvSpPr>
        <p:spPr>
          <a:xfrm>
            <a:off x="603715" y="3380415"/>
            <a:ext cx="3833869" cy="347706"/>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lang="en-US"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a:latin typeface="Open Sans" panose="020B0606030504020204" pitchFamily="34" charset="0"/>
                <a:ea typeface="Open Sans" panose="020B0606030504020204" pitchFamily="34" charset="0"/>
                <a:cs typeface="Open Sans" panose="020B0606030504020204" pitchFamily="34" charset="0"/>
              </a:rPr>
              <a:t>The current market conditions align for the opportunity to continue to thrive – why not assert yourself as a market leader?</a:t>
            </a:r>
          </a:p>
        </p:txBody>
      </p:sp>
      <p:grpSp>
        <p:nvGrpSpPr>
          <p:cNvPr id="44" name="Graphic 4">
            <a:extLst>
              <a:ext uri="{FF2B5EF4-FFF2-40B4-BE49-F238E27FC236}">
                <a16:creationId xmlns:a16="http://schemas.microsoft.com/office/drawing/2014/main" id="{D19275DD-96B4-4695-B842-CE280B891BF1}"/>
              </a:ext>
            </a:extLst>
          </p:cNvPr>
          <p:cNvGrpSpPr/>
          <p:nvPr/>
        </p:nvGrpSpPr>
        <p:grpSpPr>
          <a:xfrm>
            <a:off x="2094084" y="1968815"/>
            <a:ext cx="722376" cy="722376"/>
            <a:chOff x="467104" y="3339623"/>
            <a:chExt cx="362309" cy="361971"/>
          </a:xfrm>
          <a:solidFill>
            <a:schemeClr val="accent6">
              <a:lumMod val="50000"/>
            </a:schemeClr>
          </a:solidFill>
        </p:grpSpPr>
        <p:sp>
          <p:nvSpPr>
            <p:cNvPr id="45" name="Graphic 4">
              <a:extLst>
                <a:ext uri="{FF2B5EF4-FFF2-40B4-BE49-F238E27FC236}">
                  <a16:creationId xmlns:a16="http://schemas.microsoft.com/office/drawing/2014/main" id="{4D26231D-3144-450D-A1A7-78A692D24E29}"/>
                </a:ext>
              </a:extLst>
            </p:cNvPr>
            <p:cNvSpPr/>
            <p:nvPr/>
          </p:nvSpPr>
          <p:spPr>
            <a:xfrm>
              <a:off x="467104" y="3339623"/>
              <a:ext cx="362309" cy="361971"/>
            </a:xfrm>
            <a:custGeom>
              <a:avLst/>
              <a:gdLst>
                <a:gd name="connsiteX0" fmla="*/ 181474 w 362309"/>
                <a:gd name="connsiteY0" fmla="*/ 0 h 361971"/>
                <a:gd name="connsiteX1" fmla="*/ 0 w 362309"/>
                <a:gd name="connsiteY1" fmla="*/ 180667 h 361971"/>
                <a:gd name="connsiteX2" fmla="*/ 181474 w 362309"/>
                <a:gd name="connsiteY2" fmla="*/ 361972 h 361971"/>
                <a:gd name="connsiteX3" fmla="*/ 362309 w 362309"/>
                <a:gd name="connsiteY3" fmla="*/ 180667 h 361971"/>
                <a:gd name="connsiteX4" fmla="*/ 362309 w 362309"/>
                <a:gd name="connsiteY4" fmla="*/ 180667 h 361971"/>
                <a:gd name="connsiteX5" fmla="*/ 181474 w 362309"/>
                <a:gd name="connsiteY5" fmla="*/ 0 h 361971"/>
                <a:gd name="connsiteX6" fmla="*/ 181474 w 362309"/>
                <a:gd name="connsiteY6" fmla="*/ 0 h 361971"/>
                <a:gd name="connsiteX7" fmla="*/ 181474 w 362309"/>
                <a:gd name="connsiteY7" fmla="*/ 349204 h 361971"/>
                <a:gd name="connsiteX8" fmla="*/ 13419 w 362309"/>
                <a:gd name="connsiteY8" fmla="*/ 181305 h 361971"/>
                <a:gd name="connsiteX9" fmla="*/ 181474 w 362309"/>
                <a:gd name="connsiteY9" fmla="*/ 12768 h 361971"/>
                <a:gd name="connsiteX10" fmla="*/ 349530 w 362309"/>
                <a:gd name="connsiteY10" fmla="*/ 181305 h 361971"/>
                <a:gd name="connsiteX11" fmla="*/ 349530 w 362309"/>
                <a:gd name="connsiteY11" fmla="*/ 181305 h 361971"/>
                <a:gd name="connsiteX12" fmla="*/ 181474 w 362309"/>
                <a:gd name="connsiteY12" fmla="*/ 349204 h 361971"/>
                <a:gd name="connsiteX13" fmla="*/ 181474 w 362309"/>
                <a:gd name="connsiteY13"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309" h="361971">
                  <a:moveTo>
                    <a:pt x="181474" y="0"/>
                  </a:moveTo>
                  <a:cubicBezTo>
                    <a:pt x="81152" y="0"/>
                    <a:pt x="0" y="81077"/>
                    <a:pt x="0" y="180667"/>
                  </a:cubicBezTo>
                  <a:cubicBezTo>
                    <a:pt x="0" y="280895"/>
                    <a:pt x="81152" y="361972"/>
                    <a:pt x="181474" y="361972"/>
                  </a:cubicBezTo>
                  <a:cubicBezTo>
                    <a:pt x="281796" y="361972"/>
                    <a:pt x="362309" y="280895"/>
                    <a:pt x="362309" y="180667"/>
                  </a:cubicBezTo>
                  <a:lnTo>
                    <a:pt x="362309" y="180667"/>
                  </a:lnTo>
                  <a:cubicBezTo>
                    <a:pt x="362309" y="81077"/>
                    <a:pt x="281796" y="0"/>
                    <a:pt x="181474" y="0"/>
                  </a:cubicBezTo>
                  <a:cubicBezTo>
                    <a:pt x="181474" y="0"/>
                    <a:pt x="181474" y="0"/>
                    <a:pt x="181474" y="0"/>
                  </a:cubicBezTo>
                  <a:close/>
                  <a:moveTo>
                    <a:pt x="181474" y="349204"/>
                  </a:moveTo>
                  <a:cubicBezTo>
                    <a:pt x="88181" y="349204"/>
                    <a:pt x="13419" y="273873"/>
                    <a:pt x="13419" y="181305"/>
                  </a:cubicBezTo>
                  <a:cubicBezTo>
                    <a:pt x="13419" y="88099"/>
                    <a:pt x="88820" y="12768"/>
                    <a:pt x="181474" y="12768"/>
                  </a:cubicBezTo>
                  <a:cubicBezTo>
                    <a:pt x="274128" y="12768"/>
                    <a:pt x="349530" y="88099"/>
                    <a:pt x="349530" y="181305"/>
                  </a:cubicBezTo>
                  <a:lnTo>
                    <a:pt x="349530" y="181305"/>
                  </a:lnTo>
                  <a:cubicBezTo>
                    <a:pt x="349530" y="273873"/>
                    <a:pt x="274128" y="349204"/>
                    <a:pt x="181474" y="349204"/>
                  </a:cubicBezTo>
                  <a:lnTo>
                    <a:pt x="181474" y="349204"/>
                  </a:lnTo>
                  <a:close/>
                </a:path>
              </a:pathLst>
            </a:custGeom>
            <a:grpFill/>
            <a:ln w="6390" cap="flat">
              <a:noFill/>
              <a:prstDash val="solid"/>
              <a:miter/>
            </a:ln>
          </p:spPr>
          <p:txBody>
            <a:bodyPr rtlCol="0" anchor="ctr"/>
            <a:lstStyle/>
            <a:p>
              <a:endParaRPr lang="en-US"/>
            </a:p>
          </p:txBody>
        </p:sp>
        <p:sp>
          <p:nvSpPr>
            <p:cNvPr id="46" name="Graphic 4">
              <a:extLst>
                <a:ext uri="{FF2B5EF4-FFF2-40B4-BE49-F238E27FC236}">
                  <a16:creationId xmlns:a16="http://schemas.microsoft.com/office/drawing/2014/main" id="{88D2FC84-05FF-4BD4-86BC-1F0995853273}"/>
                </a:ext>
              </a:extLst>
            </p:cNvPr>
            <p:cNvSpPr/>
            <p:nvPr/>
          </p:nvSpPr>
          <p:spPr>
            <a:xfrm>
              <a:off x="534250" y="3407004"/>
              <a:ext cx="228708" cy="228496"/>
            </a:xfrm>
            <a:custGeom>
              <a:avLst/>
              <a:gdLst>
                <a:gd name="connsiteX0" fmla="*/ 228070 w 228708"/>
                <a:gd name="connsiteY0" fmla="*/ 106263 h 228496"/>
                <a:gd name="connsiteX1" fmla="*/ 106661 w 228708"/>
                <a:gd name="connsiteY1" fmla="*/ 289 h 228496"/>
                <a:gd name="connsiteX2" fmla="*/ 13368 w 228708"/>
                <a:gd name="connsiteY2" fmla="*/ 60299 h 228496"/>
                <a:gd name="connsiteX3" fmla="*/ 13368 w 228708"/>
                <a:gd name="connsiteY3" fmla="*/ 60937 h 228496"/>
                <a:gd name="connsiteX4" fmla="*/ 35732 w 228708"/>
                <a:gd name="connsiteY4" fmla="*/ 196916 h 228496"/>
                <a:gd name="connsiteX5" fmla="*/ 37010 w 228708"/>
                <a:gd name="connsiteY5" fmla="*/ 198193 h 228496"/>
                <a:gd name="connsiteX6" fmla="*/ 146278 w 228708"/>
                <a:gd name="connsiteY6" fmla="*/ 223728 h 228496"/>
                <a:gd name="connsiteX7" fmla="*/ 147556 w 228708"/>
                <a:gd name="connsiteY7" fmla="*/ 223728 h 228496"/>
                <a:gd name="connsiteX8" fmla="*/ 155863 w 228708"/>
                <a:gd name="connsiteY8" fmla="*/ 220536 h 228496"/>
                <a:gd name="connsiteX9" fmla="*/ 157141 w 228708"/>
                <a:gd name="connsiteY9" fmla="*/ 219898 h 228496"/>
                <a:gd name="connsiteX10" fmla="*/ 186535 w 228708"/>
                <a:gd name="connsiteY10" fmla="*/ 202661 h 228496"/>
                <a:gd name="connsiteX11" fmla="*/ 187174 w 228708"/>
                <a:gd name="connsiteY11" fmla="*/ 202023 h 228496"/>
                <a:gd name="connsiteX12" fmla="*/ 228708 w 228708"/>
                <a:gd name="connsiteY12" fmla="*/ 113924 h 228496"/>
                <a:gd name="connsiteX13" fmla="*/ 228708 w 228708"/>
                <a:gd name="connsiteY13" fmla="*/ 109455 h 228496"/>
                <a:gd name="connsiteX14" fmla="*/ 228070 w 228708"/>
                <a:gd name="connsiteY14" fmla="*/ 106263 h 228496"/>
                <a:gd name="connsiteX15" fmla="*/ 215290 w 228708"/>
                <a:gd name="connsiteY15" fmla="*/ 103710 h 228496"/>
                <a:gd name="connsiteX16" fmla="*/ 203788 w 228708"/>
                <a:gd name="connsiteY16" fmla="*/ 92219 h 228496"/>
                <a:gd name="connsiteX17" fmla="*/ 199315 w 228708"/>
                <a:gd name="connsiteY17" fmla="*/ 90303 h 228496"/>
                <a:gd name="connsiteX18" fmla="*/ 194203 w 228708"/>
                <a:gd name="connsiteY18" fmla="*/ 90303 h 228496"/>
                <a:gd name="connsiteX19" fmla="*/ 187813 w 228708"/>
                <a:gd name="connsiteY19" fmla="*/ 96687 h 228496"/>
                <a:gd name="connsiteX20" fmla="*/ 187813 w 228708"/>
                <a:gd name="connsiteY20" fmla="*/ 99879 h 228496"/>
                <a:gd name="connsiteX21" fmla="*/ 183979 w 228708"/>
                <a:gd name="connsiteY21" fmla="*/ 103710 h 228496"/>
                <a:gd name="connsiteX22" fmla="*/ 182062 w 228708"/>
                <a:gd name="connsiteY22" fmla="*/ 108179 h 228496"/>
                <a:gd name="connsiteX23" fmla="*/ 182062 w 228708"/>
                <a:gd name="connsiteY23" fmla="*/ 113924 h 228496"/>
                <a:gd name="connsiteX24" fmla="*/ 183979 w 228708"/>
                <a:gd name="connsiteY24" fmla="*/ 118393 h 228496"/>
                <a:gd name="connsiteX25" fmla="*/ 187813 w 228708"/>
                <a:gd name="connsiteY25" fmla="*/ 122223 h 228496"/>
                <a:gd name="connsiteX26" fmla="*/ 187813 w 228708"/>
                <a:gd name="connsiteY26" fmla="*/ 123500 h 228496"/>
                <a:gd name="connsiteX27" fmla="*/ 184618 w 228708"/>
                <a:gd name="connsiteY27" fmla="*/ 129884 h 228496"/>
                <a:gd name="connsiteX28" fmla="*/ 181423 w 228708"/>
                <a:gd name="connsiteY28" fmla="*/ 129884 h 228496"/>
                <a:gd name="connsiteX29" fmla="*/ 177589 w 228708"/>
                <a:gd name="connsiteY29" fmla="*/ 122862 h 228496"/>
                <a:gd name="connsiteX30" fmla="*/ 171838 w 228708"/>
                <a:gd name="connsiteY30" fmla="*/ 95411 h 228496"/>
                <a:gd name="connsiteX31" fmla="*/ 165448 w 228708"/>
                <a:gd name="connsiteY31" fmla="*/ 90303 h 228496"/>
                <a:gd name="connsiteX32" fmla="*/ 159697 w 228708"/>
                <a:gd name="connsiteY32" fmla="*/ 90303 h 228496"/>
                <a:gd name="connsiteX33" fmla="*/ 155224 w 228708"/>
                <a:gd name="connsiteY33" fmla="*/ 92219 h 228496"/>
                <a:gd name="connsiteX34" fmla="*/ 152029 w 228708"/>
                <a:gd name="connsiteY34" fmla="*/ 95411 h 228496"/>
                <a:gd name="connsiteX35" fmla="*/ 148195 w 228708"/>
                <a:gd name="connsiteY35" fmla="*/ 88388 h 228496"/>
                <a:gd name="connsiteX36" fmla="*/ 142444 w 228708"/>
                <a:gd name="connsiteY36" fmla="*/ 84558 h 228496"/>
                <a:gd name="connsiteX37" fmla="*/ 125191 w 228708"/>
                <a:gd name="connsiteY37" fmla="*/ 84558 h 228496"/>
                <a:gd name="connsiteX38" fmla="*/ 120719 w 228708"/>
                <a:gd name="connsiteY38" fmla="*/ 86473 h 228496"/>
                <a:gd name="connsiteX39" fmla="*/ 116885 w 228708"/>
                <a:gd name="connsiteY39" fmla="*/ 90303 h 228496"/>
                <a:gd name="connsiteX40" fmla="*/ 103466 w 228708"/>
                <a:gd name="connsiteY40" fmla="*/ 90303 h 228496"/>
                <a:gd name="connsiteX41" fmla="*/ 103466 w 228708"/>
                <a:gd name="connsiteY41" fmla="*/ 87750 h 228496"/>
                <a:gd name="connsiteX42" fmla="*/ 105383 w 228708"/>
                <a:gd name="connsiteY42" fmla="*/ 85835 h 228496"/>
                <a:gd name="connsiteX43" fmla="*/ 108578 w 228708"/>
                <a:gd name="connsiteY43" fmla="*/ 85835 h 228496"/>
                <a:gd name="connsiteX44" fmla="*/ 113051 w 228708"/>
                <a:gd name="connsiteY44" fmla="*/ 83919 h 228496"/>
                <a:gd name="connsiteX45" fmla="*/ 116885 w 228708"/>
                <a:gd name="connsiteY45" fmla="*/ 80089 h 228496"/>
                <a:gd name="connsiteX46" fmla="*/ 125831 w 228708"/>
                <a:gd name="connsiteY46" fmla="*/ 80089 h 228496"/>
                <a:gd name="connsiteX47" fmla="*/ 130303 w 228708"/>
                <a:gd name="connsiteY47" fmla="*/ 78174 h 228496"/>
                <a:gd name="connsiteX48" fmla="*/ 141805 w 228708"/>
                <a:gd name="connsiteY48" fmla="*/ 66683 h 228496"/>
                <a:gd name="connsiteX49" fmla="*/ 143722 w 228708"/>
                <a:gd name="connsiteY49" fmla="*/ 62214 h 228496"/>
                <a:gd name="connsiteX50" fmla="*/ 143722 w 228708"/>
                <a:gd name="connsiteY50" fmla="*/ 57107 h 228496"/>
                <a:gd name="connsiteX51" fmla="*/ 137332 w 228708"/>
                <a:gd name="connsiteY51" fmla="*/ 50723 h 228496"/>
                <a:gd name="connsiteX52" fmla="*/ 130942 w 228708"/>
                <a:gd name="connsiteY52" fmla="*/ 57107 h 228496"/>
                <a:gd name="connsiteX53" fmla="*/ 130942 w 228708"/>
                <a:gd name="connsiteY53" fmla="*/ 60299 h 228496"/>
                <a:gd name="connsiteX54" fmla="*/ 123914 w 228708"/>
                <a:gd name="connsiteY54" fmla="*/ 67321 h 228496"/>
                <a:gd name="connsiteX55" fmla="*/ 121358 w 228708"/>
                <a:gd name="connsiteY55" fmla="*/ 62214 h 228496"/>
                <a:gd name="connsiteX56" fmla="*/ 125191 w 228708"/>
                <a:gd name="connsiteY56" fmla="*/ 50723 h 228496"/>
                <a:gd name="connsiteX57" fmla="*/ 137971 w 228708"/>
                <a:gd name="connsiteY57" fmla="*/ 46254 h 228496"/>
                <a:gd name="connsiteX58" fmla="*/ 148195 w 228708"/>
                <a:gd name="connsiteY58" fmla="*/ 46254 h 228496"/>
                <a:gd name="connsiteX59" fmla="*/ 154585 w 228708"/>
                <a:gd name="connsiteY59" fmla="*/ 39870 h 228496"/>
                <a:gd name="connsiteX60" fmla="*/ 154585 w 228708"/>
                <a:gd name="connsiteY60" fmla="*/ 34124 h 228496"/>
                <a:gd name="connsiteX61" fmla="*/ 153946 w 228708"/>
                <a:gd name="connsiteY61" fmla="*/ 31571 h 228496"/>
                <a:gd name="connsiteX62" fmla="*/ 149473 w 228708"/>
                <a:gd name="connsiteY62" fmla="*/ 23272 h 228496"/>
                <a:gd name="connsiteX63" fmla="*/ 151390 w 228708"/>
                <a:gd name="connsiteY63" fmla="*/ 20080 h 228496"/>
                <a:gd name="connsiteX64" fmla="*/ 215290 w 228708"/>
                <a:gd name="connsiteY64" fmla="*/ 103710 h 228496"/>
                <a:gd name="connsiteX65" fmla="*/ 215290 w 228708"/>
                <a:gd name="connsiteY65" fmla="*/ 103710 h 228496"/>
                <a:gd name="connsiteX66" fmla="*/ 83018 w 228708"/>
                <a:gd name="connsiteY66" fmla="*/ 18165 h 228496"/>
                <a:gd name="connsiteX67" fmla="*/ 84296 w 228708"/>
                <a:gd name="connsiteY67" fmla="*/ 19441 h 228496"/>
                <a:gd name="connsiteX68" fmla="*/ 78545 w 228708"/>
                <a:gd name="connsiteY68" fmla="*/ 22633 h 228496"/>
                <a:gd name="connsiteX69" fmla="*/ 70877 w 228708"/>
                <a:gd name="connsiteY69" fmla="*/ 22633 h 228496"/>
                <a:gd name="connsiteX70" fmla="*/ 81101 w 228708"/>
                <a:gd name="connsiteY70" fmla="*/ 18165 h 228496"/>
                <a:gd name="connsiteX71" fmla="*/ 83018 w 228708"/>
                <a:gd name="connsiteY71" fmla="*/ 18165 h 228496"/>
                <a:gd name="connsiteX72" fmla="*/ 60653 w 228708"/>
                <a:gd name="connsiteY72" fmla="*/ 27741 h 228496"/>
                <a:gd name="connsiteX73" fmla="*/ 52985 w 228708"/>
                <a:gd name="connsiteY73" fmla="*/ 35401 h 228496"/>
                <a:gd name="connsiteX74" fmla="*/ 51068 w 228708"/>
                <a:gd name="connsiteY74" fmla="*/ 39870 h 228496"/>
                <a:gd name="connsiteX75" fmla="*/ 51068 w 228708"/>
                <a:gd name="connsiteY75" fmla="*/ 43062 h 228496"/>
                <a:gd name="connsiteX76" fmla="*/ 47873 w 228708"/>
                <a:gd name="connsiteY76" fmla="*/ 46254 h 228496"/>
                <a:gd name="connsiteX77" fmla="*/ 32537 w 228708"/>
                <a:gd name="connsiteY77" fmla="*/ 53915 h 228496"/>
                <a:gd name="connsiteX78" fmla="*/ 60653 w 228708"/>
                <a:gd name="connsiteY78" fmla="*/ 27741 h 228496"/>
                <a:gd name="connsiteX79" fmla="*/ 60653 w 228708"/>
                <a:gd name="connsiteY79" fmla="*/ 27741 h 228496"/>
                <a:gd name="connsiteX80" fmla="*/ 17202 w 228708"/>
                <a:gd name="connsiteY80" fmla="*/ 143290 h 228496"/>
                <a:gd name="connsiteX81" fmla="*/ 13368 w 228708"/>
                <a:gd name="connsiteY81" fmla="*/ 124138 h 228496"/>
                <a:gd name="connsiteX82" fmla="*/ 17202 w 228708"/>
                <a:gd name="connsiteY82" fmla="*/ 127969 h 228496"/>
                <a:gd name="connsiteX83" fmla="*/ 17202 w 228708"/>
                <a:gd name="connsiteY83" fmla="*/ 142014 h 228496"/>
                <a:gd name="connsiteX84" fmla="*/ 17202 w 228708"/>
                <a:gd name="connsiteY84" fmla="*/ 143290 h 228496"/>
                <a:gd name="connsiteX85" fmla="*/ 17202 w 228708"/>
                <a:gd name="connsiteY85" fmla="*/ 143290 h 228496"/>
                <a:gd name="connsiteX86" fmla="*/ 17841 w 228708"/>
                <a:gd name="connsiteY86" fmla="*/ 144567 h 228496"/>
                <a:gd name="connsiteX87" fmla="*/ 18480 w 228708"/>
                <a:gd name="connsiteY87" fmla="*/ 145206 h 228496"/>
                <a:gd name="connsiteX88" fmla="*/ 29981 w 228708"/>
                <a:gd name="connsiteY88" fmla="*/ 162442 h 228496"/>
                <a:gd name="connsiteX89" fmla="*/ 32537 w 228708"/>
                <a:gd name="connsiteY89" fmla="*/ 164358 h 228496"/>
                <a:gd name="connsiteX90" fmla="*/ 40205 w 228708"/>
                <a:gd name="connsiteY90" fmla="*/ 168188 h 228496"/>
                <a:gd name="connsiteX91" fmla="*/ 35732 w 228708"/>
                <a:gd name="connsiteY91" fmla="*/ 177125 h 228496"/>
                <a:gd name="connsiteX92" fmla="*/ 17841 w 228708"/>
                <a:gd name="connsiteY92" fmla="*/ 144567 h 228496"/>
                <a:gd name="connsiteX93" fmla="*/ 17841 w 228708"/>
                <a:gd name="connsiteY93" fmla="*/ 144567 h 228496"/>
                <a:gd name="connsiteX94" fmla="*/ 136054 w 228708"/>
                <a:gd name="connsiteY94" fmla="*/ 205215 h 228496"/>
                <a:gd name="connsiteX95" fmla="*/ 132220 w 228708"/>
                <a:gd name="connsiteY95" fmla="*/ 196916 h 228496"/>
                <a:gd name="connsiteX96" fmla="*/ 132220 w 228708"/>
                <a:gd name="connsiteY96" fmla="*/ 192447 h 228496"/>
                <a:gd name="connsiteX97" fmla="*/ 131581 w 228708"/>
                <a:gd name="connsiteY97" fmla="*/ 189255 h 228496"/>
                <a:gd name="connsiteX98" fmla="*/ 126469 w 228708"/>
                <a:gd name="connsiteY98" fmla="*/ 179041 h 228496"/>
                <a:gd name="connsiteX99" fmla="*/ 126469 w 228708"/>
                <a:gd name="connsiteY99" fmla="*/ 174572 h 228496"/>
                <a:gd name="connsiteX100" fmla="*/ 122636 w 228708"/>
                <a:gd name="connsiteY100" fmla="*/ 168826 h 228496"/>
                <a:gd name="connsiteX101" fmla="*/ 111134 w 228708"/>
                <a:gd name="connsiteY101" fmla="*/ 163081 h 228496"/>
                <a:gd name="connsiteX102" fmla="*/ 108578 w 228708"/>
                <a:gd name="connsiteY102" fmla="*/ 162442 h 228496"/>
                <a:gd name="connsiteX103" fmla="*/ 93242 w 228708"/>
                <a:gd name="connsiteY103" fmla="*/ 162442 h 228496"/>
                <a:gd name="connsiteX104" fmla="*/ 85574 w 228708"/>
                <a:gd name="connsiteY104" fmla="*/ 158612 h 228496"/>
                <a:gd name="connsiteX105" fmla="*/ 81101 w 228708"/>
                <a:gd name="connsiteY105" fmla="*/ 145206 h 228496"/>
                <a:gd name="connsiteX106" fmla="*/ 81101 w 228708"/>
                <a:gd name="connsiteY106" fmla="*/ 132438 h 228496"/>
                <a:gd name="connsiteX107" fmla="*/ 90047 w 228708"/>
                <a:gd name="connsiteY107" fmla="*/ 123500 h 228496"/>
                <a:gd name="connsiteX108" fmla="*/ 98993 w 228708"/>
                <a:gd name="connsiteY108" fmla="*/ 119031 h 228496"/>
                <a:gd name="connsiteX109" fmla="*/ 111773 w 228708"/>
                <a:gd name="connsiteY109" fmla="*/ 119031 h 228496"/>
                <a:gd name="connsiteX110" fmla="*/ 121358 w 228708"/>
                <a:gd name="connsiteY110" fmla="*/ 128607 h 228496"/>
                <a:gd name="connsiteX111" fmla="*/ 125831 w 228708"/>
                <a:gd name="connsiteY111" fmla="*/ 130522 h 228496"/>
                <a:gd name="connsiteX112" fmla="*/ 131581 w 228708"/>
                <a:gd name="connsiteY112" fmla="*/ 130522 h 228496"/>
                <a:gd name="connsiteX113" fmla="*/ 136054 w 228708"/>
                <a:gd name="connsiteY113" fmla="*/ 128607 h 228496"/>
                <a:gd name="connsiteX114" fmla="*/ 139888 w 228708"/>
                <a:gd name="connsiteY114" fmla="*/ 124777 h 228496"/>
                <a:gd name="connsiteX115" fmla="*/ 148195 w 228708"/>
                <a:gd name="connsiteY115" fmla="*/ 124777 h 228496"/>
                <a:gd name="connsiteX116" fmla="*/ 148834 w 228708"/>
                <a:gd name="connsiteY116" fmla="*/ 126692 h 228496"/>
                <a:gd name="connsiteX117" fmla="*/ 160336 w 228708"/>
                <a:gd name="connsiteY117" fmla="*/ 149674 h 228496"/>
                <a:gd name="connsiteX118" fmla="*/ 164170 w 228708"/>
                <a:gd name="connsiteY118" fmla="*/ 152866 h 228496"/>
                <a:gd name="connsiteX119" fmla="*/ 175672 w 228708"/>
                <a:gd name="connsiteY119" fmla="*/ 156697 h 228496"/>
                <a:gd name="connsiteX120" fmla="*/ 161614 w 228708"/>
                <a:gd name="connsiteY120" fmla="*/ 170741 h 228496"/>
                <a:gd name="connsiteX121" fmla="*/ 159697 w 228708"/>
                <a:gd name="connsiteY121" fmla="*/ 175210 h 228496"/>
                <a:gd name="connsiteX122" fmla="*/ 159697 w 228708"/>
                <a:gd name="connsiteY122" fmla="*/ 183509 h 228496"/>
                <a:gd name="connsiteX123" fmla="*/ 150112 w 228708"/>
                <a:gd name="connsiteY123" fmla="*/ 193085 h 228496"/>
                <a:gd name="connsiteX124" fmla="*/ 148195 w 228708"/>
                <a:gd name="connsiteY124" fmla="*/ 197554 h 228496"/>
                <a:gd name="connsiteX125" fmla="*/ 148195 w 228708"/>
                <a:gd name="connsiteY125" fmla="*/ 208407 h 228496"/>
                <a:gd name="connsiteX126" fmla="*/ 146278 w 228708"/>
                <a:gd name="connsiteY126" fmla="*/ 209045 h 228496"/>
                <a:gd name="connsiteX127" fmla="*/ 136054 w 228708"/>
                <a:gd name="connsiteY127" fmla="*/ 205215 h 228496"/>
                <a:gd name="connsiteX128" fmla="*/ 188452 w 228708"/>
                <a:gd name="connsiteY128" fmla="*/ 182233 h 228496"/>
                <a:gd name="connsiteX129" fmla="*/ 188452 w 228708"/>
                <a:gd name="connsiteY129" fmla="*/ 182233 h 228496"/>
                <a:gd name="connsiteX130" fmla="*/ 182062 w 228708"/>
                <a:gd name="connsiteY130" fmla="*/ 175210 h 228496"/>
                <a:gd name="connsiteX131" fmla="*/ 175672 w 228708"/>
                <a:gd name="connsiteY131" fmla="*/ 181594 h 228496"/>
                <a:gd name="connsiteX132" fmla="*/ 175672 w 228708"/>
                <a:gd name="connsiteY132" fmla="*/ 193724 h 228496"/>
                <a:gd name="connsiteX133" fmla="*/ 160336 w 228708"/>
                <a:gd name="connsiteY133" fmla="*/ 203300 h 228496"/>
                <a:gd name="connsiteX134" fmla="*/ 160336 w 228708"/>
                <a:gd name="connsiteY134" fmla="*/ 200746 h 228496"/>
                <a:gd name="connsiteX135" fmla="*/ 169921 w 228708"/>
                <a:gd name="connsiteY135" fmla="*/ 191170 h 228496"/>
                <a:gd name="connsiteX136" fmla="*/ 171838 w 228708"/>
                <a:gd name="connsiteY136" fmla="*/ 186701 h 228496"/>
                <a:gd name="connsiteX137" fmla="*/ 171838 w 228708"/>
                <a:gd name="connsiteY137" fmla="*/ 177764 h 228496"/>
                <a:gd name="connsiteX138" fmla="*/ 187174 w 228708"/>
                <a:gd name="connsiteY138" fmla="*/ 162442 h 228496"/>
                <a:gd name="connsiteX139" fmla="*/ 189091 w 228708"/>
                <a:gd name="connsiteY139" fmla="*/ 157974 h 228496"/>
                <a:gd name="connsiteX140" fmla="*/ 189091 w 228708"/>
                <a:gd name="connsiteY140" fmla="*/ 152228 h 228496"/>
                <a:gd name="connsiteX141" fmla="*/ 184618 w 228708"/>
                <a:gd name="connsiteY141" fmla="*/ 145844 h 228496"/>
                <a:gd name="connsiteX142" fmla="*/ 169921 w 228708"/>
                <a:gd name="connsiteY142" fmla="*/ 140737 h 228496"/>
                <a:gd name="connsiteX143" fmla="*/ 160336 w 228708"/>
                <a:gd name="connsiteY143" fmla="*/ 121585 h 228496"/>
                <a:gd name="connsiteX144" fmla="*/ 160336 w 228708"/>
                <a:gd name="connsiteY144" fmla="*/ 117116 h 228496"/>
                <a:gd name="connsiteX145" fmla="*/ 153946 w 228708"/>
                <a:gd name="connsiteY145" fmla="*/ 110732 h 228496"/>
                <a:gd name="connsiteX146" fmla="*/ 136693 w 228708"/>
                <a:gd name="connsiteY146" fmla="*/ 110732 h 228496"/>
                <a:gd name="connsiteX147" fmla="*/ 132220 w 228708"/>
                <a:gd name="connsiteY147" fmla="*/ 112647 h 228496"/>
                <a:gd name="connsiteX148" fmla="*/ 128386 w 228708"/>
                <a:gd name="connsiteY148" fmla="*/ 116478 h 228496"/>
                <a:gd name="connsiteX149" fmla="*/ 118802 w 228708"/>
                <a:gd name="connsiteY149" fmla="*/ 106902 h 228496"/>
                <a:gd name="connsiteX150" fmla="*/ 114329 w 228708"/>
                <a:gd name="connsiteY150" fmla="*/ 104987 h 228496"/>
                <a:gd name="connsiteX151" fmla="*/ 97076 w 228708"/>
                <a:gd name="connsiteY151" fmla="*/ 104987 h 228496"/>
                <a:gd name="connsiteX152" fmla="*/ 94520 w 228708"/>
                <a:gd name="connsiteY152" fmla="*/ 105625 h 228496"/>
                <a:gd name="connsiteX153" fmla="*/ 83018 w 228708"/>
                <a:gd name="connsiteY153" fmla="*/ 111371 h 228496"/>
                <a:gd name="connsiteX154" fmla="*/ 81101 w 228708"/>
                <a:gd name="connsiteY154" fmla="*/ 112647 h 228496"/>
                <a:gd name="connsiteX155" fmla="*/ 69599 w 228708"/>
                <a:gd name="connsiteY155" fmla="*/ 124138 h 228496"/>
                <a:gd name="connsiteX156" fmla="*/ 67682 w 228708"/>
                <a:gd name="connsiteY156" fmla="*/ 128607 h 228496"/>
                <a:gd name="connsiteX157" fmla="*/ 67682 w 228708"/>
                <a:gd name="connsiteY157" fmla="*/ 145844 h 228496"/>
                <a:gd name="connsiteX158" fmla="*/ 67682 w 228708"/>
                <a:gd name="connsiteY158" fmla="*/ 147759 h 228496"/>
                <a:gd name="connsiteX159" fmla="*/ 73433 w 228708"/>
                <a:gd name="connsiteY159" fmla="*/ 164996 h 228496"/>
                <a:gd name="connsiteX160" fmla="*/ 76628 w 228708"/>
                <a:gd name="connsiteY160" fmla="*/ 168826 h 228496"/>
                <a:gd name="connsiteX161" fmla="*/ 88130 w 228708"/>
                <a:gd name="connsiteY161" fmla="*/ 174572 h 228496"/>
                <a:gd name="connsiteX162" fmla="*/ 90686 w 228708"/>
                <a:gd name="connsiteY162" fmla="*/ 175210 h 228496"/>
                <a:gd name="connsiteX163" fmla="*/ 106022 w 228708"/>
                <a:gd name="connsiteY163" fmla="*/ 175210 h 228496"/>
                <a:gd name="connsiteX164" fmla="*/ 112412 w 228708"/>
                <a:gd name="connsiteY164" fmla="*/ 178402 h 228496"/>
                <a:gd name="connsiteX165" fmla="*/ 112412 w 228708"/>
                <a:gd name="connsiteY165" fmla="*/ 180317 h 228496"/>
                <a:gd name="connsiteX166" fmla="*/ 113051 w 228708"/>
                <a:gd name="connsiteY166" fmla="*/ 183509 h 228496"/>
                <a:gd name="connsiteX167" fmla="*/ 118163 w 228708"/>
                <a:gd name="connsiteY167" fmla="*/ 193724 h 228496"/>
                <a:gd name="connsiteX168" fmla="*/ 118163 w 228708"/>
                <a:gd name="connsiteY168" fmla="*/ 198193 h 228496"/>
                <a:gd name="connsiteX169" fmla="*/ 118802 w 228708"/>
                <a:gd name="connsiteY169" fmla="*/ 201385 h 228496"/>
                <a:gd name="connsiteX170" fmla="*/ 124552 w 228708"/>
                <a:gd name="connsiteY170" fmla="*/ 212876 h 228496"/>
                <a:gd name="connsiteX171" fmla="*/ 125831 w 228708"/>
                <a:gd name="connsiteY171" fmla="*/ 214152 h 228496"/>
                <a:gd name="connsiteX172" fmla="*/ 113690 w 228708"/>
                <a:gd name="connsiteY172" fmla="*/ 214791 h 228496"/>
                <a:gd name="connsiteX173" fmla="*/ 46595 w 228708"/>
                <a:gd name="connsiteY173" fmla="*/ 189255 h 228496"/>
                <a:gd name="connsiteX174" fmla="*/ 46595 w 228708"/>
                <a:gd name="connsiteY174" fmla="*/ 183509 h 228496"/>
                <a:gd name="connsiteX175" fmla="*/ 51707 w 228708"/>
                <a:gd name="connsiteY175" fmla="*/ 173295 h 228496"/>
                <a:gd name="connsiteX176" fmla="*/ 52346 w 228708"/>
                <a:gd name="connsiteY176" fmla="*/ 170103 h 228496"/>
                <a:gd name="connsiteX177" fmla="*/ 52346 w 228708"/>
                <a:gd name="connsiteY177" fmla="*/ 164358 h 228496"/>
                <a:gd name="connsiteX178" fmla="*/ 48512 w 228708"/>
                <a:gd name="connsiteY178" fmla="*/ 158612 h 228496"/>
                <a:gd name="connsiteX179" fmla="*/ 38927 w 228708"/>
                <a:gd name="connsiteY179" fmla="*/ 153505 h 228496"/>
                <a:gd name="connsiteX180" fmla="*/ 29981 w 228708"/>
                <a:gd name="connsiteY180" fmla="*/ 139460 h 228496"/>
                <a:gd name="connsiteX181" fmla="*/ 29981 w 228708"/>
                <a:gd name="connsiteY181" fmla="*/ 124138 h 228496"/>
                <a:gd name="connsiteX182" fmla="*/ 28064 w 228708"/>
                <a:gd name="connsiteY182" fmla="*/ 120308 h 228496"/>
                <a:gd name="connsiteX183" fmla="*/ 22952 w 228708"/>
                <a:gd name="connsiteY183" fmla="*/ 115201 h 228496"/>
                <a:gd name="connsiteX184" fmla="*/ 14007 w 228708"/>
                <a:gd name="connsiteY184" fmla="*/ 101156 h 228496"/>
                <a:gd name="connsiteX185" fmla="*/ 23592 w 228708"/>
                <a:gd name="connsiteY185" fmla="*/ 68598 h 228496"/>
                <a:gd name="connsiteX186" fmla="*/ 29342 w 228708"/>
                <a:gd name="connsiteY186" fmla="*/ 68598 h 228496"/>
                <a:gd name="connsiteX187" fmla="*/ 31898 w 228708"/>
                <a:gd name="connsiteY187" fmla="*/ 67960 h 228496"/>
                <a:gd name="connsiteX188" fmla="*/ 54902 w 228708"/>
                <a:gd name="connsiteY188" fmla="*/ 56468 h 228496"/>
                <a:gd name="connsiteX189" fmla="*/ 56819 w 228708"/>
                <a:gd name="connsiteY189" fmla="*/ 55192 h 228496"/>
                <a:gd name="connsiteX190" fmla="*/ 62570 w 228708"/>
                <a:gd name="connsiteY190" fmla="*/ 49446 h 228496"/>
                <a:gd name="connsiteX191" fmla="*/ 64487 w 228708"/>
                <a:gd name="connsiteY191" fmla="*/ 44977 h 228496"/>
                <a:gd name="connsiteX192" fmla="*/ 64487 w 228708"/>
                <a:gd name="connsiteY192" fmla="*/ 41785 h 228496"/>
                <a:gd name="connsiteX193" fmla="*/ 72155 w 228708"/>
                <a:gd name="connsiteY193" fmla="*/ 34124 h 228496"/>
                <a:gd name="connsiteX194" fmla="*/ 81101 w 228708"/>
                <a:gd name="connsiteY194" fmla="*/ 34124 h 228496"/>
                <a:gd name="connsiteX195" fmla="*/ 83657 w 228708"/>
                <a:gd name="connsiteY195" fmla="*/ 33486 h 228496"/>
                <a:gd name="connsiteX196" fmla="*/ 95159 w 228708"/>
                <a:gd name="connsiteY196" fmla="*/ 27741 h 228496"/>
                <a:gd name="connsiteX197" fmla="*/ 98993 w 228708"/>
                <a:gd name="connsiteY197" fmla="*/ 21995 h 228496"/>
                <a:gd name="connsiteX198" fmla="*/ 98993 w 228708"/>
                <a:gd name="connsiteY198" fmla="*/ 16249 h 228496"/>
                <a:gd name="connsiteX199" fmla="*/ 97715 w 228708"/>
                <a:gd name="connsiteY199" fmla="*/ 13057 h 228496"/>
                <a:gd name="connsiteX200" fmla="*/ 114968 w 228708"/>
                <a:gd name="connsiteY200" fmla="*/ 11781 h 228496"/>
                <a:gd name="connsiteX201" fmla="*/ 139888 w 228708"/>
                <a:gd name="connsiteY201" fmla="*/ 14973 h 228496"/>
                <a:gd name="connsiteX202" fmla="*/ 137332 w 228708"/>
                <a:gd name="connsiteY202" fmla="*/ 19441 h 228496"/>
                <a:gd name="connsiteX203" fmla="*/ 137332 w 228708"/>
                <a:gd name="connsiteY203" fmla="*/ 25187 h 228496"/>
                <a:gd name="connsiteX204" fmla="*/ 141166 w 228708"/>
                <a:gd name="connsiteY204" fmla="*/ 32848 h 228496"/>
                <a:gd name="connsiteX205" fmla="*/ 137332 w 228708"/>
                <a:gd name="connsiteY205" fmla="*/ 32848 h 228496"/>
                <a:gd name="connsiteX206" fmla="*/ 135415 w 228708"/>
                <a:gd name="connsiteY206" fmla="*/ 32848 h 228496"/>
                <a:gd name="connsiteX207" fmla="*/ 118163 w 228708"/>
                <a:gd name="connsiteY207" fmla="*/ 38593 h 228496"/>
                <a:gd name="connsiteX208" fmla="*/ 114329 w 228708"/>
                <a:gd name="connsiteY208" fmla="*/ 42424 h 228496"/>
                <a:gd name="connsiteX209" fmla="*/ 108578 w 228708"/>
                <a:gd name="connsiteY209" fmla="*/ 59660 h 228496"/>
                <a:gd name="connsiteX210" fmla="*/ 109217 w 228708"/>
                <a:gd name="connsiteY210" fmla="*/ 64768 h 228496"/>
                <a:gd name="connsiteX211" fmla="*/ 111134 w 228708"/>
                <a:gd name="connsiteY211" fmla="*/ 68598 h 228496"/>
                <a:gd name="connsiteX212" fmla="*/ 110495 w 228708"/>
                <a:gd name="connsiteY212" fmla="*/ 69236 h 228496"/>
                <a:gd name="connsiteX213" fmla="*/ 106661 w 228708"/>
                <a:gd name="connsiteY213" fmla="*/ 73067 h 228496"/>
                <a:gd name="connsiteX214" fmla="*/ 103466 w 228708"/>
                <a:gd name="connsiteY214" fmla="*/ 73067 h 228496"/>
                <a:gd name="connsiteX215" fmla="*/ 98993 w 228708"/>
                <a:gd name="connsiteY215" fmla="*/ 74982 h 228496"/>
                <a:gd name="connsiteX216" fmla="*/ 93242 w 228708"/>
                <a:gd name="connsiteY216" fmla="*/ 80727 h 228496"/>
                <a:gd name="connsiteX217" fmla="*/ 91325 w 228708"/>
                <a:gd name="connsiteY217" fmla="*/ 85196 h 228496"/>
                <a:gd name="connsiteX218" fmla="*/ 91325 w 228708"/>
                <a:gd name="connsiteY218" fmla="*/ 96687 h 228496"/>
                <a:gd name="connsiteX219" fmla="*/ 97715 w 228708"/>
                <a:gd name="connsiteY219" fmla="*/ 103071 h 228496"/>
                <a:gd name="connsiteX220" fmla="*/ 120719 w 228708"/>
                <a:gd name="connsiteY220" fmla="*/ 103071 h 228496"/>
                <a:gd name="connsiteX221" fmla="*/ 125191 w 228708"/>
                <a:gd name="connsiteY221" fmla="*/ 101156 h 228496"/>
                <a:gd name="connsiteX222" fmla="*/ 129025 w 228708"/>
                <a:gd name="connsiteY222" fmla="*/ 97326 h 228496"/>
                <a:gd name="connsiteX223" fmla="*/ 139249 w 228708"/>
                <a:gd name="connsiteY223" fmla="*/ 97326 h 228496"/>
                <a:gd name="connsiteX224" fmla="*/ 143083 w 228708"/>
                <a:gd name="connsiteY224" fmla="*/ 104987 h 228496"/>
                <a:gd name="connsiteX225" fmla="*/ 148834 w 228708"/>
                <a:gd name="connsiteY225" fmla="*/ 108179 h 228496"/>
                <a:gd name="connsiteX226" fmla="*/ 154585 w 228708"/>
                <a:gd name="connsiteY226" fmla="*/ 108179 h 228496"/>
                <a:gd name="connsiteX227" fmla="*/ 159058 w 228708"/>
                <a:gd name="connsiteY227" fmla="*/ 106263 h 228496"/>
                <a:gd name="connsiteX228" fmla="*/ 160975 w 228708"/>
                <a:gd name="connsiteY228" fmla="*/ 104348 h 228496"/>
                <a:gd name="connsiteX229" fmla="*/ 165448 w 228708"/>
                <a:gd name="connsiteY229" fmla="*/ 125415 h 228496"/>
                <a:gd name="connsiteX230" fmla="*/ 166087 w 228708"/>
                <a:gd name="connsiteY230" fmla="*/ 126692 h 228496"/>
                <a:gd name="connsiteX231" fmla="*/ 171838 w 228708"/>
                <a:gd name="connsiteY231" fmla="*/ 138183 h 228496"/>
                <a:gd name="connsiteX232" fmla="*/ 177589 w 228708"/>
                <a:gd name="connsiteY232" fmla="*/ 141375 h 228496"/>
                <a:gd name="connsiteX233" fmla="*/ 188452 w 228708"/>
                <a:gd name="connsiteY233" fmla="*/ 141375 h 228496"/>
                <a:gd name="connsiteX234" fmla="*/ 194203 w 228708"/>
                <a:gd name="connsiteY234" fmla="*/ 138183 h 228496"/>
                <a:gd name="connsiteX235" fmla="*/ 199954 w 228708"/>
                <a:gd name="connsiteY235" fmla="*/ 126692 h 228496"/>
                <a:gd name="connsiteX236" fmla="*/ 200593 w 228708"/>
                <a:gd name="connsiteY236" fmla="*/ 124138 h 228496"/>
                <a:gd name="connsiteX237" fmla="*/ 200593 w 228708"/>
                <a:gd name="connsiteY237" fmla="*/ 118393 h 228496"/>
                <a:gd name="connsiteX238" fmla="*/ 198676 w 228708"/>
                <a:gd name="connsiteY238" fmla="*/ 113924 h 228496"/>
                <a:gd name="connsiteX239" fmla="*/ 194842 w 228708"/>
                <a:gd name="connsiteY239" fmla="*/ 110094 h 228496"/>
                <a:gd name="connsiteX240" fmla="*/ 198676 w 228708"/>
                <a:gd name="connsiteY240" fmla="*/ 105625 h 228496"/>
                <a:gd name="connsiteX241" fmla="*/ 199954 w 228708"/>
                <a:gd name="connsiteY241" fmla="*/ 104348 h 228496"/>
                <a:gd name="connsiteX242" fmla="*/ 212734 w 228708"/>
                <a:gd name="connsiteY242" fmla="*/ 117116 h 228496"/>
                <a:gd name="connsiteX243" fmla="*/ 216568 w 228708"/>
                <a:gd name="connsiteY243" fmla="*/ 118393 h 228496"/>
                <a:gd name="connsiteX244" fmla="*/ 188452 w 228708"/>
                <a:gd name="connsiteY244" fmla="*/ 182233 h 228496"/>
                <a:gd name="connsiteX245" fmla="*/ 188452 w 228708"/>
                <a:gd name="connsiteY245" fmla="*/ 182233 h 22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228708" h="228496">
                  <a:moveTo>
                    <a:pt x="228070" y="106263"/>
                  </a:moveTo>
                  <a:cubicBezTo>
                    <a:pt x="223597" y="43700"/>
                    <a:pt x="169282" y="-4179"/>
                    <a:pt x="106661" y="289"/>
                  </a:cubicBezTo>
                  <a:cubicBezTo>
                    <a:pt x="67043" y="2843"/>
                    <a:pt x="31898" y="25825"/>
                    <a:pt x="13368" y="60299"/>
                  </a:cubicBezTo>
                  <a:lnTo>
                    <a:pt x="13368" y="60937"/>
                  </a:lnTo>
                  <a:cubicBezTo>
                    <a:pt x="-10914" y="106263"/>
                    <a:pt x="-1329" y="161804"/>
                    <a:pt x="35732" y="196916"/>
                  </a:cubicBezTo>
                  <a:cubicBezTo>
                    <a:pt x="36371" y="197554"/>
                    <a:pt x="36371" y="198193"/>
                    <a:pt x="37010" y="198193"/>
                  </a:cubicBezTo>
                  <a:cubicBezTo>
                    <a:pt x="66404" y="225644"/>
                    <a:pt x="107939" y="235220"/>
                    <a:pt x="146278" y="223728"/>
                  </a:cubicBezTo>
                  <a:lnTo>
                    <a:pt x="147556" y="223728"/>
                  </a:lnTo>
                  <a:cubicBezTo>
                    <a:pt x="150112" y="223090"/>
                    <a:pt x="153307" y="221813"/>
                    <a:pt x="155863" y="220536"/>
                  </a:cubicBezTo>
                  <a:lnTo>
                    <a:pt x="157141" y="219898"/>
                  </a:lnTo>
                  <a:cubicBezTo>
                    <a:pt x="168004" y="215429"/>
                    <a:pt x="177589" y="209684"/>
                    <a:pt x="186535" y="202661"/>
                  </a:cubicBezTo>
                  <a:lnTo>
                    <a:pt x="187174" y="202023"/>
                  </a:lnTo>
                  <a:cubicBezTo>
                    <a:pt x="213373" y="180317"/>
                    <a:pt x="228708" y="148398"/>
                    <a:pt x="228708" y="113924"/>
                  </a:cubicBezTo>
                  <a:cubicBezTo>
                    <a:pt x="228708" y="112647"/>
                    <a:pt x="228708" y="110732"/>
                    <a:pt x="228708" y="109455"/>
                  </a:cubicBezTo>
                  <a:cubicBezTo>
                    <a:pt x="228708" y="108179"/>
                    <a:pt x="228708" y="106902"/>
                    <a:pt x="228070" y="106263"/>
                  </a:cubicBezTo>
                  <a:close/>
                  <a:moveTo>
                    <a:pt x="215290" y="103710"/>
                  </a:moveTo>
                  <a:lnTo>
                    <a:pt x="203788" y="92219"/>
                  </a:lnTo>
                  <a:cubicBezTo>
                    <a:pt x="202510" y="90942"/>
                    <a:pt x="201232" y="90303"/>
                    <a:pt x="199315" y="90303"/>
                  </a:cubicBezTo>
                  <a:lnTo>
                    <a:pt x="194203" y="90303"/>
                  </a:lnTo>
                  <a:cubicBezTo>
                    <a:pt x="190369" y="90303"/>
                    <a:pt x="187813" y="92857"/>
                    <a:pt x="187813" y="96687"/>
                  </a:cubicBezTo>
                  <a:lnTo>
                    <a:pt x="187813" y="99879"/>
                  </a:lnTo>
                  <a:lnTo>
                    <a:pt x="183979" y="103710"/>
                  </a:lnTo>
                  <a:cubicBezTo>
                    <a:pt x="182701" y="104987"/>
                    <a:pt x="182062" y="106263"/>
                    <a:pt x="182062" y="108179"/>
                  </a:cubicBezTo>
                  <a:lnTo>
                    <a:pt x="182062" y="113924"/>
                  </a:lnTo>
                  <a:cubicBezTo>
                    <a:pt x="182062" y="115839"/>
                    <a:pt x="182701" y="117116"/>
                    <a:pt x="183979" y="118393"/>
                  </a:cubicBezTo>
                  <a:lnTo>
                    <a:pt x="187813" y="122223"/>
                  </a:lnTo>
                  <a:lnTo>
                    <a:pt x="187813" y="123500"/>
                  </a:lnTo>
                  <a:lnTo>
                    <a:pt x="184618" y="129884"/>
                  </a:lnTo>
                  <a:lnTo>
                    <a:pt x="181423" y="129884"/>
                  </a:lnTo>
                  <a:lnTo>
                    <a:pt x="177589" y="122862"/>
                  </a:lnTo>
                  <a:lnTo>
                    <a:pt x="171838" y="95411"/>
                  </a:lnTo>
                  <a:cubicBezTo>
                    <a:pt x="171199" y="92219"/>
                    <a:pt x="168643" y="90303"/>
                    <a:pt x="165448" y="90303"/>
                  </a:cubicBezTo>
                  <a:lnTo>
                    <a:pt x="159697" y="90303"/>
                  </a:lnTo>
                  <a:cubicBezTo>
                    <a:pt x="157780" y="90303"/>
                    <a:pt x="156502" y="90942"/>
                    <a:pt x="155224" y="92219"/>
                  </a:cubicBezTo>
                  <a:lnTo>
                    <a:pt x="152029" y="95411"/>
                  </a:lnTo>
                  <a:lnTo>
                    <a:pt x="148195" y="88388"/>
                  </a:lnTo>
                  <a:cubicBezTo>
                    <a:pt x="146917" y="86473"/>
                    <a:pt x="145000" y="84558"/>
                    <a:pt x="142444" y="84558"/>
                  </a:cubicBezTo>
                  <a:lnTo>
                    <a:pt x="125191" y="84558"/>
                  </a:lnTo>
                  <a:cubicBezTo>
                    <a:pt x="123275" y="84558"/>
                    <a:pt x="121997" y="85196"/>
                    <a:pt x="120719" y="86473"/>
                  </a:cubicBezTo>
                  <a:lnTo>
                    <a:pt x="116885" y="90303"/>
                  </a:lnTo>
                  <a:lnTo>
                    <a:pt x="103466" y="90303"/>
                  </a:lnTo>
                  <a:lnTo>
                    <a:pt x="103466" y="87750"/>
                  </a:lnTo>
                  <a:lnTo>
                    <a:pt x="105383" y="85835"/>
                  </a:lnTo>
                  <a:lnTo>
                    <a:pt x="108578" y="85835"/>
                  </a:lnTo>
                  <a:cubicBezTo>
                    <a:pt x="110495" y="85835"/>
                    <a:pt x="111773" y="85196"/>
                    <a:pt x="113051" y="83919"/>
                  </a:cubicBezTo>
                  <a:lnTo>
                    <a:pt x="116885" y="80089"/>
                  </a:lnTo>
                  <a:lnTo>
                    <a:pt x="125831" y="80089"/>
                  </a:lnTo>
                  <a:cubicBezTo>
                    <a:pt x="127747" y="80089"/>
                    <a:pt x="129025" y="79451"/>
                    <a:pt x="130303" y="78174"/>
                  </a:cubicBezTo>
                  <a:lnTo>
                    <a:pt x="141805" y="66683"/>
                  </a:lnTo>
                  <a:cubicBezTo>
                    <a:pt x="143083" y="65406"/>
                    <a:pt x="143722" y="64129"/>
                    <a:pt x="143722" y="62214"/>
                  </a:cubicBezTo>
                  <a:lnTo>
                    <a:pt x="143722" y="57107"/>
                  </a:lnTo>
                  <a:cubicBezTo>
                    <a:pt x="143722" y="53276"/>
                    <a:pt x="141166" y="50723"/>
                    <a:pt x="137332" y="50723"/>
                  </a:cubicBezTo>
                  <a:cubicBezTo>
                    <a:pt x="133498" y="50723"/>
                    <a:pt x="130942" y="53276"/>
                    <a:pt x="130942" y="57107"/>
                  </a:cubicBezTo>
                  <a:lnTo>
                    <a:pt x="130942" y="60299"/>
                  </a:lnTo>
                  <a:lnTo>
                    <a:pt x="123914" y="67321"/>
                  </a:lnTo>
                  <a:lnTo>
                    <a:pt x="121358" y="62214"/>
                  </a:lnTo>
                  <a:lnTo>
                    <a:pt x="125191" y="50723"/>
                  </a:lnTo>
                  <a:lnTo>
                    <a:pt x="137971" y="46254"/>
                  </a:lnTo>
                  <a:lnTo>
                    <a:pt x="148195" y="46254"/>
                  </a:lnTo>
                  <a:cubicBezTo>
                    <a:pt x="152029" y="46254"/>
                    <a:pt x="154585" y="43700"/>
                    <a:pt x="154585" y="39870"/>
                  </a:cubicBezTo>
                  <a:lnTo>
                    <a:pt x="154585" y="34124"/>
                  </a:lnTo>
                  <a:cubicBezTo>
                    <a:pt x="154585" y="32848"/>
                    <a:pt x="154585" y="32209"/>
                    <a:pt x="153946" y="31571"/>
                  </a:cubicBezTo>
                  <a:lnTo>
                    <a:pt x="149473" y="23272"/>
                  </a:lnTo>
                  <a:lnTo>
                    <a:pt x="151390" y="20080"/>
                  </a:lnTo>
                  <a:cubicBezTo>
                    <a:pt x="186535" y="33486"/>
                    <a:pt x="211456" y="66044"/>
                    <a:pt x="215290" y="103710"/>
                  </a:cubicBezTo>
                  <a:lnTo>
                    <a:pt x="215290" y="103710"/>
                  </a:lnTo>
                  <a:close/>
                  <a:moveTo>
                    <a:pt x="83018" y="18165"/>
                  </a:moveTo>
                  <a:lnTo>
                    <a:pt x="84296" y="19441"/>
                  </a:lnTo>
                  <a:lnTo>
                    <a:pt x="78545" y="22633"/>
                  </a:lnTo>
                  <a:lnTo>
                    <a:pt x="70877" y="22633"/>
                  </a:lnTo>
                  <a:cubicBezTo>
                    <a:pt x="74072" y="20718"/>
                    <a:pt x="77906" y="19441"/>
                    <a:pt x="81101" y="18165"/>
                  </a:cubicBezTo>
                  <a:lnTo>
                    <a:pt x="83018" y="18165"/>
                  </a:lnTo>
                  <a:close/>
                  <a:moveTo>
                    <a:pt x="60653" y="27741"/>
                  </a:moveTo>
                  <a:lnTo>
                    <a:pt x="52985" y="35401"/>
                  </a:lnTo>
                  <a:cubicBezTo>
                    <a:pt x="51707" y="36678"/>
                    <a:pt x="51068" y="37955"/>
                    <a:pt x="51068" y="39870"/>
                  </a:cubicBezTo>
                  <a:lnTo>
                    <a:pt x="51068" y="43062"/>
                  </a:lnTo>
                  <a:lnTo>
                    <a:pt x="47873" y="46254"/>
                  </a:lnTo>
                  <a:lnTo>
                    <a:pt x="32537" y="53915"/>
                  </a:lnTo>
                  <a:cubicBezTo>
                    <a:pt x="40205" y="43700"/>
                    <a:pt x="49790" y="34763"/>
                    <a:pt x="60653" y="27741"/>
                  </a:cubicBezTo>
                  <a:lnTo>
                    <a:pt x="60653" y="27741"/>
                  </a:lnTo>
                  <a:close/>
                  <a:moveTo>
                    <a:pt x="17202" y="143290"/>
                  </a:moveTo>
                  <a:cubicBezTo>
                    <a:pt x="15285" y="136906"/>
                    <a:pt x="14007" y="130522"/>
                    <a:pt x="13368" y="124138"/>
                  </a:cubicBezTo>
                  <a:lnTo>
                    <a:pt x="17202" y="127969"/>
                  </a:lnTo>
                  <a:lnTo>
                    <a:pt x="17202" y="142014"/>
                  </a:lnTo>
                  <a:cubicBezTo>
                    <a:pt x="17202" y="142652"/>
                    <a:pt x="17202" y="143290"/>
                    <a:pt x="17202" y="143290"/>
                  </a:cubicBezTo>
                  <a:lnTo>
                    <a:pt x="17202" y="143290"/>
                  </a:lnTo>
                  <a:close/>
                  <a:moveTo>
                    <a:pt x="17841" y="144567"/>
                  </a:moveTo>
                  <a:cubicBezTo>
                    <a:pt x="17841" y="144567"/>
                    <a:pt x="17841" y="145206"/>
                    <a:pt x="18480" y="145206"/>
                  </a:cubicBezTo>
                  <a:lnTo>
                    <a:pt x="29981" y="162442"/>
                  </a:lnTo>
                  <a:cubicBezTo>
                    <a:pt x="30620" y="163081"/>
                    <a:pt x="31259" y="164358"/>
                    <a:pt x="32537" y="164358"/>
                  </a:cubicBezTo>
                  <a:lnTo>
                    <a:pt x="40205" y="168188"/>
                  </a:lnTo>
                  <a:lnTo>
                    <a:pt x="35732" y="177125"/>
                  </a:lnTo>
                  <a:cubicBezTo>
                    <a:pt x="27425" y="167549"/>
                    <a:pt x="21675" y="156697"/>
                    <a:pt x="17841" y="144567"/>
                  </a:cubicBezTo>
                  <a:lnTo>
                    <a:pt x="17841" y="144567"/>
                  </a:lnTo>
                  <a:close/>
                  <a:moveTo>
                    <a:pt x="136054" y="205215"/>
                  </a:moveTo>
                  <a:lnTo>
                    <a:pt x="132220" y="196916"/>
                  </a:lnTo>
                  <a:lnTo>
                    <a:pt x="132220" y="192447"/>
                  </a:lnTo>
                  <a:cubicBezTo>
                    <a:pt x="132220" y="191170"/>
                    <a:pt x="132220" y="190532"/>
                    <a:pt x="131581" y="189255"/>
                  </a:cubicBezTo>
                  <a:lnTo>
                    <a:pt x="126469" y="179041"/>
                  </a:lnTo>
                  <a:lnTo>
                    <a:pt x="126469" y="174572"/>
                  </a:lnTo>
                  <a:cubicBezTo>
                    <a:pt x="126469" y="172018"/>
                    <a:pt x="125191" y="170103"/>
                    <a:pt x="122636" y="168826"/>
                  </a:cubicBezTo>
                  <a:lnTo>
                    <a:pt x="111134" y="163081"/>
                  </a:lnTo>
                  <a:cubicBezTo>
                    <a:pt x="110495" y="162442"/>
                    <a:pt x="109217" y="162442"/>
                    <a:pt x="108578" y="162442"/>
                  </a:cubicBezTo>
                  <a:lnTo>
                    <a:pt x="93242" y="162442"/>
                  </a:lnTo>
                  <a:lnTo>
                    <a:pt x="85574" y="158612"/>
                  </a:lnTo>
                  <a:lnTo>
                    <a:pt x="81101" y="145206"/>
                  </a:lnTo>
                  <a:lnTo>
                    <a:pt x="81101" y="132438"/>
                  </a:lnTo>
                  <a:lnTo>
                    <a:pt x="90047" y="123500"/>
                  </a:lnTo>
                  <a:lnTo>
                    <a:pt x="98993" y="119031"/>
                  </a:lnTo>
                  <a:lnTo>
                    <a:pt x="111773" y="119031"/>
                  </a:lnTo>
                  <a:lnTo>
                    <a:pt x="121358" y="128607"/>
                  </a:lnTo>
                  <a:cubicBezTo>
                    <a:pt x="122636" y="129884"/>
                    <a:pt x="123914" y="130522"/>
                    <a:pt x="125831" y="130522"/>
                  </a:cubicBezTo>
                  <a:lnTo>
                    <a:pt x="131581" y="130522"/>
                  </a:lnTo>
                  <a:cubicBezTo>
                    <a:pt x="133498" y="130522"/>
                    <a:pt x="134776" y="129884"/>
                    <a:pt x="136054" y="128607"/>
                  </a:cubicBezTo>
                  <a:lnTo>
                    <a:pt x="139888" y="124777"/>
                  </a:lnTo>
                  <a:lnTo>
                    <a:pt x="148195" y="124777"/>
                  </a:lnTo>
                  <a:cubicBezTo>
                    <a:pt x="148195" y="125415"/>
                    <a:pt x="148195" y="126054"/>
                    <a:pt x="148834" y="126692"/>
                  </a:cubicBezTo>
                  <a:lnTo>
                    <a:pt x="160336" y="149674"/>
                  </a:lnTo>
                  <a:cubicBezTo>
                    <a:pt x="160975" y="150951"/>
                    <a:pt x="162253" y="152228"/>
                    <a:pt x="164170" y="152866"/>
                  </a:cubicBezTo>
                  <a:lnTo>
                    <a:pt x="175672" y="156697"/>
                  </a:lnTo>
                  <a:lnTo>
                    <a:pt x="161614" y="170741"/>
                  </a:lnTo>
                  <a:cubicBezTo>
                    <a:pt x="160336" y="172018"/>
                    <a:pt x="159697" y="173295"/>
                    <a:pt x="159697" y="175210"/>
                  </a:cubicBezTo>
                  <a:lnTo>
                    <a:pt x="159697" y="183509"/>
                  </a:lnTo>
                  <a:lnTo>
                    <a:pt x="150112" y="193085"/>
                  </a:lnTo>
                  <a:cubicBezTo>
                    <a:pt x="148834" y="194362"/>
                    <a:pt x="148195" y="195639"/>
                    <a:pt x="148195" y="197554"/>
                  </a:cubicBezTo>
                  <a:lnTo>
                    <a:pt x="148195" y="208407"/>
                  </a:lnTo>
                  <a:cubicBezTo>
                    <a:pt x="147556" y="208407"/>
                    <a:pt x="146917" y="209045"/>
                    <a:pt x="146278" y="209045"/>
                  </a:cubicBezTo>
                  <a:lnTo>
                    <a:pt x="136054" y="205215"/>
                  </a:lnTo>
                  <a:close/>
                  <a:moveTo>
                    <a:pt x="188452" y="182233"/>
                  </a:moveTo>
                  <a:lnTo>
                    <a:pt x="188452" y="182233"/>
                  </a:lnTo>
                  <a:cubicBezTo>
                    <a:pt x="188452" y="178402"/>
                    <a:pt x="185896" y="175210"/>
                    <a:pt x="182062" y="175210"/>
                  </a:cubicBezTo>
                  <a:cubicBezTo>
                    <a:pt x="178228" y="175210"/>
                    <a:pt x="175672" y="177764"/>
                    <a:pt x="175672" y="181594"/>
                  </a:cubicBezTo>
                  <a:lnTo>
                    <a:pt x="175672" y="193724"/>
                  </a:lnTo>
                  <a:cubicBezTo>
                    <a:pt x="170560" y="197554"/>
                    <a:pt x="165448" y="200746"/>
                    <a:pt x="160336" y="203300"/>
                  </a:cubicBezTo>
                  <a:lnTo>
                    <a:pt x="160336" y="200746"/>
                  </a:lnTo>
                  <a:lnTo>
                    <a:pt x="169921" y="191170"/>
                  </a:lnTo>
                  <a:cubicBezTo>
                    <a:pt x="171199" y="189893"/>
                    <a:pt x="171838" y="188617"/>
                    <a:pt x="171838" y="186701"/>
                  </a:cubicBezTo>
                  <a:lnTo>
                    <a:pt x="171838" y="177764"/>
                  </a:lnTo>
                  <a:lnTo>
                    <a:pt x="187174" y="162442"/>
                  </a:lnTo>
                  <a:cubicBezTo>
                    <a:pt x="188452" y="161166"/>
                    <a:pt x="189091" y="159889"/>
                    <a:pt x="189091" y="157974"/>
                  </a:cubicBezTo>
                  <a:lnTo>
                    <a:pt x="189091" y="152228"/>
                  </a:lnTo>
                  <a:cubicBezTo>
                    <a:pt x="189091" y="149674"/>
                    <a:pt x="187174" y="146482"/>
                    <a:pt x="184618" y="145844"/>
                  </a:cubicBezTo>
                  <a:lnTo>
                    <a:pt x="169921" y="140737"/>
                  </a:lnTo>
                  <a:lnTo>
                    <a:pt x="160336" y="121585"/>
                  </a:lnTo>
                  <a:lnTo>
                    <a:pt x="160336" y="117116"/>
                  </a:lnTo>
                  <a:cubicBezTo>
                    <a:pt x="160336" y="113286"/>
                    <a:pt x="157780" y="110732"/>
                    <a:pt x="153946" y="110732"/>
                  </a:cubicBezTo>
                  <a:lnTo>
                    <a:pt x="136693" y="110732"/>
                  </a:lnTo>
                  <a:cubicBezTo>
                    <a:pt x="134776" y="110732"/>
                    <a:pt x="133498" y="111371"/>
                    <a:pt x="132220" y="112647"/>
                  </a:cubicBezTo>
                  <a:lnTo>
                    <a:pt x="128386" y="116478"/>
                  </a:lnTo>
                  <a:lnTo>
                    <a:pt x="118802" y="106902"/>
                  </a:lnTo>
                  <a:cubicBezTo>
                    <a:pt x="117524" y="105625"/>
                    <a:pt x="116246" y="104987"/>
                    <a:pt x="114329" y="104987"/>
                  </a:cubicBezTo>
                  <a:lnTo>
                    <a:pt x="97076" y="104987"/>
                  </a:lnTo>
                  <a:cubicBezTo>
                    <a:pt x="95798" y="104987"/>
                    <a:pt x="95159" y="104987"/>
                    <a:pt x="94520" y="105625"/>
                  </a:cubicBezTo>
                  <a:lnTo>
                    <a:pt x="83018" y="111371"/>
                  </a:lnTo>
                  <a:cubicBezTo>
                    <a:pt x="82379" y="111371"/>
                    <a:pt x="81740" y="112009"/>
                    <a:pt x="81101" y="112647"/>
                  </a:cubicBezTo>
                  <a:lnTo>
                    <a:pt x="69599" y="124138"/>
                  </a:lnTo>
                  <a:cubicBezTo>
                    <a:pt x="68321" y="125415"/>
                    <a:pt x="67682" y="126692"/>
                    <a:pt x="67682" y="128607"/>
                  </a:cubicBezTo>
                  <a:lnTo>
                    <a:pt x="67682" y="145844"/>
                  </a:lnTo>
                  <a:cubicBezTo>
                    <a:pt x="67682" y="146482"/>
                    <a:pt x="67682" y="147121"/>
                    <a:pt x="67682" y="147759"/>
                  </a:cubicBezTo>
                  <a:lnTo>
                    <a:pt x="73433" y="164996"/>
                  </a:lnTo>
                  <a:cubicBezTo>
                    <a:pt x="74072" y="166911"/>
                    <a:pt x="75350" y="168188"/>
                    <a:pt x="76628" y="168826"/>
                  </a:cubicBezTo>
                  <a:lnTo>
                    <a:pt x="88130" y="174572"/>
                  </a:lnTo>
                  <a:cubicBezTo>
                    <a:pt x="88769" y="175210"/>
                    <a:pt x="90047" y="175210"/>
                    <a:pt x="90686" y="175210"/>
                  </a:cubicBezTo>
                  <a:lnTo>
                    <a:pt x="106022" y="175210"/>
                  </a:lnTo>
                  <a:lnTo>
                    <a:pt x="112412" y="178402"/>
                  </a:lnTo>
                  <a:lnTo>
                    <a:pt x="112412" y="180317"/>
                  </a:lnTo>
                  <a:cubicBezTo>
                    <a:pt x="112412" y="181594"/>
                    <a:pt x="112412" y="182233"/>
                    <a:pt x="113051" y="183509"/>
                  </a:cubicBezTo>
                  <a:lnTo>
                    <a:pt x="118163" y="193724"/>
                  </a:lnTo>
                  <a:lnTo>
                    <a:pt x="118163" y="198193"/>
                  </a:lnTo>
                  <a:cubicBezTo>
                    <a:pt x="118163" y="199469"/>
                    <a:pt x="118163" y="200108"/>
                    <a:pt x="118802" y="201385"/>
                  </a:cubicBezTo>
                  <a:lnTo>
                    <a:pt x="124552" y="212876"/>
                  </a:lnTo>
                  <a:cubicBezTo>
                    <a:pt x="124552" y="213514"/>
                    <a:pt x="125191" y="213514"/>
                    <a:pt x="125831" y="214152"/>
                  </a:cubicBezTo>
                  <a:cubicBezTo>
                    <a:pt x="121997" y="214791"/>
                    <a:pt x="117524" y="214791"/>
                    <a:pt x="113690" y="214791"/>
                  </a:cubicBezTo>
                  <a:cubicBezTo>
                    <a:pt x="88769" y="214791"/>
                    <a:pt x="65126" y="205853"/>
                    <a:pt x="46595" y="189255"/>
                  </a:cubicBezTo>
                  <a:lnTo>
                    <a:pt x="46595" y="183509"/>
                  </a:lnTo>
                  <a:lnTo>
                    <a:pt x="51707" y="173295"/>
                  </a:lnTo>
                  <a:cubicBezTo>
                    <a:pt x="52346" y="172657"/>
                    <a:pt x="52346" y="171380"/>
                    <a:pt x="52346" y="170103"/>
                  </a:cubicBezTo>
                  <a:lnTo>
                    <a:pt x="52346" y="164358"/>
                  </a:lnTo>
                  <a:cubicBezTo>
                    <a:pt x="52346" y="161804"/>
                    <a:pt x="51068" y="159889"/>
                    <a:pt x="48512" y="158612"/>
                  </a:cubicBezTo>
                  <a:lnTo>
                    <a:pt x="38927" y="153505"/>
                  </a:lnTo>
                  <a:lnTo>
                    <a:pt x="29981" y="139460"/>
                  </a:lnTo>
                  <a:lnTo>
                    <a:pt x="29981" y="124138"/>
                  </a:lnTo>
                  <a:cubicBezTo>
                    <a:pt x="29981" y="122862"/>
                    <a:pt x="29342" y="120946"/>
                    <a:pt x="28064" y="120308"/>
                  </a:cubicBezTo>
                  <a:lnTo>
                    <a:pt x="22952" y="115201"/>
                  </a:lnTo>
                  <a:lnTo>
                    <a:pt x="14007" y="101156"/>
                  </a:lnTo>
                  <a:cubicBezTo>
                    <a:pt x="15285" y="89665"/>
                    <a:pt x="18480" y="78812"/>
                    <a:pt x="23592" y="68598"/>
                  </a:cubicBezTo>
                  <a:lnTo>
                    <a:pt x="29342" y="68598"/>
                  </a:lnTo>
                  <a:cubicBezTo>
                    <a:pt x="30620" y="68598"/>
                    <a:pt x="31259" y="68598"/>
                    <a:pt x="31898" y="67960"/>
                  </a:cubicBezTo>
                  <a:lnTo>
                    <a:pt x="54902" y="56468"/>
                  </a:lnTo>
                  <a:cubicBezTo>
                    <a:pt x="55541" y="56468"/>
                    <a:pt x="56180" y="55830"/>
                    <a:pt x="56819" y="55192"/>
                  </a:cubicBezTo>
                  <a:lnTo>
                    <a:pt x="62570" y="49446"/>
                  </a:lnTo>
                  <a:cubicBezTo>
                    <a:pt x="63848" y="48169"/>
                    <a:pt x="64487" y="46892"/>
                    <a:pt x="64487" y="44977"/>
                  </a:cubicBezTo>
                  <a:lnTo>
                    <a:pt x="64487" y="41785"/>
                  </a:lnTo>
                  <a:lnTo>
                    <a:pt x="72155" y="34124"/>
                  </a:lnTo>
                  <a:lnTo>
                    <a:pt x="81101" y="34124"/>
                  </a:lnTo>
                  <a:cubicBezTo>
                    <a:pt x="82379" y="34124"/>
                    <a:pt x="83018" y="34124"/>
                    <a:pt x="83657" y="33486"/>
                  </a:cubicBezTo>
                  <a:lnTo>
                    <a:pt x="95159" y="27741"/>
                  </a:lnTo>
                  <a:cubicBezTo>
                    <a:pt x="97076" y="26464"/>
                    <a:pt x="98354" y="24549"/>
                    <a:pt x="98993" y="21995"/>
                  </a:cubicBezTo>
                  <a:lnTo>
                    <a:pt x="98993" y="16249"/>
                  </a:lnTo>
                  <a:cubicBezTo>
                    <a:pt x="98993" y="14973"/>
                    <a:pt x="98354" y="13696"/>
                    <a:pt x="97715" y="13057"/>
                  </a:cubicBezTo>
                  <a:cubicBezTo>
                    <a:pt x="103466" y="11781"/>
                    <a:pt x="109217" y="11781"/>
                    <a:pt x="114968" y="11781"/>
                  </a:cubicBezTo>
                  <a:cubicBezTo>
                    <a:pt x="123275" y="11781"/>
                    <a:pt x="131581" y="13057"/>
                    <a:pt x="139888" y="14973"/>
                  </a:cubicBezTo>
                  <a:lnTo>
                    <a:pt x="137332" y="19441"/>
                  </a:lnTo>
                  <a:cubicBezTo>
                    <a:pt x="136693" y="21357"/>
                    <a:pt x="136693" y="23272"/>
                    <a:pt x="137332" y="25187"/>
                  </a:cubicBezTo>
                  <a:lnTo>
                    <a:pt x="141166" y="32848"/>
                  </a:lnTo>
                  <a:lnTo>
                    <a:pt x="137332" y="32848"/>
                  </a:lnTo>
                  <a:cubicBezTo>
                    <a:pt x="136693" y="32848"/>
                    <a:pt x="136054" y="32848"/>
                    <a:pt x="135415" y="32848"/>
                  </a:cubicBezTo>
                  <a:lnTo>
                    <a:pt x="118163" y="38593"/>
                  </a:lnTo>
                  <a:cubicBezTo>
                    <a:pt x="116246" y="39232"/>
                    <a:pt x="114968" y="40508"/>
                    <a:pt x="114329" y="42424"/>
                  </a:cubicBezTo>
                  <a:lnTo>
                    <a:pt x="108578" y="59660"/>
                  </a:lnTo>
                  <a:cubicBezTo>
                    <a:pt x="107939" y="61576"/>
                    <a:pt x="107939" y="62852"/>
                    <a:pt x="109217" y="64768"/>
                  </a:cubicBezTo>
                  <a:lnTo>
                    <a:pt x="111134" y="68598"/>
                  </a:lnTo>
                  <a:lnTo>
                    <a:pt x="110495" y="69236"/>
                  </a:lnTo>
                  <a:lnTo>
                    <a:pt x="106661" y="73067"/>
                  </a:lnTo>
                  <a:lnTo>
                    <a:pt x="103466" y="73067"/>
                  </a:lnTo>
                  <a:cubicBezTo>
                    <a:pt x="101549" y="73067"/>
                    <a:pt x="100271" y="73705"/>
                    <a:pt x="98993" y="74982"/>
                  </a:cubicBezTo>
                  <a:lnTo>
                    <a:pt x="93242" y="80727"/>
                  </a:lnTo>
                  <a:cubicBezTo>
                    <a:pt x="91964" y="82004"/>
                    <a:pt x="91325" y="83281"/>
                    <a:pt x="91325" y="85196"/>
                  </a:cubicBezTo>
                  <a:lnTo>
                    <a:pt x="91325" y="96687"/>
                  </a:lnTo>
                  <a:cubicBezTo>
                    <a:pt x="91325" y="100518"/>
                    <a:pt x="93881" y="103071"/>
                    <a:pt x="97715" y="103071"/>
                  </a:cubicBezTo>
                  <a:lnTo>
                    <a:pt x="120719" y="103071"/>
                  </a:lnTo>
                  <a:cubicBezTo>
                    <a:pt x="122636" y="103071"/>
                    <a:pt x="123914" y="102433"/>
                    <a:pt x="125191" y="101156"/>
                  </a:cubicBezTo>
                  <a:lnTo>
                    <a:pt x="129025" y="97326"/>
                  </a:lnTo>
                  <a:lnTo>
                    <a:pt x="139249" y="97326"/>
                  </a:lnTo>
                  <a:lnTo>
                    <a:pt x="143083" y="104987"/>
                  </a:lnTo>
                  <a:cubicBezTo>
                    <a:pt x="144361" y="106902"/>
                    <a:pt x="146278" y="108179"/>
                    <a:pt x="148834" y="108179"/>
                  </a:cubicBezTo>
                  <a:lnTo>
                    <a:pt x="154585" y="108179"/>
                  </a:lnTo>
                  <a:cubicBezTo>
                    <a:pt x="156502" y="108179"/>
                    <a:pt x="157780" y="107540"/>
                    <a:pt x="159058" y="106263"/>
                  </a:cubicBezTo>
                  <a:lnTo>
                    <a:pt x="160975" y="104348"/>
                  </a:lnTo>
                  <a:lnTo>
                    <a:pt x="165448" y="125415"/>
                  </a:lnTo>
                  <a:cubicBezTo>
                    <a:pt x="165448" y="126054"/>
                    <a:pt x="165448" y="126692"/>
                    <a:pt x="166087" y="126692"/>
                  </a:cubicBezTo>
                  <a:lnTo>
                    <a:pt x="171838" y="138183"/>
                  </a:lnTo>
                  <a:cubicBezTo>
                    <a:pt x="173116" y="140098"/>
                    <a:pt x="175033" y="141375"/>
                    <a:pt x="177589" y="141375"/>
                  </a:cubicBezTo>
                  <a:lnTo>
                    <a:pt x="188452" y="141375"/>
                  </a:lnTo>
                  <a:cubicBezTo>
                    <a:pt x="191008" y="141375"/>
                    <a:pt x="192925" y="140098"/>
                    <a:pt x="194203" y="138183"/>
                  </a:cubicBezTo>
                  <a:lnTo>
                    <a:pt x="199954" y="126692"/>
                  </a:lnTo>
                  <a:cubicBezTo>
                    <a:pt x="200593" y="126054"/>
                    <a:pt x="200593" y="124777"/>
                    <a:pt x="200593" y="124138"/>
                  </a:cubicBezTo>
                  <a:lnTo>
                    <a:pt x="200593" y="118393"/>
                  </a:lnTo>
                  <a:cubicBezTo>
                    <a:pt x="200593" y="116478"/>
                    <a:pt x="199954" y="115201"/>
                    <a:pt x="198676" y="113924"/>
                  </a:cubicBezTo>
                  <a:lnTo>
                    <a:pt x="194842" y="110094"/>
                  </a:lnTo>
                  <a:lnTo>
                    <a:pt x="198676" y="105625"/>
                  </a:lnTo>
                  <a:cubicBezTo>
                    <a:pt x="199315" y="104987"/>
                    <a:pt x="199315" y="104987"/>
                    <a:pt x="199954" y="104348"/>
                  </a:cubicBezTo>
                  <a:lnTo>
                    <a:pt x="212734" y="117116"/>
                  </a:lnTo>
                  <a:cubicBezTo>
                    <a:pt x="214012" y="117755"/>
                    <a:pt x="214651" y="118393"/>
                    <a:pt x="216568" y="118393"/>
                  </a:cubicBezTo>
                  <a:cubicBezTo>
                    <a:pt x="214012" y="143290"/>
                    <a:pt x="204427" y="164996"/>
                    <a:pt x="188452" y="182233"/>
                  </a:cubicBezTo>
                  <a:lnTo>
                    <a:pt x="188452" y="182233"/>
                  </a:lnTo>
                  <a:close/>
                </a:path>
              </a:pathLst>
            </a:custGeom>
            <a:grpFill/>
            <a:ln w="6390" cap="flat">
              <a:noFill/>
              <a:prstDash val="solid"/>
              <a:miter/>
            </a:ln>
          </p:spPr>
          <p:txBody>
            <a:bodyPr rtlCol="0" anchor="ctr"/>
            <a:lstStyle/>
            <a:p>
              <a:endParaRPr lang="en-US"/>
            </a:p>
          </p:txBody>
        </p:sp>
        <p:sp>
          <p:nvSpPr>
            <p:cNvPr id="47" name="Graphic 4">
              <a:extLst>
                <a:ext uri="{FF2B5EF4-FFF2-40B4-BE49-F238E27FC236}">
                  <a16:creationId xmlns:a16="http://schemas.microsoft.com/office/drawing/2014/main" id="{227CB650-99DE-4870-B53C-345A90E92486}"/>
                </a:ext>
              </a:extLst>
            </p:cNvPr>
            <p:cNvSpPr/>
            <p:nvPr/>
          </p:nvSpPr>
          <p:spPr>
            <a:xfrm>
              <a:off x="619823" y="3440090"/>
              <a:ext cx="24043" cy="36014"/>
            </a:xfrm>
            <a:custGeom>
              <a:avLst/>
              <a:gdLst>
                <a:gd name="connsiteX0" fmla="*/ 10863 w 24043"/>
                <a:gd name="connsiteY0" fmla="*/ 34235 h 36014"/>
                <a:gd name="connsiteX1" fmla="*/ 16614 w 24043"/>
                <a:gd name="connsiteY1" fmla="*/ 28490 h 36014"/>
                <a:gd name="connsiteX2" fmla="*/ 17892 w 24043"/>
                <a:gd name="connsiteY2" fmla="*/ 25936 h 36014"/>
                <a:gd name="connsiteX3" fmla="*/ 23643 w 24043"/>
                <a:gd name="connsiteY3" fmla="*/ 8699 h 36014"/>
                <a:gd name="connsiteX4" fmla="*/ 19809 w 24043"/>
                <a:gd name="connsiteY4" fmla="*/ 400 h 36014"/>
                <a:gd name="connsiteX5" fmla="*/ 19809 w 24043"/>
                <a:gd name="connsiteY5" fmla="*/ 400 h 36014"/>
                <a:gd name="connsiteX6" fmla="*/ 11502 w 24043"/>
                <a:gd name="connsiteY6" fmla="*/ 4231 h 36014"/>
                <a:gd name="connsiteX7" fmla="*/ 6390 w 24043"/>
                <a:gd name="connsiteY7" fmla="*/ 19552 h 36014"/>
                <a:gd name="connsiteX8" fmla="*/ 1917 w 24043"/>
                <a:gd name="connsiteY8" fmla="*/ 24021 h 36014"/>
                <a:gd name="connsiteX9" fmla="*/ 1917 w 24043"/>
                <a:gd name="connsiteY9" fmla="*/ 32958 h 36014"/>
                <a:gd name="connsiteX10" fmla="*/ 10863 w 24043"/>
                <a:gd name="connsiteY10" fmla="*/ 34235 h 36014"/>
                <a:gd name="connsiteX11" fmla="*/ 10863 w 24043"/>
                <a:gd name="connsiteY11" fmla="*/ 34235 h 36014"/>
                <a:gd name="connsiteX12" fmla="*/ 10863 w 24043"/>
                <a:gd name="connsiteY12" fmla="*/ 34235 h 3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043" h="36014">
                  <a:moveTo>
                    <a:pt x="10863" y="34235"/>
                  </a:moveTo>
                  <a:lnTo>
                    <a:pt x="16614" y="28490"/>
                  </a:lnTo>
                  <a:cubicBezTo>
                    <a:pt x="17253" y="27851"/>
                    <a:pt x="17892" y="27213"/>
                    <a:pt x="17892" y="25936"/>
                  </a:cubicBezTo>
                  <a:lnTo>
                    <a:pt x="23643" y="8699"/>
                  </a:lnTo>
                  <a:cubicBezTo>
                    <a:pt x="24921" y="5507"/>
                    <a:pt x="23004" y="1677"/>
                    <a:pt x="19809" y="400"/>
                  </a:cubicBezTo>
                  <a:cubicBezTo>
                    <a:pt x="19809" y="400"/>
                    <a:pt x="19809" y="400"/>
                    <a:pt x="19809" y="400"/>
                  </a:cubicBezTo>
                  <a:cubicBezTo>
                    <a:pt x="16614" y="-877"/>
                    <a:pt x="12780" y="1039"/>
                    <a:pt x="11502" y="4231"/>
                  </a:cubicBezTo>
                  <a:lnTo>
                    <a:pt x="6390" y="19552"/>
                  </a:lnTo>
                  <a:lnTo>
                    <a:pt x="1917" y="24021"/>
                  </a:lnTo>
                  <a:cubicBezTo>
                    <a:pt x="-639" y="26574"/>
                    <a:pt x="-639" y="30405"/>
                    <a:pt x="1917" y="32958"/>
                  </a:cubicBezTo>
                  <a:cubicBezTo>
                    <a:pt x="4473" y="36789"/>
                    <a:pt x="8307" y="36789"/>
                    <a:pt x="10863" y="34235"/>
                  </a:cubicBezTo>
                  <a:cubicBezTo>
                    <a:pt x="10863" y="34235"/>
                    <a:pt x="10863" y="34235"/>
                    <a:pt x="10863" y="34235"/>
                  </a:cubicBezTo>
                  <a:lnTo>
                    <a:pt x="10863" y="34235"/>
                  </a:lnTo>
                  <a:close/>
                </a:path>
              </a:pathLst>
            </a:custGeom>
            <a:grpFill/>
            <a:ln w="6390" cap="flat">
              <a:noFill/>
              <a:prstDash val="solid"/>
              <a:miter/>
            </a:ln>
          </p:spPr>
          <p:txBody>
            <a:bodyPr rtlCol="0" anchor="ctr"/>
            <a:lstStyle/>
            <a:p>
              <a:endParaRPr lang="en-US"/>
            </a:p>
          </p:txBody>
        </p:sp>
      </p:grpSp>
      <p:sp>
        <p:nvSpPr>
          <p:cNvPr id="5" name="Graphic 4">
            <a:extLst>
              <a:ext uri="{FF2B5EF4-FFF2-40B4-BE49-F238E27FC236}">
                <a16:creationId xmlns:a16="http://schemas.microsoft.com/office/drawing/2014/main" id="{492109FE-9875-832A-2384-2877162D7183}"/>
              </a:ext>
            </a:extLst>
          </p:cNvPr>
          <p:cNvSpPr/>
          <p:nvPr/>
        </p:nvSpPr>
        <p:spPr>
          <a:xfrm>
            <a:off x="2292012" y="4541685"/>
            <a:ext cx="456001" cy="456003"/>
          </a:xfrm>
          <a:custGeom>
            <a:avLst/>
            <a:gdLst>
              <a:gd name="connsiteX0" fmla="*/ 228070 w 228708"/>
              <a:gd name="connsiteY0" fmla="*/ 106263 h 228496"/>
              <a:gd name="connsiteX1" fmla="*/ 106661 w 228708"/>
              <a:gd name="connsiteY1" fmla="*/ 289 h 228496"/>
              <a:gd name="connsiteX2" fmla="*/ 13368 w 228708"/>
              <a:gd name="connsiteY2" fmla="*/ 60299 h 228496"/>
              <a:gd name="connsiteX3" fmla="*/ 13368 w 228708"/>
              <a:gd name="connsiteY3" fmla="*/ 60937 h 228496"/>
              <a:gd name="connsiteX4" fmla="*/ 35732 w 228708"/>
              <a:gd name="connsiteY4" fmla="*/ 196916 h 228496"/>
              <a:gd name="connsiteX5" fmla="*/ 37010 w 228708"/>
              <a:gd name="connsiteY5" fmla="*/ 198193 h 228496"/>
              <a:gd name="connsiteX6" fmla="*/ 146278 w 228708"/>
              <a:gd name="connsiteY6" fmla="*/ 223728 h 228496"/>
              <a:gd name="connsiteX7" fmla="*/ 147556 w 228708"/>
              <a:gd name="connsiteY7" fmla="*/ 223728 h 228496"/>
              <a:gd name="connsiteX8" fmla="*/ 155863 w 228708"/>
              <a:gd name="connsiteY8" fmla="*/ 220536 h 228496"/>
              <a:gd name="connsiteX9" fmla="*/ 157141 w 228708"/>
              <a:gd name="connsiteY9" fmla="*/ 219898 h 228496"/>
              <a:gd name="connsiteX10" fmla="*/ 186535 w 228708"/>
              <a:gd name="connsiteY10" fmla="*/ 202661 h 228496"/>
              <a:gd name="connsiteX11" fmla="*/ 187174 w 228708"/>
              <a:gd name="connsiteY11" fmla="*/ 202023 h 228496"/>
              <a:gd name="connsiteX12" fmla="*/ 228708 w 228708"/>
              <a:gd name="connsiteY12" fmla="*/ 113924 h 228496"/>
              <a:gd name="connsiteX13" fmla="*/ 228708 w 228708"/>
              <a:gd name="connsiteY13" fmla="*/ 109455 h 228496"/>
              <a:gd name="connsiteX14" fmla="*/ 228070 w 228708"/>
              <a:gd name="connsiteY14" fmla="*/ 106263 h 228496"/>
              <a:gd name="connsiteX15" fmla="*/ 215290 w 228708"/>
              <a:gd name="connsiteY15" fmla="*/ 103710 h 228496"/>
              <a:gd name="connsiteX16" fmla="*/ 203788 w 228708"/>
              <a:gd name="connsiteY16" fmla="*/ 92219 h 228496"/>
              <a:gd name="connsiteX17" fmla="*/ 199315 w 228708"/>
              <a:gd name="connsiteY17" fmla="*/ 90303 h 228496"/>
              <a:gd name="connsiteX18" fmla="*/ 194203 w 228708"/>
              <a:gd name="connsiteY18" fmla="*/ 90303 h 228496"/>
              <a:gd name="connsiteX19" fmla="*/ 187813 w 228708"/>
              <a:gd name="connsiteY19" fmla="*/ 96687 h 228496"/>
              <a:gd name="connsiteX20" fmla="*/ 187813 w 228708"/>
              <a:gd name="connsiteY20" fmla="*/ 99879 h 228496"/>
              <a:gd name="connsiteX21" fmla="*/ 183979 w 228708"/>
              <a:gd name="connsiteY21" fmla="*/ 103710 h 228496"/>
              <a:gd name="connsiteX22" fmla="*/ 182062 w 228708"/>
              <a:gd name="connsiteY22" fmla="*/ 108179 h 228496"/>
              <a:gd name="connsiteX23" fmla="*/ 182062 w 228708"/>
              <a:gd name="connsiteY23" fmla="*/ 113924 h 228496"/>
              <a:gd name="connsiteX24" fmla="*/ 183979 w 228708"/>
              <a:gd name="connsiteY24" fmla="*/ 118393 h 228496"/>
              <a:gd name="connsiteX25" fmla="*/ 187813 w 228708"/>
              <a:gd name="connsiteY25" fmla="*/ 122223 h 228496"/>
              <a:gd name="connsiteX26" fmla="*/ 187813 w 228708"/>
              <a:gd name="connsiteY26" fmla="*/ 123500 h 228496"/>
              <a:gd name="connsiteX27" fmla="*/ 184618 w 228708"/>
              <a:gd name="connsiteY27" fmla="*/ 129884 h 228496"/>
              <a:gd name="connsiteX28" fmla="*/ 181423 w 228708"/>
              <a:gd name="connsiteY28" fmla="*/ 129884 h 228496"/>
              <a:gd name="connsiteX29" fmla="*/ 177589 w 228708"/>
              <a:gd name="connsiteY29" fmla="*/ 122862 h 228496"/>
              <a:gd name="connsiteX30" fmla="*/ 171838 w 228708"/>
              <a:gd name="connsiteY30" fmla="*/ 95411 h 228496"/>
              <a:gd name="connsiteX31" fmla="*/ 165448 w 228708"/>
              <a:gd name="connsiteY31" fmla="*/ 90303 h 228496"/>
              <a:gd name="connsiteX32" fmla="*/ 159697 w 228708"/>
              <a:gd name="connsiteY32" fmla="*/ 90303 h 228496"/>
              <a:gd name="connsiteX33" fmla="*/ 155224 w 228708"/>
              <a:gd name="connsiteY33" fmla="*/ 92219 h 228496"/>
              <a:gd name="connsiteX34" fmla="*/ 152029 w 228708"/>
              <a:gd name="connsiteY34" fmla="*/ 95411 h 228496"/>
              <a:gd name="connsiteX35" fmla="*/ 148195 w 228708"/>
              <a:gd name="connsiteY35" fmla="*/ 88388 h 228496"/>
              <a:gd name="connsiteX36" fmla="*/ 142444 w 228708"/>
              <a:gd name="connsiteY36" fmla="*/ 84558 h 228496"/>
              <a:gd name="connsiteX37" fmla="*/ 125191 w 228708"/>
              <a:gd name="connsiteY37" fmla="*/ 84558 h 228496"/>
              <a:gd name="connsiteX38" fmla="*/ 120719 w 228708"/>
              <a:gd name="connsiteY38" fmla="*/ 86473 h 228496"/>
              <a:gd name="connsiteX39" fmla="*/ 116885 w 228708"/>
              <a:gd name="connsiteY39" fmla="*/ 90303 h 228496"/>
              <a:gd name="connsiteX40" fmla="*/ 103466 w 228708"/>
              <a:gd name="connsiteY40" fmla="*/ 90303 h 228496"/>
              <a:gd name="connsiteX41" fmla="*/ 103466 w 228708"/>
              <a:gd name="connsiteY41" fmla="*/ 87750 h 228496"/>
              <a:gd name="connsiteX42" fmla="*/ 105383 w 228708"/>
              <a:gd name="connsiteY42" fmla="*/ 85835 h 228496"/>
              <a:gd name="connsiteX43" fmla="*/ 108578 w 228708"/>
              <a:gd name="connsiteY43" fmla="*/ 85835 h 228496"/>
              <a:gd name="connsiteX44" fmla="*/ 113051 w 228708"/>
              <a:gd name="connsiteY44" fmla="*/ 83919 h 228496"/>
              <a:gd name="connsiteX45" fmla="*/ 116885 w 228708"/>
              <a:gd name="connsiteY45" fmla="*/ 80089 h 228496"/>
              <a:gd name="connsiteX46" fmla="*/ 125831 w 228708"/>
              <a:gd name="connsiteY46" fmla="*/ 80089 h 228496"/>
              <a:gd name="connsiteX47" fmla="*/ 130303 w 228708"/>
              <a:gd name="connsiteY47" fmla="*/ 78174 h 228496"/>
              <a:gd name="connsiteX48" fmla="*/ 141805 w 228708"/>
              <a:gd name="connsiteY48" fmla="*/ 66683 h 228496"/>
              <a:gd name="connsiteX49" fmla="*/ 143722 w 228708"/>
              <a:gd name="connsiteY49" fmla="*/ 62214 h 228496"/>
              <a:gd name="connsiteX50" fmla="*/ 143722 w 228708"/>
              <a:gd name="connsiteY50" fmla="*/ 57107 h 228496"/>
              <a:gd name="connsiteX51" fmla="*/ 137332 w 228708"/>
              <a:gd name="connsiteY51" fmla="*/ 50723 h 228496"/>
              <a:gd name="connsiteX52" fmla="*/ 130942 w 228708"/>
              <a:gd name="connsiteY52" fmla="*/ 57107 h 228496"/>
              <a:gd name="connsiteX53" fmla="*/ 130942 w 228708"/>
              <a:gd name="connsiteY53" fmla="*/ 60299 h 228496"/>
              <a:gd name="connsiteX54" fmla="*/ 123914 w 228708"/>
              <a:gd name="connsiteY54" fmla="*/ 67321 h 228496"/>
              <a:gd name="connsiteX55" fmla="*/ 121358 w 228708"/>
              <a:gd name="connsiteY55" fmla="*/ 62214 h 228496"/>
              <a:gd name="connsiteX56" fmla="*/ 125191 w 228708"/>
              <a:gd name="connsiteY56" fmla="*/ 50723 h 228496"/>
              <a:gd name="connsiteX57" fmla="*/ 137971 w 228708"/>
              <a:gd name="connsiteY57" fmla="*/ 46254 h 228496"/>
              <a:gd name="connsiteX58" fmla="*/ 148195 w 228708"/>
              <a:gd name="connsiteY58" fmla="*/ 46254 h 228496"/>
              <a:gd name="connsiteX59" fmla="*/ 154585 w 228708"/>
              <a:gd name="connsiteY59" fmla="*/ 39870 h 228496"/>
              <a:gd name="connsiteX60" fmla="*/ 154585 w 228708"/>
              <a:gd name="connsiteY60" fmla="*/ 34124 h 228496"/>
              <a:gd name="connsiteX61" fmla="*/ 153946 w 228708"/>
              <a:gd name="connsiteY61" fmla="*/ 31571 h 228496"/>
              <a:gd name="connsiteX62" fmla="*/ 149473 w 228708"/>
              <a:gd name="connsiteY62" fmla="*/ 23272 h 228496"/>
              <a:gd name="connsiteX63" fmla="*/ 151390 w 228708"/>
              <a:gd name="connsiteY63" fmla="*/ 20080 h 228496"/>
              <a:gd name="connsiteX64" fmla="*/ 215290 w 228708"/>
              <a:gd name="connsiteY64" fmla="*/ 103710 h 228496"/>
              <a:gd name="connsiteX65" fmla="*/ 215290 w 228708"/>
              <a:gd name="connsiteY65" fmla="*/ 103710 h 228496"/>
              <a:gd name="connsiteX66" fmla="*/ 83018 w 228708"/>
              <a:gd name="connsiteY66" fmla="*/ 18165 h 228496"/>
              <a:gd name="connsiteX67" fmla="*/ 84296 w 228708"/>
              <a:gd name="connsiteY67" fmla="*/ 19441 h 228496"/>
              <a:gd name="connsiteX68" fmla="*/ 78545 w 228708"/>
              <a:gd name="connsiteY68" fmla="*/ 22633 h 228496"/>
              <a:gd name="connsiteX69" fmla="*/ 70877 w 228708"/>
              <a:gd name="connsiteY69" fmla="*/ 22633 h 228496"/>
              <a:gd name="connsiteX70" fmla="*/ 81101 w 228708"/>
              <a:gd name="connsiteY70" fmla="*/ 18165 h 228496"/>
              <a:gd name="connsiteX71" fmla="*/ 83018 w 228708"/>
              <a:gd name="connsiteY71" fmla="*/ 18165 h 228496"/>
              <a:gd name="connsiteX72" fmla="*/ 60653 w 228708"/>
              <a:gd name="connsiteY72" fmla="*/ 27741 h 228496"/>
              <a:gd name="connsiteX73" fmla="*/ 52985 w 228708"/>
              <a:gd name="connsiteY73" fmla="*/ 35401 h 228496"/>
              <a:gd name="connsiteX74" fmla="*/ 51068 w 228708"/>
              <a:gd name="connsiteY74" fmla="*/ 39870 h 228496"/>
              <a:gd name="connsiteX75" fmla="*/ 51068 w 228708"/>
              <a:gd name="connsiteY75" fmla="*/ 43062 h 228496"/>
              <a:gd name="connsiteX76" fmla="*/ 47873 w 228708"/>
              <a:gd name="connsiteY76" fmla="*/ 46254 h 228496"/>
              <a:gd name="connsiteX77" fmla="*/ 32537 w 228708"/>
              <a:gd name="connsiteY77" fmla="*/ 53915 h 228496"/>
              <a:gd name="connsiteX78" fmla="*/ 60653 w 228708"/>
              <a:gd name="connsiteY78" fmla="*/ 27741 h 228496"/>
              <a:gd name="connsiteX79" fmla="*/ 60653 w 228708"/>
              <a:gd name="connsiteY79" fmla="*/ 27741 h 228496"/>
              <a:gd name="connsiteX80" fmla="*/ 17202 w 228708"/>
              <a:gd name="connsiteY80" fmla="*/ 143290 h 228496"/>
              <a:gd name="connsiteX81" fmla="*/ 13368 w 228708"/>
              <a:gd name="connsiteY81" fmla="*/ 124138 h 228496"/>
              <a:gd name="connsiteX82" fmla="*/ 17202 w 228708"/>
              <a:gd name="connsiteY82" fmla="*/ 127969 h 228496"/>
              <a:gd name="connsiteX83" fmla="*/ 17202 w 228708"/>
              <a:gd name="connsiteY83" fmla="*/ 142014 h 228496"/>
              <a:gd name="connsiteX84" fmla="*/ 17202 w 228708"/>
              <a:gd name="connsiteY84" fmla="*/ 143290 h 228496"/>
              <a:gd name="connsiteX85" fmla="*/ 17202 w 228708"/>
              <a:gd name="connsiteY85" fmla="*/ 143290 h 228496"/>
              <a:gd name="connsiteX86" fmla="*/ 17841 w 228708"/>
              <a:gd name="connsiteY86" fmla="*/ 144567 h 228496"/>
              <a:gd name="connsiteX87" fmla="*/ 18480 w 228708"/>
              <a:gd name="connsiteY87" fmla="*/ 145206 h 228496"/>
              <a:gd name="connsiteX88" fmla="*/ 29981 w 228708"/>
              <a:gd name="connsiteY88" fmla="*/ 162442 h 228496"/>
              <a:gd name="connsiteX89" fmla="*/ 32537 w 228708"/>
              <a:gd name="connsiteY89" fmla="*/ 164358 h 228496"/>
              <a:gd name="connsiteX90" fmla="*/ 40205 w 228708"/>
              <a:gd name="connsiteY90" fmla="*/ 168188 h 228496"/>
              <a:gd name="connsiteX91" fmla="*/ 35732 w 228708"/>
              <a:gd name="connsiteY91" fmla="*/ 177125 h 228496"/>
              <a:gd name="connsiteX92" fmla="*/ 17841 w 228708"/>
              <a:gd name="connsiteY92" fmla="*/ 144567 h 228496"/>
              <a:gd name="connsiteX93" fmla="*/ 17841 w 228708"/>
              <a:gd name="connsiteY93" fmla="*/ 144567 h 228496"/>
              <a:gd name="connsiteX94" fmla="*/ 136054 w 228708"/>
              <a:gd name="connsiteY94" fmla="*/ 205215 h 228496"/>
              <a:gd name="connsiteX95" fmla="*/ 132220 w 228708"/>
              <a:gd name="connsiteY95" fmla="*/ 196916 h 228496"/>
              <a:gd name="connsiteX96" fmla="*/ 132220 w 228708"/>
              <a:gd name="connsiteY96" fmla="*/ 192447 h 228496"/>
              <a:gd name="connsiteX97" fmla="*/ 131581 w 228708"/>
              <a:gd name="connsiteY97" fmla="*/ 189255 h 228496"/>
              <a:gd name="connsiteX98" fmla="*/ 126469 w 228708"/>
              <a:gd name="connsiteY98" fmla="*/ 179041 h 228496"/>
              <a:gd name="connsiteX99" fmla="*/ 126469 w 228708"/>
              <a:gd name="connsiteY99" fmla="*/ 174572 h 228496"/>
              <a:gd name="connsiteX100" fmla="*/ 122636 w 228708"/>
              <a:gd name="connsiteY100" fmla="*/ 168826 h 228496"/>
              <a:gd name="connsiteX101" fmla="*/ 111134 w 228708"/>
              <a:gd name="connsiteY101" fmla="*/ 163081 h 228496"/>
              <a:gd name="connsiteX102" fmla="*/ 108578 w 228708"/>
              <a:gd name="connsiteY102" fmla="*/ 162442 h 228496"/>
              <a:gd name="connsiteX103" fmla="*/ 93242 w 228708"/>
              <a:gd name="connsiteY103" fmla="*/ 162442 h 228496"/>
              <a:gd name="connsiteX104" fmla="*/ 85574 w 228708"/>
              <a:gd name="connsiteY104" fmla="*/ 158612 h 228496"/>
              <a:gd name="connsiteX105" fmla="*/ 81101 w 228708"/>
              <a:gd name="connsiteY105" fmla="*/ 145206 h 228496"/>
              <a:gd name="connsiteX106" fmla="*/ 81101 w 228708"/>
              <a:gd name="connsiteY106" fmla="*/ 132438 h 228496"/>
              <a:gd name="connsiteX107" fmla="*/ 90047 w 228708"/>
              <a:gd name="connsiteY107" fmla="*/ 123500 h 228496"/>
              <a:gd name="connsiteX108" fmla="*/ 98993 w 228708"/>
              <a:gd name="connsiteY108" fmla="*/ 119031 h 228496"/>
              <a:gd name="connsiteX109" fmla="*/ 111773 w 228708"/>
              <a:gd name="connsiteY109" fmla="*/ 119031 h 228496"/>
              <a:gd name="connsiteX110" fmla="*/ 121358 w 228708"/>
              <a:gd name="connsiteY110" fmla="*/ 128607 h 228496"/>
              <a:gd name="connsiteX111" fmla="*/ 125831 w 228708"/>
              <a:gd name="connsiteY111" fmla="*/ 130522 h 228496"/>
              <a:gd name="connsiteX112" fmla="*/ 131581 w 228708"/>
              <a:gd name="connsiteY112" fmla="*/ 130522 h 228496"/>
              <a:gd name="connsiteX113" fmla="*/ 136054 w 228708"/>
              <a:gd name="connsiteY113" fmla="*/ 128607 h 228496"/>
              <a:gd name="connsiteX114" fmla="*/ 139888 w 228708"/>
              <a:gd name="connsiteY114" fmla="*/ 124777 h 228496"/>
              <a:gd name="connsiteX115" fmla="*/ 148195 w 228708"/>
              <a:gd name="connsiteY115" fmla="*/ 124777 h 228496"/>
              <a:gd name="connsiteX116" fmla="*/ 148834 w 228708"/>
              <a:gd name="connsiteY116" fmla="*/ 126692 h 228496"/>
              <a:gd name="connsiteX117" fmla="*/ 160336 w 228708"/>
              <a:gd name="connsiteY117" fmla="*/ 149674 h 228496"/>
              <a:gd name="connsiteX118" fmla="*/ 164170 w 228708"/>
              <a:gd name="connsiteY118" fmla="*/ 152866 h 228496"/>
              <a:gd name="connsiteX119" fmla="*/ 175672 w 228708"/>
              <a:gd name="connsiteY119" fmla="*/ 156697 h 228496"/>
              <a:gd name="connsiteX120" fmla="*/ 161614 w 228708"/>
              <a:gd name="connsiteY120" fmla="*/ 170741 h 228496"/>
              <a:gd name="connsiteX121" fmla="*/ 159697 w 228708"/>
              <a:gd name="connsiteY121" fmla="*/ 175210 h 228496"/>
              <a:gd name="connsiteX122" fmla="*/ 159697 w 228708"/>
              <a:gd name="connsiteY122" fmla="*/ 183509 h 228496"/>
              <a:gd name="connsiteX123" fmla="*/ 150112 w 228708"/>
              <a:gd name="connsiteY123" fmla="*/ 193085 h 228496"/>
              <a:gd name="connsiteX124" fmla="*/ 148195 w 228708"/>
              <a:gd name="connsiteY124" fmla="*/ 197554 h 228496"/>
              <a:gd name="connsiteX125" fmla="*/ 148195 w 228708"/>
              <a:gd name="connsiteY125" fmla="*/ 208407 h 228496"/>
              <a:gd name="connsiteX126" fmla="*/ 146278 w 228708"/>
              <a:gd name="connsiteY126" fmla="*/ 209045 h 228496"/>
              <a:gd name="connsiteX127" fmla="*/ 136054 w 228708"/>
              <a:gd name="connsiteY127" fmla="*/ 205215 h 228496"/>
              <a:gd name="connsiteX128" fmla="*/ 188452 w 228708"/>
              <a:gd name="connsiteY128" fmla="*/ 182233 h 228496"/>
              <a:gd name="connsiteX129" fmla="*/ 188452 w 228708"/>
              <a:gd name="connsiteY129" fmla="*/ 182233 h 228496"/>
              <a:gd name="connsiteX130" fmla="*/ 182062 w 228708"/>
              <a:gd name="connsiteY130" fmla="*/ 175210 h 228496"/>
              <a:gd name="connsiteX131" fmla="*/ 175672 w 228708"/>
              <a:gd name="connsiteY131" fmla="*/ 181594 h 228496"/>
              <a:gd name="connsiteX132" fmla="*/ 175672 w 228708"/>
              <a:gd name="connsiteY132" fmla="*/ 193724 h 228496"/>
              <a:gd name="connsiteX133" fmla="*/ 160336 w 228708"/>
              <a:gd name="connsiteY133" fmla="*/ 203300 h 228496"/>
              <a:gd name="connsiteX134" fmla="*/ 160336 w 228708"/>
              <a:gd name="connsiteY134" fmla="*/ 200746 h 228496"/>
              <a:gd name="connsiteX135" fmla="*/ 169921 w 228708"/>
              <a:gd name="connsiteY135" fmla="*/ 191170 h 228496"/>
              <a:gd name="connsiteX136" fmla="*/ 171838 w 228708"/>
              <a:gd name="connsiteY136" fmla="*/ 186701 h 228496"/>
              <a:gd name="connsiteX137" fmla="*/ 171838 w 228708"/>
              <a:gd name="connsiteY137" fmla="*/ 177764 h 228496"/>
              <a:gd name="connsiteX138" fmla="*/ 187174 w 228708"/>
              <a:gd name="connsiteY138" fmla="*/ 162442 h 228496"/>
              <a:gd name="connsiteX139" fmla="*/ 189091 w 228708"/>
              <a:gd name="connsiteY139" fmla="*/ 157974 h 228496"/>
              <a:gd name="connsiteX140" fmla="*/ 189091 w 228708"/>
              <a:gd name="connsiteY140" fmla="*/ 152228 h 228496"/>
              <a:gd name="connsiteX141" fmla="*/ 184618 w 228708"/>
              <a:gd name="connsiteY141" fmla="*/ 145844 h 228496"/>
              <a:gd name="connsiteX142" fmla="*/ 169921 w 228708"/>
              <a:gd name="connsiteY142" fmla="*/ 140737 h 228496"/>
              <a:gd name="connsiteX143" fmla="*/ 160336 w 228708"/>
              <a:gd name="connsiteY143" fmla="*/ 121585 h 228496"/>
              <a:gd name="connsiteX144" fmla="*/ 160336 w 228708"/>
              <a:gd name="connsiteY144" fmla="*/ 117116 h 228496"/>
              <a:gd name="connsiteX145" fmla="*/ 153946 w 228708"/>
              <a:gd name="connsiteY145" fmla="*/ 110732 h 228496"/>
              <a:gd name="connsiteX146" fmla="*/ 136693 w 228708"/>
              <a:gd name="connsiteY146" fmla="*/ 110732 h 228496"/>
              <a:gd name="connsiteX147" fmla="*/ 132220 w 228708"/>
              <a:gd name="connsiteY147" fmla="*/ 112647 h 228496"/>
              <a:gd name="connsiteX148" fmla="*/ 128386 w 228708"/>
              <a:gd name="connsiteY148" fmla="*/ 116478 h 228496"/>
              <a:gd name="connsiteX149" fmla="*/ 118802 w 228708"/>
              <a:gd name="connsiteY149" fmla="*/ 106902 h 228496"/>
              <a:gd name="connsiteX150" fmla="*/ 114329 w 228708"/>
              <a:gd name="connsiteY150" fmla="*/ 104987 h 228496"/>
              <a:gd name="connsiteX151" fmla="*/ 97076 w 228708"/>
              <a:gd name="connsiteY151" fmla="*/ 104987 h 228496"/>
              <a:gd name="connsiteX152" fmla="*/ 94520 w 228708"/>
              <a:gd name="connsiteY152" fmla="*/ 105625 h 228496"/>
              <a:gd name="connsiteX153" fmla="*/ 83018 w 228708"/>
              <a:gd name="connsiteY153" fmla="*/ 111371 h 228496"/>
              <a:gd name="connsiteX154" fmla="*/ 81101 w 228708"/>
              <a:gd name="connsiteY154" fmla="*/ 112647 h 228496"/>
              <a:gd name="connsiteX155" fmla="*/ 69599 w 228708"/>
              <a:gd name="connsiteY155" fmla="*/ 124138 h 228496"/>
              <a:gd name="connsiteX156" fmla="*/ 67682 w 228708"/>
              <a:gd name="connsiteY156" fmla="*/ 128607 h 228496"/>
              <a:gd name="connsiteX157" fmla="*/ 67682 w 228708"/>
              <a:gd name="connsiteY157" fmla="*/ 145844 h 228496"/>
              <a:gd name="connsiteX158" fmla="*/ 67682 w 228708"/>
              <a:gd name="connsiteY158" fmla="*/ 147759 h 228496"/>
              <a:gd name="connsiteX159" fmla="*/ 73433 w 228708"/>
              <a:gd name="connsiteY159" fmla="*/ 164996 h 228496"/>
              <a:gd name="connsiteX160" fmla="*/ 76628 w 228708"/>
              <a:gd name="connsiteY160" fmla="*/ 168826 h 228496"/>
              <a:gd name="connsiteX161" fmla="*/ 88130 w 228708"/>
              <a:gd name="connsiteY161" fmla="*/ 174572 h 228496"/>
              <a:gd name="connsiteX162" fmla="*/ 90686 w 228708"/>
              <a:gd name="connsiteY162" fmla="*/ 175210 h 228496"/>
              <a:gd name="connsiteX163" fmla="*/ 106022 w 228708"/>
              <a:gd name="connsiteY163" fmla="*/ 175210 h 228496"/>
              <a:gd name="connsiteX164" fmla="*/ 112412 w 228708"/>
              <a:gd name="connsiteY164" fmla="*/ 178402 h 228496"/>
              <a:gd name="connsiteX165" fmla="*/ 112412 w 228708"/>
              <a:gd name="connsiteY165" fmla="*/ 180317 h 228496"/>
              <a:gd name="connsiteX166" fmla="*/ 113051 w 228708"/>
              <a:gd name="connsiteY166" fmla="*/ 183509 h 228496"/>
              <a:gd name="connsiteX167" fmla="*/ 118163 w 228708"/>
              <a:gd name="connsiteY167" fmla="*/ 193724 h 228496"/>
              <a:gd name="connsiteX168" fmla="*/ 118163 w 228708"/>
              <a:gd name="connsiteY168" fmla="*/ 198193 h 228496"/>
              <a:gd name="connsiteX169" fmla="*/ 118802 w 228708"/>
              <a:gd name="connsiteY169" fmla="*/ 201385 h 228496"/>
              <a:gd name="connsiteX170" fmla="*/ 124552 w 228708"/>
              <a:gd name="connsiteY170" fmla="*/ 212876 h 228496"/>
              <a:gd name="connsiteX171" fmla="*/ 125831 w 228708"/>
              <a:gd name="connsiteY171" fmla="*/ 214152 h 228496"/>
              <a:gd name="connsiteX172" fmla="*/ 113690 w 228708"/>
              <a:gd name="connsiteY172" fmla="*/ 214791 h 228496"/>
              <a:gd name="connsiteX173" fmla="*/ 46595 w 228708"/>
              <a:gd name="connsiteY173" fmla="*/ 189255 h 228496"/>
              <a:gd name="connsiteX174" fmla="*/ 46595 w 228708"/>
              <a:gd name="connsiteY174" fmla="*/ 183509 h 228496"/>
              <a:gd name="connsiteX175" fmla="*/ 51707 w 228708"/>
              <a:gd name="connsiteY175" fmla="*/ 173295 h 228496"/>
              <a:gd name="connsiteX176" fmla="*/ 52346 w 228708"/>
              <a:gd name="connsiteY176" fmla="*/ 170103 h 228496"/>
              <a:gd name="connsiteX177" fmla="*/ 52346 w 228708"/>
              <a:gd name="connsiteY177" fmla="*/ 164358 h 228496"/>
              <a:gd name="connsiteX178" fmla="*/ 48512 w 228708"/>
              <a:gd name="connsiteY178" fmla="*/ 158612 h 228496"/>
              <a:gd name="connsiteX179" fmla="*/ 38927 w 228708"/>
              <a:gd name="connsiteY179" fmla="*/ 153505 h 228496"/>
              <a:gd name="connsiteX180" fmla="*/ 29981 w 228708"/>
              <a:gd name="connsiteY180" fmla="*/ 139460 h 228496"/>
              <a:gd name="connsiteX181" fmla="*/ 29981 w 228708"/>
              <a:gd name="connsiteY181" fmla="*/ 124138 h 228496"/>
              <a:gd name="connsiteX182" fmla="*/ 28064 w 228708"/>
              <a:gd name="connsiteY182" fmla="*/ 120308 h 228496"/>
              <a:gd name="connsiteX183" fmla="*/ 22952 w 228708"/>
              <a:gd name="connsiteY183" fmla="*/ 115201 h 228496"/>
              <a:gd name="connsiteX184" fmla="*/ 14007 w 228708"/>
              <a:gd name="connsiteY184" fmla="*/ 101156 h 228496"/>
              <a:gd name="connsiteX185" fmla="*/ 23592 w 228708"/>
              <a:gd name="connsiteY185" fmla="*/ 68598 h 228496"/>
              <a:gd name="connsiteX186" fmla="*/ 29342 w 228708"/>
              <a:gd name="connsiteY186" fmla="*/ 68598 h 228496"/>
              <a:gd name="connsiteX187" fmla="*/ 31898 w 228708"/>
              <a:gd name="connsiteY187" fmla="*/ 67960 h 228496"/>
              <a:gd name="connsiteX188" fmla="*/ 54902 w 228708"/>
              <a:gd name="connsiteY188" fmla="*/ 56468 h 228496"/>
              <a:gd name="connsiteX189" fmla="*/ 56819 w 228708"/>
              <a:gd name="connsiteY189" fmla="*/ 55192 h 228496"/>
              <a:gd name="connsiteX190" fmla="*/ 62570 w 228708"/>
              <a:gd name="connsiteY190" fmla="*/ 49446 h 228496"/>
              <a:gd name="connsiteX191" fmla="*/ 64487 w 228708"/>
              <a:gd name="connsiteY191" fmla="*/ 44977 h 228496"/>
              <a:gd name="connsiteX192" fmla="*/ 64487 w 228708"/>
              <a:gd name="connsiteY192" fmla="*/ 41785 h 228496"/>
              <a:gd name="connsiteX193" fmla="*/ 72155 w 228708"/>
              <a:gd name="connsiteY193" fmla="*/ 34124 h 228496"/>
              <a:gd name="connsiteX194" fmla="*/ 81101 w 228708"/>
              <a:gd name="connsiteY194" fmla="*/ 34124 h 228496"/>
              <a:gd name="connsiteX195" fmla="*/ 83657 w 228708"/>
              <a:gd name="connsiteY195" fmla="*/ 33486 h 228496"/>
              <a:gd name="connsiteX196" fmla="*/ 95159 w 228708"/>
              <a:gd name="connsiteY196" fmla="*/ 27741 h 228496"/>
              <a:gd name="connsiteX197" fmla="*/ 98993 w 228708"/>
              <a:gd name="connsiteY197" fmla="*/ 21995 h 228496"/>
              <a:gd name="connsiteX198" fmla="*/ 98993 w 228708"/>
              <a:gd name="connsiteY198" fmla="*/ 16249 h 228496"/>
              <a:gd name="connsiteX199" fmla="*/ 97715 w 228708"/>
              <a:gd name="connsiteY199" fmla="*/ 13057 h 228496"/>
              <a:gd name="connsiteX200" fmla="*/ 114968 w 228708"/>
              <a:gd name="connsiteY200" fmla="*/ 11781 h 228496"/>
              <a:gd name="connsiteX201" fmla="*/ 139888 w 228708"/>
              <a:gd name="connsiteY201" fmla="*/ 14973 h 228496"/>
              <a:gd name="connsiteX202" fmla="*/ 137332 w 228708"/>
              <a:gd name="connsiteY202" fmla="*/ 19441 h 228496"/>
              <a:gd name="connsiteX203" fmla="*/ 137332 w 228708"/>
              <a:gd name="connsiteY203" fmla="*/ 25187 h 228496"/>
              <a:gd name="connsiteX204" fmla="*/ 141166 w 228708"/>
              <a:gd name="connsiteY204" fmla="*/ 32848 h 228496"/>
              <a:gd name="connsiteX205" fmla="*/ 137332 w 228708"/>
              <a:gd name="connsiteY205" fmla="*/ 32848 h 228496"/>
              <a:gd name="connsiteX206" fmla="*/ 135415 w 228708"/>
              <a:gd name="connsiteY206" fmla="*/ 32848 h 228496"/>
              <a:gd name="connsiteX207" fmla="*/ 118163 w 228708"/>
              <a:gd name="connsiteY207" fmla="*/ 38593 h 228496"/>
              <a:gd name="connsiteX208" fmla="*/ 114329 w 228708"/>
              <a:gd name="connsiteY208" fmla="*/ 42424 h 228496"/>
              <a:gd name="connsiteX209" fmla="*/ 108578 w 228708"/>
              <a:gd name="connsiteY209" fmla="*/ 59660 h 228496"/>
              <a:gd name="connsiteX210" fmla="*/ 109217 w 228708"/>
              <a:gd name="connsiteY210" fmla="*/ 64768 h 228496"/>
              <a:gd name="connsiteX211" fmla="*/ 111134 w 228708"/>
              <a:gd name="connsiteY211" fmla="*/ 68598 h 228496"/>
              <a:gd name="connsiteX212" fmla="*/ 110495 w 228708"/>
              <a:gd name="connsiteY212" fmla="*/ 69236 h 228496"/>
              <a:gd name="connsiteX213" fmla="*/ 106661 w 228708"/>
              <a:gd name="connsiteY213" fmla="*/ 73067 h 228496"/>
              <a:gd name="connsiteX214" fmla="*/ 103466 w 228708"/>
              <a:gd name="connsiteY214" fmla="*/ 73067 h 228496"/>
              <a:gd name="connsiteX215" fmla="*/ 98993 w 228708"/>
              <a:gd name="connsiteY215" fmla="*/ 74982 h 228496"/>
              <a:gd name="connsiteX216" fmla="*/ 93242 w 228708"/>
              <a:gd name="connsiteY216" fmla="*/ 80727 h 228496"/>
              <a:gd name="connsiteX217" fmla="*/ 91325 w 228708"/>
              <a:gd name="connsiteY217" fmla="*/ 85196 h 228496"/>
              <a:gd name="connsiteX218" fmla="*/ 91325 w 228708"/>
              <a:gd name="connsiteY218" fmla="*/ 96687 h 228496"/>
              <a:gd name="connsiteX219" fmla="*/ 97715 w 228708"/>
              <a:gd name="connsiteY219" fmla="*/ 103071 h 228496"/>
              <a:gd name="connsiteX220" fmla="*/ 120719 w 228708"/>
              <a:gd name="connsiteY220" fmla="*/ 103071 h 228496"/>
              <a:gd name="connsiteX221" fmla="*/ 125191 w 228708"/>
              <a:gd name="connsiteY221" fmla="*/ 101156 h 228496"/>
              <a:gd name="connsiteX222" fmla="*/ 129025 w 228708"/>
              <a:gd name="connsiteY222" fmla="*/ 97326 h 228496"/>
              <a:gd name="connsiteX223" fmla="*/ 139249 w 228708"/>
              <a:gd name="connsiteY223" fmla="*/ 97326 h 228496"/>
              <a:gd name="connsiteX224" fmla="*/ 143083 w 228708"/>
              <a:gd name="connsiteY224" fmla="*/ 104987 h 228496"/>
              <a:gd name="connsiteX225" fmla="*/ 148834 w 228708"/>
              <a:gd name="connsiteY225" fmla="*/ 108179 h 228496"/>
              <a:gd name="connsiteX226" fmla="*/ 154585 w 228708"/>
              <a:gd name="connsiteY226" fmla="*/ 108179 h 228496"/>
              <a:gd name="connsiteX227" fmla="*/ 159058 w 228708"/>
              <a:gd name="connsiteY227" fmla="*/ 106263 h 228496"/>
              <a:gd name="connsiteX228" fmla="*/ 160975 w 228708"/>
              <a:gd name="connsiteY228" fmla="*/ 104348 h 228496"/>
              <a:gd name="connsiteX229" fmla="*/ 165448 w 228708"/>
              <a:gd name="connsiteY229" fmla="*/ 125415 h 228496"/>
              <a:gd name="connsiteX230" fmla="*/ 166087 w 228708"/>
              <a:gd name="connsiteY230" fmla="*/ 126692 h 228496"/>
              <a:gd name="connsiteX231" fmla="*/ 171838 w 228708"/>
              <a:gd name="connsiteY231" fmla="*/ 138183 h 228496"/>
              <a:gd name="connsiteX232" fmla="*/ 177589 w 228708"/>
              <a:gd name="connsiteY232" fmla="*/ 141375 h 228496"/>
              <a:gd name="connsiteX233" fmla="*/ 188452 w 228708"/>
              <a:gd name="connsiteY233" fmla="*/ 141375 h 228496"/>
              <a:gd name="connsiteX234" fmla="*/ 194203 w 228708"/>
              <a:gd name="connsiteY234" fmla="*/ 138183 h 228496"/>
              <a:gd name="connsiteX235" fmla="*/ 199954 w 228708"/>
              <a:gd name="connsiteY235" fmla="*/ 126692 h 228496"/>
              <a:gd name="connsiteX236" fmla="*/ 200593 w 228708"/>
              <a:gd name="connsiteY236" fmla="*/ 124138 h 228496"/>
              <a:gd name="connsiteX237" fmla="*/ 200593 w 228708"/>
              <a:gd name="connsiteY237" fmla="*/ 118393 h 228496"/>
              <a:gd name="connsiteX238" fmla="*/ 198676 w 228708"/>
              <a:gd name="connsiteY238" fmla="*/ 113924 h 228496"/>
              <a:gd name="connsiteX239" fmla="*/ 194842 w 228708"/>
              <a:gd name="connsiteY239" fmla="*/ 110094 h 228496"/>
              <a:gd name="connsiteX240" fmla="*/ 198676 w 228708"/>
              <a:gd name="connsiteY240" fmla="*/ 105625 h 228496"/>
              <a:gd name="connsiteX241" fmla="*/ 199954 w 228708"/>
              <a:gd name="connsiteY241" fmla="*/ 104348 h 228496"/>
              <a:gd name="connsiteX242" fmla="*/ 212734 w 228708"/>
              <a:gd name="connsiteY242" fmla="*/ 117116 h 228496"/>
              <a:gd name="connsiteX243" fmla="*/ 216568 w 228708"/>
              <a:gd name="connsiteY243" fmla="*/ 118393 h 228496"/>
              <a:gd name="connsiteX244" fmla="*/ 188452 w 228708"/>
              <a:gd name="connsiteY244" fmla="*/ 182233 h 228496"/>
              <a:gd name="connsiteX245" fmla="*/ 188452 w 228708"/>
              <a:gd name="connsiteY245" fmla="*/ 182233 h 22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228708" h="228496">
                <a:moveTo>
                  <a:pt x="228070" y="106263"/>
                </a:moveTo>
                <a:cubicBezTo>
                  <a:pt x="223597" y="43700"/>
                  <a:pt x="169282" y="-4179"/>
                  <a:pt x="106661" y="289"/>
                </a:cubicBezTo>
                <a:cubicBezTo>
                  <a:pt x="67043" y="2843"/>
                  <a:pt x="31898" y="25825"/>
                  <a:pt x="13368" y="60299"/>
                </a:cubicBezTo>
                <a:lnTo>
                  <a:pt x="13368" y="60937"/>
                </a:lnTo>
                <a:cubicBezTo>
                  <a:pt x="-10914" y="106263"/>
                  <a:pt x="-1329" y="161804"/>
                  <a:pt x="35732" y="196916"/>
                </a:cubicBezTo>
                <a:cubicBezTo>
                  <a:pt x="36371" y="197554"/>
                  <a:pt x="36371" y="198193"/>
                  <a:pt x="37010" y="198193"/>
                </a:cubicBezTo>
                <a:cubicBezTo>
                  <a:pt x="66404" y="225644"/>
                  <a:pt x="107939" y="235220"/>
                  <a:pt x="146278" y="223728"/>
                </a:cubicBezTo>
                <a:lnTo>
                  <a:pt x="147556" y="223728"/>
                </a:lnTo>
                <a:cubicBezTo>
                  <a:pt x="150112" y="223090"/>
                  <a:pt x="153307" y="221813"/>
                  <a:pt x="155863" y="220536"/>
                </a:cubicBezTo>
                <a:lnTo>
                  <a:pt x="157141" y="219898"/>
                </a:lnTo>
                <a:cubicBezTo>
                  <a:pt x="168004" y="215429"/>
                  <a:pt x="177589" y="209684"/>
                  <a:pt x="186535" y="202661"/>
                </a:cubicBezTo>
                <a:lnTo>
                  <a:pt x="187174" y="202023"/>
                </a:lnTo>
                <a:cubicBezTo>
                  <a:pt x="213373" y="180317"/>
                  <a:pt x="228708" y="148398"/>
                  <a:pt x="228708" y="113924"/>
                </a:cubicBezTo>
                <a:cubicBezTo>
                  <a:pt x="228708" y="112647"/>
                  <a:pt x="228708" y="110732"/>
                  <a:pt x="228708" y="109455"/>
                </a:cubicBezTo>
                <a:cubicBezTo>
                  <a:pt x="228708" y="108179"/>
                  <a:pt x="228708" y="106902"/>
                  <a:pt x="228070" y="106263"/>
                </a:cubicBezTo>
                <a:close/>
                <a:moveTo>
                  <a:pt x="215290" y="103710"/>
                </a:moveTo>
                <a:lnTo>
                  <a:pt x="203788" y="92219"/>
                </a:lnTo>
                <a:cubicBezTo>
                  <a:pt x="202510" y="90942"/>
                  <a:pt x="201232" y="90303"/>
                  <a:pt x="199315" y="90303"/>
                </a:cubicBezTo>
                <a:lnTo>
                  <a:pt x="194203" y="90303"/>
                </a:lnTo>
                <a:cubicBezTo>
                  <a:pt x="190369" y="90303"/>
                  <a:pt x="187813" y="92857"/>
                  <a:pt x="187813" y="96687"/>
                </a:cubicBezTo>
                <a:lnTo>
                  <a:pt x="187813" y="99879"/>
                </a:lnTo>
                <a:lnTo>
                  <a:pt x="183979" y="103710"/>
                </a:lnTo>
                <a:cubicBezTo>
                  <a:pt x="182701" y="104987"/>
                  <a:pt x="182062" y="106263"/>
                  <a:pt x="182062" y="108179"/>
                </a:cubicBezTo>
                <a:lnTo>
                  <a:pt x="182062" y="113924"/>
                </a:lnTo>
                <a:cubicBezTo>
                  <a:pt x="182062" y="115839"/>
                  <a:pt x="182701" y="117116"/>
                  <a:pt x="183979" y="118393"/>
                </a:cubicBezTo>
                <a:lnTo>
                  <a:pt x="187813" y="122223"/>
                </a:lnTo>
                <a:lnTo>
                  <a:pt x="187813" y="123500"/>
                </a:lnTo>
                <a:lnTo>
                  <a:pt x="184618" y="129884"/>
                </a:lnTo>
                <a:lnTo>
                  <a:pt x="181423" y="129884"/>
                </a:lnTo>
                <a:lnTo>
                  <a:pt x="177589" y="122862"/>
                </a:lnTo>
                <a:lnTo>
                  <a:pt x="171838" y="95411"/>
                </a:lnTo>
                <a:cubicBezTo>
                  <a:pt x="171199" y="92219"/>
                  <a:pt x="168643" y="90303"/>
                  <a:pt x="165448" y="90303"/>
                </a:cubicBezTo>
                <a:lnTo>
                  <a:pt x="159697" y="90303"/>
                </a:lnTo>
                <a:cubicBezTo>
                  <a:pt x="157780" y="90303"/>
                  <a:pt x="156502" y="90942"/>
                  <a:pt x="155224" y="92219"/>
                </a:cubicBezTo>
                <a:lnTo>
                  <a:pt x="152029" y="95411"/>
                </a:lnTo>
                <a:lnTo>
                  <a:pt x="148195" y="88388"/>
                </a:lnTo>
                <a:cubicBezTo>
                  <a:pt x="146917" y="86473"/>
                  <a:pt x="145000" y="84558"/>
                  <a:pt x="142444" y="84558"/>
                </a:cubicBezTo>
                <a:lnTo>
                  <a:pt x="125191" y="84558"/>
                </a:lnTo>
                <a:cubicBezTo>
                  <a:pt x="123275" y="84558"/>
                  <a:pt x="121997" y="85196"/>
                  <a:pt x="120719" y="86473"/>
                </a:cubicBezTo>
                <a:lnTo>
                  <a:pt x="116885" y="90303"/>
                </a:lnTo>
                <a:lnTo>
                  <a:pt x="103466" y="90303"/>
                </a:lnTo>
                <a:lnTo>
                  <a:pt x="103466" y="87750"/>
                </a:lnTo>
                <a:lnTo>
                  <a:pt x="105383" y="85835"/>
                </a:lnTo>
                <a:lnTo>
                  <a:pt x="108578" y="85835"/>
                </a:lnTo>
                <a:cubicBezTo>
                  <a:pt x="110495" y="85835"/>
                  <a:pt x="111773" y="85196"/>
                  <a:pt x="113051" y="83919"/>
                </a:cubicBezTo>
                <a:lnTo>
                  <a:pt x="116885" y="80089"/>
                </a:lnTo>
                <a:lnTo>
                  <a:pt x="125831" y="80089"/>
                </a:lnTo>
                <a:cubicBezTo>
                  <a:pt x="127747" y="80089"/>
                  <a:pt x="129025" y="79451"/>
                  <a:pt x="130303" y="78174"/>
                </a:cubicBezTo>
                <a:lnTo>
                  <a:pt x="141805" y="66683"/>
                </a:lnTo>
                <a:cubicBezTo>
                  <a:pt x="143083" y="65406"/>
                  <a:pt x="143722" y="64129"/>
                  <a:pt x="143722" y="62214"/>
                </a:cubicBezTo>
                <a:lnTo>
                  <a:pt x="143722" y="57107"/>
                </a:lnTo>
                <a:cubicBezTo>
                  <a:pt x="143722" y="53276"/>
                  <a:pt x="141166" y="50723"/>
                  <a:pt x="137332" y="50723"/>
                </a:cubicBezTo>
                <a:cubicBezTo>
                  <a:pt x="133498" y="50723"/>
                  <a:pt x="130942" y="53276"/>
                  <a:pt x="130942" y="57107"/>
                </a:cubicBezTo>
                <a:lnTo>
                  <a:pt x="130942" y="60299"/>
                </a:lnTo>
                <a:lnTo>
                  <a:pt x="123914" y="67321"/>
                </a:lnTo>
                <a:lnTo>
                  <a:pt x="121358" y="62214"/>
                </a:lnTo>
                <a:lnTo>
                  <a:pt x="125191" y="50723"/>
                </a:lnTo>
                <a:lnTo>
                  <a:pt x="137971" y="46254"/>
                </a:lnTo>
                <a:lnTo>
                  <a:pt x="148195" y="46254"/>
                </a:lnTo>
                <a:cubicBezTo>
                  <a:pt x="152029" y="46254"/>
                  <a:pt x="154585" y="43700"/>
                  <a:pt x="154585" y="39870"/>
                </a:cubicBezTo>
                <a:lnTo>
                  <a:pt x="154585" y="34124"/>
                </a:lnTo>
                <a:cubicBezTo>
                  <a:pt x="154585" y="32848"/>
                  <a:pt x="154585" y="32209"/>
                  <a:pt x="153946" y="31571"/>
                </a:cubicBezTo>
                <a:lnTo>
                  <a:pt x="149473" y="23272"/>
                </a:lnTo>
                <a:lnTo>
                  <a:pt x="151390" y="20080"/>
                </a:lnTo>
                <a:cubicBezTo>
                  <a:pt x="186535" y="33486"/>
                  <a:pt x="211456" y="66044"/>
                  <a:pt x="215290" y="103710"/>
                </a:cubicBezTo>
                <a:lnTo>
                  <a:pt x="215290" y="103710"/>
                </a:lnTo>
                <a:close/>
                <a:moveTo>
                  <a:pt x="83018" y="18165"/>
                </a:moveTo>
                <a:lnTo>
                  <a:pt x="84296" y="19441"/>
                </a:lnTo>
                <a:lnTo>
                  <a:pt x="78545" y="22633"/>
                </a:lnTo>
                <a:lnTo>
                  <a:pt x="70877" y="22633"/>
                </a:lnTo>
                <a:cubicBezTo>
                  <a:pt x="74072" y="20718"/>
                  <a:pt x="77906" y="19441"/>
                  <a:pt x="81101" y="18165"/>
                </a:cubicBezTo>
                <a:lnTo>
                  <a:pt x="83018" y="18165"/>
                </a:lnTo>
                <a:close/>
                <a:moveTo>
                  <a:pt x="60653" y="27741"/>
                </a:moveTo>
                <a:lnTo>
                  <a:pt x="52985" y="35401"/>
                </a:lnTo>
                <a:cubicBezTo>
                  <a:pt x="51707" y="36678"/>
                  <a:pt x="51068" y="37955"/>
                  <a:pt x="51068" y="39870"/>
                </a:cubicBezTo>
                <a:lnTo>
                  <a:pt x="51068" y="43062"/>
                </a:lnTo>
                <a:lnTo>
                  <a:pt x="47873" y="46254"/>
                </a:lnTo>
                <a:lnTo>
                  <a:pt x="32537" y="53915"/>
                </a:lnTo>
                <a:cubicBezTo>
                  <a:pt x="40205" y="43700"/>
                  <a:pt x="49790" y="34763"/>
                  <a:pt x="60653" y="27741"/>
                </a:cubicBezTo>
                <a:lnTo>
                  <a:pt x="60653" y="27741"/>
                </a:lnTo>
                <a:close/>
                <a:moveTo>
                  <a:pt x="17202" y="143290"/>
                </a:moveTo>
                <a:cubicBezTo>
                  <a:pt x="15285" y="136906"/>
                  <a:pt x="14007" y="130522"/>
                  <a:pt x="13368" y="124138"/>
                </a:cubicBezTo>
                <a:lnTo>
                  <a:pt x="17202" y="127969"/>
                </a:lnTo>
                <a:lnTo>
                  <a:pt x="17202" y="142014"/>
                </a:lnTo>
                <a:cubicBezTo>
                  <a:pt x="17202" y="142652"/>
                  <a:pt x="17202" y="143290"/>
                  <a:pt x="17202" y="143290"/>
                </a:cubicBezTo>
                <a:lnTo>
                  <a:pt x="17202" y="143290"/>
                </a:lnTo>
                <a:close/>
                <a:moveTo>
                  <a:pt x="17841" y="144567"/>
                </a:moveTo>
                <a:cubicBezTo>
                  <a:pt x="17841" y="144567"/>
                  <a:pt x="17841" y="145206"/>
                  <a:pt x="18480" y="145206"/>
                </a:cubicBezTo>
                <a:lnTo>
                  <a:pt x="29981" y="162442"/>
                </a:lnTo>
                <a:cubicBezTo>
                  <a:pt x="30620" y="163081"/>
                  <a:pt x="31259" y="164358"/>
                  <a:pt x="32537" y="164358"/>
                </a:cubicBezTo>
                <a:lnTo>
                  <a:pt x="40205" y="168188"/>
                </a:lnTo>
                <a:lnTo>
                  <a:pt x="35732" y="177125"/>
                </a:lnTo>
                <a:cubicBezTo>
                  <a:pt x="27425" y="167549"/>
                  <a:pt x="21675" y="156697"/>
                  <a:pt x="17841" y="144567"/>
                </a:cubicBezTo>
                <a:lnTo>
                  <a:pt x="17841" y="144567"/>
                </a:lnTo>
                <a:close/>
                <a:moveTo>
                  <a:pt x="136054" y="205215"/>
                </a:moveTo>
                <a:lnTo>
                  <a:pt x="132220" y="196916"/>
                </a:lnTo>
                <a:lnTo>
                  <a:pt x="132220" y="192447"/>
                </a:lnTo>
                <a:cubicBezTo>
                  <a:pt x="132220" y="191170"/>
                  <a:pt x="132220" y="190532"/>
                  <a:pt x="131581" y="189255"/>
                </a:cubicBezTo>
                <a:lnTo>
                  <a:pt x="126469" y="179041"/>
                </a:lnTo>
                <a:lnTo>
                  <a:pt x="126469" y="174572"/>
                </a:lnTo>
                <a:cubicBezTo>
                  <a:pt x="126469" y="172018"/>
                  <a:pt x="125191" y="170103"/>
                  <a:pt x="122636" y="168826"/>
                </a:cubicBezTo>
                <a:lnTo>
                  <a:pt x="111134" y="163081"/>
                </a:lnTo>
                <a:cubicBezTo>
                  <a:pt x="110495" y="162442"/>
                  <a:pt x="109217" y="162442"/>
                  <a:pt x="108578" y="162442"/>
                </a:cubicBezTo>
                <a:lnTo>
                  <a:pt x="93242" y="162442"/>
                </a:lnTo>
                <a:lnTo>
                  <a:pt x="85574" y="158612"/>
                </a:lnTo>
                <a:lnTo>
                  <a:pt x="81101" y="145206"/>
                </a:lnTo>
                <a:lnTo>
                  <a:pt x="81101" y="132438"/>
                </a:lnTo>
                <a:lnTo>
                  <a:pt x="90047" y="123500"/>
                </a:lnTo>
                <a:lnTo>
                  <a:pt x="98993" y="119031"/>
                </a:lnTo>
                <a:lnTo>
                  <a:pt x="111773" y="119031"/>
                </a:lnTo>
                <a:lnTo>
                  <a:pt x="121358" y="128607"/>
                </a:lnTo>
                <a:cubicBezTo>
                  <a:pt x="122636" y="129884"/>
                  <a:pt x="123914" y="130522"/>
                  <a:pt x="125831" y="130522"/>
                </a:cubicBezTo>
                <a:lnTo>
                  <a:pt x="131581" y="130522"/>
                </a:lnTo>
                <a:cubicBezTo>
                  <a:pt x="133498" y="130522"/>
                  <a:pt x="134776" y="129884"/>
                  <a:pt x="136054" y="128607"/>
                </a:cubicBezTo>
                <a:lnTo>
                  <a:pt x="139888" y="124777"/>
                </a:lnTo>
                <a:lnTo>
                  <a:pt x="148195" y="124777"/>
                </a:lnTo>
                <a:cubicBezTo>
                  <a:pt x="148195" y="125415"/>
                  <a:pt x="148195" y="126054"/>
                  <a:pt x="148834" y="126692"/>
                </a:cubicBezTo>
                <a:lnTo>
                  <a:pt x="160336" y="149674"/>
                </a:lnTo>
                <a:cubicBezTo>
                  <a:pt x="160975" y="150951"/>
                  <a:pt x="162253" y="152228"/>
                  <a:pt x="164170" y="152866"/>
                </a:cubicBezTo>
                <a:lnTo>
                  <a:pt x="175672" y="156697"/>
                </a:lnTo>
                <a:lnTo>
                  <a:pt x="161614" y="170741"/>
                </a:lnTo>
                <a:cubicBezTo>
                  <a:pt x="160336" y="172018"/>
                  <a:pt x="159697" y="173295"/>
                  <a:pt x="159697" y="175210"/>
                </a:cubicBezTo>
                <a:lnTo>
                  <a:pt x="159697" y="183509"/>
                </a:lnTo>
                <a:lnTo>
                  <a:pt x="150112" y="193085"/>
                </a:lnTo>
                <a:cubicBezTo>
                  <a:pt x="148834" y="194362"/>
                  <a:pt x="148195" y="195639"/>
                  <a:pt x="148195" y="197554"/>
                </a:cubicBezTo>
                <a:lnTo>
                  <a:pt x="148195" y="208407"/>
                </a:lnTo>
                <a:cubicBezTo>
                  <a:pt x="147556" y="208407"/>
                  <a:pt x="146917" y="209045"/>
                  <a:pt x="146278" y="209045"/>
                </a:cubicBezTo>
                <a:lnTo>
                  <a:pt x="136054" y="205215"/>
                </a:lnTo>
                <a:close/>
                <a:moveTo>
                  <a:pt x="188452" y="182233"/>
                </a:moveTo>
                <a:lnTo>
                  <a:pt x="188452" y="182233"/>
                </a:lnTo>
                <a:cubicBezTo>
                  <a:pt x="188452" y="178402"/>
                  <a:pt x="185896" y="175210"/>
                  <a:pt x="182062" y="175210"/>
                </a:cubicBezTo>
                <a:cubicBezTo>
                  <a:pt x="178228" y="175210"/>
                  <a:pt x="175672" y="177764"/>
                  <a:pt x="175672" y="181594"/>
                </a:cubicBezTo>
                <a:lnTo>
                  <a:pt x="175672" y="193724"/>
                </a:lnTo>
                <a:cubicBezTo>
                  <a:pt x="170560" y="197554"/>
                  <a:pt x="165448" y="200746"/>
                  <a:pt x="160336" y="203300"/>
                </a:cubicBezTo>
                <a:lnTo>
                  <a:pt x="160336" y="200746"/>
                </a:lnTo>
                <a:lnTo>
                  <a:pt x="169921" y="191170"/>
                </a:lnTo>
                <a:cubicBezTo>
                  <a:pt x="171199" y="189893"/>
                  <a:pt x="171838" y="188617"/>
                  <a:pt x="171838" y="186701"/>
                </a:cubicBezTo>
                <a:lnTo>
                  <a:pt x="171838" y="177764"/>
                </a:lnTo>
                <a:lnTo>
                  <a:pt x="187174" y="162442"/>
                </a:lnTo>
                <a:cubicBezTo>
                  <a:pt x="188452" y="161166"/>
                  <a:pt x="189091" y="159889"/>
                  <a:pt x="189091" y="157974"/>
                </a:cubicBezTo>
                <a:lnTo>
                  <a:pt x="189091" y="152228"/>
                </a:lnTo>
                <a:cubicBezTo>
                  <a:pt x="189091" y="149674"/>
                  <a:pt x="187174" y="146482"/>
                  <a:pt x="184618" y="145844"/>
                </a:cubicBezTo>
                <a:lnTo>
                  <a:pt x="169921" y="140737"/>
                </a:lnTo>
                <a:lnTo>
                  <a:pt x="160336" y="121585"/>
                </a:lnTo>
                <a:lnTo>
                  <a:pt x="160336" y="117116"/>
                </a:lnTo>
                <a:cubicBezTo>
                  <a:pt x="160336" y="113286"/>
                  <a:pt x="157780" y="110732"/>
                  <a:pt x="153946" y="110732"/>
                </a:cubicBezTo>
                <a:lnTo>
                  <a:pt x="136693" y="110732"/>
                </a:lnTo>
                <a:cubicBezTo>
                  <a:pt x="134776" y="110732"/>
                  <a:pt x="133498" y="111371"/>
                  <a:pt x="132220" y="112647"/>
                </a:cubicBezTo>
                <a:lnTo>
                  <a:pt x="128386" y="116478"/>
                </a:lnTo>
                <a:lnTo>
                  <a:pt x="118802" y="106902"/>
                </a:lnTo>
                <a:cubicBezTo>
                  <a:pt x="117524" y="105625"/>
                  <a:pt x="116246" y="104987"/>
                  <a:pt x="114329" y="104987"/>
                </a:cubicBezTo>
                <a:lnTo>
                  <a:pt x="97076" y="104987"/>
                </a:lnTo>
                <a:cubicBezTo>
                  <a:pt x="95798" y="104987"/>
                  <a:pt x="95159" y="104987"/>
                  <a:pt x="94520" y="105625"/>
                </a:cubicBezTo>
                <a:lnTo>
                  <a:pt x="83018" y="111371"/>
                </a:lnTo>
                <a:cubicBezTo>
                  <a:pt x="82379" y="111371"/>
                  <a:pt x="81740" y="112009"/>
                  <a:pt x="81101" y="112647"/>
                </a:cubicBezTo>
                <a:lnTo>
                  <a:pt x="69599" y="124138"/>
                </a:lnTo>
                <a:cubicBezTo>
                  <a:pt x="68321" y="125415"/>
                  <a:pt x="67682" y="126692"/>
                  <a:pt x="67682" y="128607"/>
                </a:cubicBezTo>
                <a:lnTo>
                  <a:pt x="67682" y="145844"/>
                </a:lnTo>
                <a:cubicBezTo>
                  <a:pt x="67682" y="146482"/>
                  <a:pt x="67682" y="147121"/>
                  <a:pt x="67682" y="147759"/>
                </a:cubicBezTo>
                <a:lnTo>
                  <a:pt x="73433" y="164996"/>
                </a:lnTo>
                <a:cubicBezTo>
                  <a:pt x="74072" y="166911"/>
                  <a:pt x="75350" y="168188"/>
                  <a:pt x="76628" y="168826"/>
                </a:cubicBezTo>
                <a:lnTo>
                  <a:pt x="88130" y="174572"/>
                </a:lnTo>
                <a:cubicBezTo>
                  <a:pt x="88769" y="175210"/>
                  <a:pt x="90047" y="175210"/>
                  <a:pt x="90686" y="175210"/>
                </a:cubicBezTo>
                <a:lnTo>
                  <a:pt x="106022" y="175210"/>
                </a:lnTo>
                <a:lnTo>
                  <a:pt x="112412" y="178402"/>
                </a:lnTo>
                <a:lnTo>
                  <a:pt x="112412" y="180317"/>
                </a:lnTo>
                <a:cubicBezTo>
                  <a:pt x="112412" y="181594"/>
                  <a:pt x="112412" y="182233"/>
                  <a:pt x="113051" y="183509"/>
                </a:cubicBezTo>
                <a:lnTo>
                  <a:pt x="118163" y="193724"/>
                </a:lnTo>
                <a:lnTo>
                  <a:pt x="118163" y="198193"/>
                </a:lnTo>
                <a:cubicBezTo>
                  <a:pt x="118163" y="199469"/>
                  <a:pt x="118163" y="200108"/>
                  <a:pt x="118802" y="201385"/>
                </a:cubicBezTo>
                <a:lnTo>
                  <a:pt x="124552" y="212876"/>
                </a:lnTo>
                <a:cubicBezTo>
                  <a:pt x="124552" y="213514"/>
                  <a:pt x="125191" y="213514"/>
                  <a:pt x="125831" y="214152"/>
                </a:cubicBezTo>
                <a:cubicBezTo>
                  <a:pt x="121997" y="214791"/>
                  <a:pt x="117524" y="214791"/>
                  <a:pt x="113690" y="214791"/>
                </a:cubicBezTo>
                <a:cubicBezTo>
                  <a:pt x="88769" y="214791"/>
                  <a:pt x="65126" y="205853"/>
                  <a:pt x="46595" y="189255"/>
                </a:cubicBezTo>
                <a:lnTo>
                  <a:pt x="46595" y="183509"/>
                </a:lnTo>
                <a:lnTo>
                  <a:pt x="51707" y="173295"/>
                </a:lnTo>
                <a:cubicBezTo>
                  <a:pt x="52346" y="172657"/>
                  <a:pt x="52346" y="171380"/>
                  <a:pt x="52346" y="170103"/>
                </a:cubicBezTo>
                <a:lnTo>
                  <a:pt x="52346" y="164358"/>
                </a:lnTo>
                <a:cubicBezTo>
                  <a:pt x="52346" y="161804"/>
                  <a:pt x="51068" y="159889"/>
                  <a:pt x="48512" y="158612"/>
                </a:cubicBezTo>
                <a:lnTo>
                  <a:pt x="38927" y="153505"/>
                </a:lnTo>
                <a:lnTo>
                  <a:pt x="29981" y="139460"/>
                </a:lnTo>
                <a:lnTo>
                  <a:pt x="29981" y="124138"/>
                </a:lnTo>
                <a:cubicBezTo>
                  <a:pt x="29981" y="122862"/>
                  <a:pt x="29342" y="120946"/>
                  <a:pt x="28064" y="120308"/>
                </a:cubicBezTo>
                <a:lnTo>
                  <a:pt x="22952" y="115201"/>
                </a:lnTo>
                <a:lnTo>
                  <a:pt x="14007" y="101156"/>
                </a:lnTo>
                <a:cubicBezTo>
                  <a:pt x="15285" y="89665"/>
                  <a:pt x="18480" y="78812"/>
                  <a:pt x="23592" y="68598"/>
                </a:cubicBezTo>
                <a:lnTo>
                  <a:pt x="29342" y="68598"/>
                </a:lnTo>
                <a:cubicBezTo>
                  <a:pt x="30620" y="68598"/>
                  <a:pt x="31259" y="68598"/>
                  <a:pt x="31898" y="67960"/>
                </a:cubicBezTo>
                <a:lnTo>
                  <a:pt x="54902" y="56468"/>
                </a:lnTo>
                <a:cubicBezTo>
                  <a:pt x="55541" y="56468"/>
                  <a:pt x="56180" y="55830"/>
                  <a:pt x="56819" y="55192"/>
                </a:cubicBezTo>
                <a:lnTo>
                  <a:pt x="62570" y="49446"/>
                </a:lnTo>
                <a:cubicBezTo>
                  <a:pt x="63848" y="48169"/>
                  <a:pt x="64487" y="46892"/>
                  <a:pt x="64487" y="44977"/>
                </a:cubicBezTo>
                <a:lnTo>
                  <a:pt x="64487" y="41785"/>
                </a:lnTo>
                <a:lnTo>
                  <a:pt x="72155" y="34124"/>
                </a:lnTo>
                <a:lnTo>
                  <a:pt x="81101" y="34124"/>
                </a:lnTo>
                <a:cubicBezTo>
                  <a:pt x="82379" y="34124"/>
                  <a:pt x="83018" y="34124"/>
                  <a:pt x="83657" y="33486"/>
                </a:cubicBezTo>
                <a:lnTo>
                  <a:pt x="95159" y="27741"/>
                </a:lnTo>
                <a:cubicBezTo>
                  <a:pt x="97076" y="26464"/>
                  <a:pt x="98354" y="24549"/>
                  <a:pt x="98993" y="21995"/>
                </a:cubicBezTo>
                <a:lnTo>
                  <a:pt x="98993" y="16249"/>
                </a:lnTo>
                <a:cubicBezTo>
                  <a:pt x="98993" y="14973"/>
                  <a:pt x="98354" y="13696"/>
                  <a:pt x="97715" y="13057"/>
                </a:cubicBezTo>
                <a:cubicBezTo>
                  <a:pt x="103466" y="11781"/>
                  <a:pt x="109217" y="11781"/>
                  <a:pt x="114968" y="11781"/>
                </a:cubicBezTo>
                <a:cubicBezTo>
                  <a:pt x="123275" y="11781"/>
                  <a:pt x="131581" y="13057"/>
                  <a:pt x="139888" y="14973"/>
                </a:cubicBezTo>
                <a:lnTo>
                  <a:pt x="137332" y="19441"/>
                </a:lnTo>
                <a:cubicBezTo>
                  <a:pt x="136693" y="21357"/>
                  <a:pt x="136693" y="23272"/>
                  <a:pt x="137332" y="25187"/>
                </a:cubicBezTo>
                <a:lnTo>
                  <a:pt x="141166" y="32848"/>
                </a:lnTo>
                <a:lnTo>
                  <a:pt x="137332" y="32848"/>
                </a:lnTo>
                <a:cubicBezTo>
                  <a:pt x="136693" y="32848"/>
                  <a:pt x="136054" y="32848"/>
                  <a:pt x="135415" y="32848"/>
                </a:cubicBezTo>
                <a:lnTo>
                  <a:pt x="118163" y="38593"/>
                </a:lnTo>
                <a:cubicBezTo>
                  <a:pt x="116246" y="39232"/>
                  <a:pt x="114968" y="40508"/>
                  <a:pt x="114329" y="42424"/>
                </a:cubicBezTo>
                <a:lnTo>
                  <a:pt x="108578" y="59660"/>
                </a:lnTo>
                <a:cubicBezTo>
                  <a:pt x="107939" y="61576"/>
                  <a:pt x="107939" y="62852"/>
                  <a:pt x="109217" y="64768"/>
                </a:cubicBezTo>
                <a:lnTo>
                  <a:pt x="111134" y="68598"/>
                </a:lnTo>
                <a:lnTo>
                  <a:pt x="110495" y="69236"/>
                </a:lnTo>
                <a:lnTo>
                  <a:pt x="106661" y="73067"/>
                </a:lnTo>
                <a:lnTo>
                  <a:pt x="103466" y="73067"/>
                </a:lnTo>
                <a:cubicBezTo>
                  <a:pt x="101549" y="73067"/>
                  <a:pt x="100271" y="73705"/>
                  <a:pt x="98993" y="74982"/>
                </a:cubicBezTo>
                <a:lnTo>
                  <a:pt x="93242" y="80727"/>
                </a:lnTo>
                <a:cubicBezTo>
                  <a:pt x="91964" y="82004"/>
                  <a:pt x="91325" y="83281"/>
                  <a:pt x="91325" y="85196"/>
                </a:cubicBezTo>
                <a:lnTo>
                  <a:pt x="91325" y="96687"/>
                </a:lnTo>
                <a:cubicBezTo>
                  <a:pt x="91325" y="100518"/>
                  <a:pt x="93881" y="103071"/>
                  <a:pt x="97715" y="103071"/>
                </a:cubicBezTo>
                <a:lnTo>
                  <a:pt x="120719" y="103071"/>
                </a:lnTo>
                <a:cubicBezTo>
                  <a:pt x="122636" y="103071"/>
                  <a:pt x="123914" y="102433"/>
                  <a:pt x="125191" y="101156"/>
                </a:cubicBezTo>
                <a:lnTo>
                  <a:pt x="129025" y="97326"/>
                </a:lnTo>
                <a:lnTo>
                  <a:pt x="139249" y="97326"/>
                </a:lnTo>
                <a:lnTo>
                  <a:pt x="143083" y="104987"/>
                </a:lnTo>
                <a:cubicBezTo>
                  <a:pt x="144361" y="106902"/>
                  <a:pt x="146278" y="108179"/>
                  <a:pt x="148834" y="108179"/>
                </a:cubicBezTo>
                <a:lnTo>
                  <a:pt x="154585" y="108179"/>
                </a:lnTo>
                <a:cubicBezTo>
                  <a:pt x="156502" y="108179"/>
                  <a:pt x="157780" y="107540"/>
                  <a:pt x="159058" y="106263"/>
                </a:cubicBezTo>
                <a:lnTo>
                  <a:pt x="160975" y="104348"/>
                </a:lnTo>
                <a:lnTo>
                  <a:pt x="165448" y="125415"/>
                </a:lnTo>
                <a:cubicBezTo>
                  <a:pt x="165448" y="126054"/>
                  <a:pt x="165448" y="126692"/>
                  <a:pt x="166087" y="126692"/>
                </a:cubicBezTo>
                <a:lnTo>
                  <a:pt x="171838" y="138183"/>
                </a:lnTo>
                <a:cubicBezTo>
                  <a:pt x="173116" y="140098"/>
                  <a:pt x="175033" y="141375"/>
                  <a:pt x="177589" y="141375"/>
                </a:cubicBezTo>
                <a:lnTo>
                  <a:pt x="188452" y="141375"/>
                </a:lnTo>
                <a:cubicBezTo>
                  <a:pt x="191008" y="141375"/>
                  <a:pt x="192925" y="140098"/>
                  <a:pt x="194203" y="138183"/>
                </a:cubicBezTo>
                <a:lnTo>
                  <a:pt x="199954" y="126692"/>
                </a:lnTo>
                <a:cubicBezTo>
                  <a:pt x="200593" y="126054"/>
                  <a:pt x="200593" y="124777"/>
                  <a:pt x="200593" y="124138"/>
                </a:cubicBezTo>
                <a:lnTo>
                  <a:pt x="200593" y="118393"/>
                </a:lnTo>
                <a:cubicBezTo>
                  <a:pt x="200593" y="116478"/>
                  <a:pt x="199954" y="115201"/>
                  <a:pt x="198676" y="113924"/>
                </a:cubicBezTo>
                <a:lnTo>
                  <a:pt x="194842" y="110094"/>
                </a:lnTo>
                <a:lnTo>
                  <a:pt x="198676" y="105625"/>
                </a:lnTo>
                <a:cubicBezTo>
                  <a:pt x="199315" y="104987"/>
                  <a:pt x="199315" y="104987"/>
                  <a:pt x="199954" y="104348"/>
                </a:cubicBezTo>
                <a:lnTo>
                  <a:pt x="212734" y="117116"/>
                </a:lnTo>
                <a:cubicBezTo>
                  <a:pt x="214012" y="117755"/>
                  <a:pt x="214651" y="118393"/>
                  <a:pt x="216568" y="118393"/>
                </a:cubicBezTo>
                <a:cubicBezTo>
                  <a:pt x="214012" y="143290"/>
                  <a:pt x="204427" y="164996"/>
                  <a:pt x="188452" y="182233"/>
                </a:cubicBezTo>
                <a:lnTo>
                  <a:pt x="188452" y="182233"/>
                </a:lnTo>
                <a:close/>
              </a:path>
            </a:pathLst>
          </a:custGeom>
          <a:solidFill>
            <a:schemeClr val="accent6">
              <a:lumMod val="50000"/>
            </a:schemeClr>
          </a:solidFill>
          <a:ln w="6390" cap="flat">
            <a:noFill/>
            <a:prstDash val="solid"/>
            <a:miter/>
          </a:ln>
        </p:spPr>
        <p:txBody>
          <a:bodyPr rtlCol="0" anchor="ctr"/>
          <a:lstStyle/>
          <a:p>
            <a:endParaRPr lang="en-US"/>
          </a:p>
        </p:txBody>
      </p:sp>
      <p:sp>
        <p:nvSpPr>
          <p:cNvPr id="8" name="Graphic 4">
            <a:extLst>
              <a:ext uri="{FF2B5EF4-FFF2-40B4-BE49-F238E27FC236}">
                <a16:creationId xmlns:a16="http://schemas.microsoft.com/office/drawing/2014/main" id="{1C9A8808-C97E-862D-5A1A-BEDC0695B406}"/>
              </a:ext>
            </a:extLst>
          </p:cNvPr>
          <p:cNvSpPr/>
          <p:nvPr/>
        </p:nvSpPr>
        <p:spPr>
          <a:xfrm>
            <a:off x="2147093" y="4418259"/>
            <a:ext cx="722376" cy="722376"/>
          </a:xfrm>
          <a:custGeom>
            <a:avLst/>
            <a:gdLst>
              <a:gd name="connsiteX0" fmla="*/ 181474 w 362309"/>
              <a:gd name="connsiteY0" fmla="*/ 0 h 361971"/>
              <a:gd name="connsiteX1" fmla="*/ 0 w 362309"/>
              <a:gd name="connsiteY1" fmla="*/ 180667 h 361971"/>
              <a:gd name="connsiteX2" fmla="*/ 181474 w 362309"/>
              <a:gd name="connsiteY2" fmla="*/ 361972 h 361971"/>
              <a:gd name="connsiteX3" fmla="*/ 362309 w 362309"/>
              <a:gd name="connsiteY3" fmla="*/ 180667 h 361971"/>
              <a:gd name="connsiteX4" fmla="*/ 362309 w 362309"/>
              <a:gd name="connsiteY4" fmla="*/ 180667 h 361971"/>
              <a:gd name="connsiteX5" fmla="*/ 181474 w 362309"/>
              <a:gd name="connsiteY5" fmla="*/ 0 h 361971"/>
              <a:gd name="connsiteX6" fmla="*/ 181474 w 362309"/>
              <a:gd name="connsiteY6" fmla="*/ 0 h 361971"/>
              <a:gd name="connsiteX7" fmla="*/ 181474 w 362309"/>
              <a:gd name="connsiteY7" fmla="*/ 349204 h 361971"/>
              <a:gd name="connsiteX8" fmla="*/ 13419 w 362309"/>
              <a:gd name="connsiteY8" fmla="*/ 181305 h 361971"/>
              <a:gd name="connsiteX9" fmla="*/ 181474 w 362309"/>
              <a:gd name="connsiteY9" fmla="*/ 12768 h 361971"/>
              <a:gd name="connsiteX10" fmla="*/ 349530 w 362309"/>
              <a:gd name="connsiteY10" fmla="*/ 181305 h 361971"/>
              <a:gd name="connsiteX11" fmla="*/ 349530 w 362309"/>
              <a:gd name="connsiteY11" fmla="*/ 181305 h 361971"/>
              <a:gd name="connsiteX12" fmla="*/ 181474 w 362309"/>
              <a:gd name="connsiteY12" fmla="*/ 349204 h 361971"/>
              <a:gd name="connsiteX13" fmla="*/ 181474 w 362309"/>
              <a:gd name="connsiteY13"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309" h="361971">
                <a:moveTo>
                  <a:pt x="181474" y="0"/>
                </a:moveTo>
                <a:cubicBezTo>
                  <a:pt x="81152" y="0"/>
                  <a:pt x="0" y="81077"/>
                  <a:pt x="0" y="180667"/>
                </a:cubicBezTo>
                <a:cubicBezTo>
                  <a:pt x="0" y="280895"/>
                  <a:pt x="81152" y="361972"/>
                  <a:pt x="181474" y="361972"/>
                </a:cubicBezTo>
                <a:cubicBezTo>
                  <a:pt x="281796" y="361972"/>
                  <a:pt x="362309" y="280895"/>
                  <a:pt x="362309" y="180667"/>
                </a:cubicBezTo>
                <a:lnTo>
                  <a:pt x="362309" y="180667"/>
                </a:lnTo>
                <a:cubicBezTo>
                  <a:pt x="362309" y="81077"/>
                  <a:pt x="281796" y="0"/>
                  <a:pt x="181474" y="0"/>
                </a:cubicBezTo>
                <a:cubicBezTo>
                  <a:pt x="181474" y="0"/>
                  <a:pt x="181474" y="0"/>
                  <a:pt x="181474" y="0"/>
                </a:cubicBezTo>
                <a:close/>
                <a:moveTo>
                  <a:pt x="181474" y="349204"/>
                </a:moveTo>
                <a:cubicBezTo>
                  <a:pt x="88181" y="349204"/>
                  <a:pt x="13419" y="273873"/>
                  <a:pt x="13419" y="181305"/>
                </a:cubicBezTo>
                <a:cubicBezTo>
                  <a:pt x="13419" y="88099"/>
                  <a:pt x="88820" y="12768"/>
                  <a:pt x="181474" y="12768"/>
                </a:cubicBezTo>
                <a:cubicBezTo>
                  <a:pt x="274128" y="12768"/>
                  <a:pt x="349530" y="88099"/>
                  <a:pt x="349530" y="181305"/>
                </a:cubicBezTo>
                <a:lnTo>
                  <a:pt x="349530" y="181305"/>
                </a:lnTo>
                <a:cubicBezTo>
                  <a:pt x="349530" y="273873"/>
                  <a:pt x="274128" y="349204"/>
                  <a:pt x="181474" y="349204"/>
                </a:cubicBezTo>
                <a:lnTo>
                  <a:pt x="181474" y="349204"/>
                </a:lnTo>
                <a:close/>
              </a:path>
            </a:pathLst>
          </a:custGeom>
          <a:solidFill>
            <a:schemeClr val="accent6">
              <a:lumMod val="50000"/>
            </a:schemeClr>
          </a:solidFill>
          <a:ln w="6390" cap="flat">
            <a:noFill/>
            <a:prstDash val="solid"/>
            <a:miter/>
          </a:ln>
        </p:spPr>
        <p:txBody>
          <a:bodyPr rtlCol="0" anchor="ctr"/>
          <a:lstStyle/>
          <a:p>
            <a:endParaRPr lang="en-US"/>
          </a:p>
        </p:txBody>
      </p:sp>
      <p:grpSp>
        <p:nvGrpSpPr>
          <p:cNvPr id="7" name="Graphic 4">
            <a:extLst>
              <a:ext uri="{FF2B5EF4-FFF2-40B4-BE49-F238E27FC236}">
                <a16:creationId xmlns:a16="http://schemas.microsoft.com/office/drawing/2014/main" id="{ADEF16CF-5BFD-DF0D-D612-A9AFCAD0A413}"/>
              </a:ext>
            </a:extLst>
          </p:cNvPr>
          <p:cNvGrpSpPr/>
          <p:nvPr/>
        </p:nvGrpSpPr>
        <p:grpSpPr>
          <a:xfrm>
            <a:off x="9415650" y="520797"/>
            <a:ext cx="722376" cy="722376"/>
            <a:chOff x="467104" y="3339623"/>
            <a:chExt cx="362309" cy="361971"/>
          </a:xfrm>
          <a:solidFill>
            <a:schemeClr val="accent6">
              <a:lumMod val="50000"/>
            </a:schemeClr>
          </a:solidFill>
        </p:grpSpPr>
        <p:sp>
          <p:nvSpPr>
            <p:cNvPr id="9" name="Graphic 4">
              <a:extLst>
                <a:ext uri="{FF2B5EF4-FFF2-40B4-BE49-F238E27FC236}">
                  <a16:creationId xmlns:a16="http://schemas.microsoft.com/office/drawing/2014/main" id="{F73C25BE-194C-E098-86F9-803B5D25CDF8}"/>
                </a:ext>
              </a:extLst>
            </p:cNvPr>
            <p:cNvSpPr/>
            <p:nvPr/>
          </p:nvSpPr>
          <p:spPr>
            <a:xfrm>
              <a:off x="467104" y="3339623"/>
              <a:ext cx="362309" cy="361971"/>
            </a:xfrm>
            <a:custGeom>
              <a:avLst/>
              <a:gdLst>
                <a:gd name="connsiteX0" fmla="*/ 181474 w 362309"/>
                <a:gd name="connsiteY0" fmla="*/ 0 h 361971"/>
                <a:gd name="connsiteX1" fmla="*/ 0 w 362309"/>
                <a:gd name="connsiteY1" fmla="*/ 180667 h 361971"/>
                <a:gd name="connsiteX2" fmla="*/ 181474 w 362309"/>
                <a:gd name="connsiteY2" fmla="*/ 361972 h 361971"/>
                <a:gd name="connsiteX3" fmla="*/ 362309 w 362309"/>
                <a:gd name="connsiteY3" fmla="*/ 180667 h 361971"/>
                <a:gd name="connsiteX4" fmla="*/ 362309 w 362309"/>
                <a:gd name="connsiteY4" fmla="*/ 180667 h 361971"/>
                <a:gd name="connsiteX5" fmla="*/ 181474 w 362309"/>
                <a:gd name="connsiteY5" fmla="*/ 0 h 361971"/>
                <a:gd name="connsiteX6" fmla="*/ 181474 w 362309"/>
                <a:gd name="connsiteY6" fmla="*/ 0 h 361971"/>
                <a:gd name="connsiteX7" fmla="*/ 181474 w 362309"/>
                <a:gd name="connsiteY7" fmla="*/ 349204 h 361971"/>
                <a:gd name="connsiteX8" fmla="*/ 13419 w 362309"/>
                <a:gd name="connsiteY8" fmla="*/ 181305 h 361971"/>
                <a:gd name="connsiteX9" fmla="*/ 181474 w 362309"/>
                <a:gd name="connsiteY9" fmla="*/ 12768 h 361971"/>
                <a:gd name="connsiteX10" fmla="*/ 349530 w 362309"/>
                <a:gd name="connsiteY10" fmla="*/ 181305 h 361971"/>
                <a:gd name="connsiteX11" fmla="*/ 349530 w 362309"/>
                <a:gd name="connsiteY11" fmla="*/ 181305 h 361971"/>
                <a:gd name="connsiteX12" fmla="*/ 181474 w 362309"/>
                <a:gd name="connsiteY12" fmla="*/ 349204 h 361971"/>
                <a:gd name="connsiteX13" fmla="*/ 181474 w 362309"/>
                <a:gd name="connsiteY13"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309" h="361971">
                  <a:moveTo>
                    <a:pt x="181474" y="0"/>
                  </a:moveTo>
                  <a:cubicBezTo>
                    <a:pt x="81152" y="0"/>
                    <a:pt x="0" y="81077"/>
                    <a:pt x="0" y="180667"/>
                  </a:cubicBezTo>
                  <a:cubicBezTo>
                    <a:pt x="0" y="280895"/>
                    <a:pt x="81152" y="361972"/>
                    <a:pt x="181474" y="361972"/>
                  </a:cubicBezTo>
                  <a:cubicBezTo>
                    <a:pt x="281796" y="361972"/>
                    <a:pt x="362309" y="280895"/>
                    <a:pt x="362309" y="180667"/>
                  </a:cubicBezTo>
                  <a:lnTo>
                    <a:pt x="362309" y="180667"/>
                  </a:lnTo>
                  <a:cubicBezTo>
                    <a:pt x="362309" y="81077"/>
                    <a:pt x="281796" y="0"/>
                    <a:pt x="181474" y="0"/>
                  </a:cubicBezTo>
                  <a:cubicBezTo>
                    <a:pt x="181474" y="0"/>
                    <a:pt x="181474" y="0"/>
                    <a:pt x="181474" y="0"/>
                  </a:cubicBezTo>
                  <a:close/>
                  <a:moveTo>
                    <a:pt x="181474" y="349204"/>
                  </a:moveTo>
                  <a:cubicBezTo>
                    <a:pt x="88181" y="349204"/>
                    <a:pt x="13419" y="273873"/>
                    <a:pt x="13419" y="181305"/>
                  </a:cubicBezTo>
                  <a:cubicBezTo>
                    <a:pt x="13419" y="88099"/>
                    <a:pt x="88820" y="12768"/>
                    <a:pt x="181474" y="12768"/>
                  </a:cubicBezTo>
                  <a:cubicBezTo>
                    <a:pt x="274128" y="12768"/>
                    <a:pt x="349530" y="88099"/>
                    <a:pt x="349530" y="181305"/>
                  </a:cubicBezTo>
                  <a:lnTo>
                    <a:pt x="349530" y="181305"/>
                  </a:lnTo>
                  <a:cubicBezTo>
                    <a:pt x="349530" y="273873"/>
                    <a:pt x="274128" y="349204"/>
                    <a:pt x="181474" y="349204"/>
                  </a:cubicBezTo>
                  <a:lnTo>
                    <a:pt x="181474" y="349204"/>
                  </a:lnTo>
                  <a:close/>
                </a:path>
              </a:pathLst>
            </a:custGeom>
            <a:grpFill/>
            <a:ln w="6390" cap="flat">
              <a:noFill/>
              <a:prstDash val="solid"/>
              <a:miter/>
            </a:ln>
          </p:spPr>
          <p:txBody>
            <a:bodyPr rtlCol="0" anchor="ctr"/>
            <a:lstStyle/>
            <a:p>
              <a:endParaRPr lang="en-US"/>
            </a:p>
          </p:txBody>
        </p:sp>
        <p:sp>
          <p:nvSpPr>
            <p:cNvPr id="12" name="Graphic 4">
              <a:extLst>
                <a:ext uri="{FF2B5EF4-FFF2-40B4-BE49-F238E27FC236}">
                  <a16:creationId xmlns:a16="http://schemas.microsoft.com/office/drawing/2014/main" id="{035CBA77-E503-C5F6-5BBC-9F06F0E6CC48}"/>
                </a:ext>
              </a:extLst>
            </p:cNvPr>
            <p:cNvSpPr/>
            <p:nvPr/>
          </p:nvSpPr>
          <p:spPr>
            <a:xfrm>
              <a:off x="534250" y="3407004"/>
              <a:ext cx="228708" cy="228496"/>
            </a:xfrm>
            <a:custGeom>
              <a:avLst/>
              <a:gdLst>
                <a:gd name="connsiteX0" fmla="*/ 228070 w 228708"/>
                <a:gd name="connsiteY0" fmla="*/ 106263 h 228496"/>
                <a:gd name="connsiteX1" fmla="*/ 106661 w 228708"/>
                <a:gd name="connsiteY1" fmla="*/ 289 h 228496"/>
                <a:gd name="connsiteX2" fmla="*/ 13368 w 228708"/>
                <a:gd name="connsiteY2" fmla="*/ 60299 h 228496"/>
                <a:gd name="connsiteX3" fmla="*/ 13368 w 228708"/>
                <a:gd name="connsiteY3" fmla="*/ 60937 h 228496"/>
                <a:gd name="connsiteX4" fmla="*/ 35732 w 228708"/>
                <a:gd name="connsiteY4" fmla="*/ 196916 h 228496"/>
                <a:gd name="connsiteX5" fmla="*/ 37010 w 228708"/>
                <a:gd name="connsiteY5" fmla="*/ 198193 h 228496"/>
                <a:gd name="connsiteX6" fmla="*/ 146278 w 228708"/>
                <a:gd name="connsiteY6" fmla="*/ 223728 h 228496"/>
                <a:gd name="connsiteX7" fmla="*/ 147556 w 228708"/>
                <a:gd name="connsiteY7" fmla="*/ 223728 h 228496"/>
                <a:gd name="connsiteX8" fmla="*/ 155863 w 228708"/>
                <a:gd name="connsiteY8" fmla="*/ 220536 h 228496"/>
                <a:gd name="connsiteX9" fmla="*/ 157141 w 228708"/>
                <a:gd name="connsiteY9" fmla="*/ 219898 h 228496"/>
                <a:gd name="connsiteX10" fmla="*/ 186535 w 228708"/>
                <a:gd name="connsiteY10" fmla="*/ 202661 h 228496"/>
                <a:gd name="connsiteX11" fmla="*/ 187174 w 228708"/>
                <a:gd name="connsiteY11" fmla="*/ 202023 h 228496"/>
                <a:gd name="connsiteX12" fmla="*/ 228708 w 228708"/>
                <a:gd name="connsiteY12" fmla="*/ 113924 h 228496"/>
                <a:gd name="connsiteX13" fmla="*/ 228708 w 228708"/>
                <a:gd name="connsiteY13" fmla="*/ 109455 h 228496"/>
                <a:gd name="connsiteX14" fmla="*/ 228070 w 228708"/>
                <a:gd name="connsiteY14" fmla="*/ 106263 h 228496"/>
                <a:gd name="connsiteX15" fmla="*/ 215290 w 228708"/>
                <a:gd name="connsiteY15" fmla="*/ 103710 h 228496"/>
                <a:gd name="connsiteX16" fmla="*/ 203788 w 228708"/>
                <a:gd name="connsiteY16" fmla="*/ 92219 h 228496"/>
                <a:gd name="connsiteX17" fmla="*/ 199315 w 228708"/>
                <a:gd name="connsiteY17" fmla="*/ 90303 h 228496"/>
                <a:gd name="connsiteX18" fmla="*/ 194203 w 228708"/>
                <a:gd name="connsiteY18" fmla="*/ 90303 h 228496"/>
                <a:gd name="connsiteX19" fmla="*/ 187813 w 228708"/>
                <a:gd name="connsiteY19" fmla="*/ 96687 h 228496"/>
                <a:gd name="connsiteX20" fmla="*/ 187813 w 228708"/>
                <a:gd name="connsiteY20" fmla="*/ 99879 h 228496"/>
                <a:gd name="connsiteX21" fmla="*/ 183979 w 228708"/>
                <a:gd name="connsiteY21" fmla="*/ 103710 h 228496"/>
                <a:gd name="connsiteX22" fmla="*/ 182062 w 228708"/>
                <a:gd name="connsiteY22" fmla="*/ 108179 h 228496"/>
                <a:gd name="connsiteX23" fmla="*/ 182062 w 228708"/>
                <a:gd name="connsiteY23" fmla="*/ 113924 h 228496"/>
                <a:gd name="connsiteX24" fmla="*/ 183979 w 228708"/>
                <a:gd name="connsiteY24" fmla="*/ 118393 h 228496"/>
                <a:gd name="connsiteX25" fmla="*/ 187813 w 228708"/>
                <a:gd name="connsiteY25" fmla="*/ 122223 h 228496"/>
                <a:gd name="connsiteX26" fmla="*/ 187813 w 228708"/>
                <a:gd name="connsiteY26" fmla="*/ 123500 h 228496"/>
                <a:gd name="connsiteX27" fmla="*/ 184618 w 228708"/>
                <a:gd name="connsiteY27" fmla="*/ 129884 h 228496"/>
                <a:gd name="connsiteX28" fmla="*/ 181423 w 228708"/>
                <a:gd name="connsiteY28" fmla="*/ 129884 h 228496"/>
                <a:gd name="connsiteX29" fmla="*/ 177589 w 228708"/>
                <a:gd name="connsiteY29" fmla="*/ 122862 h 228496"/>
                <a:gd name="connsiteX30" fmla="*/ 171838 w 228708"/>
                <a:gd name="connsiteY30" fmla="*/ 95411 h 228496"/>
                <a:gd name="connsiteX31" fmla="*/ 165448 w 228708"/>
                <a:gd name="connsiteY31" fmla="*/ 90303 h 228496"/>
                <a:gd name="connsiteX32" fmla="*/ 159697 w 228708"/>
                <a:gd name="connsiteY32" fmla="*/ 90303 h 228496"/>
                <a:gd name="connsiteX33" fmla="*/ 155224 w 228708"/>
                <a:gd name="connsiteY33" fmla="*/ 92219 h 228496"/>
                <a:gd name="connsiteX34" fmla="*/ 152029 w 228708"/>
                <a:gd name="connsiteY34" fmla="*/ 95411 h 228496"/>
                <a:gd name="connsiteX35" fmla="*/ 148195 w 228708"/>
                <a:gd name="connsiteY35" fmla="*/ 88388 h 228496"/>
                <a:gd name="connsiteX36" fmla="*/ 142444 w 228708"/>
                <a:gd name="connsiteY36" fmla="*/ 84558 h 228496"/>
                <a:gd name="connsiteX37" fmla="*/ 125191 w 228708"/>
                <a:gd name="connsiteY37" fmla="*/ 84558 h 228496"/>
                <a:gd name="connsiteX38" fmla="*/ 120719 w 228708"/>
                <a:gd name="connsiteY38" fmla="*/ 86473 h 228496"/>
                <a:gd name="connsiteX39" fmla="*/ 116885 w 228708"/>
                <a:gd name="connsiteY39" fmla="*/ 90303 h 228496"/>
                <a:gd name="connsiteX40" fmla="*/ 103466 w 228708"/>
                <a:gd name="connsiteY40" fmla="*/ 90303 h 228496"/>
                <a:gd name="connsiteX41" fmla="*/ 103466 w 228708"/>
                <a:gd name="connsiteY41" fmla="*/ 87750 h 228496"/>
                <a:gd name="connsiteX42" fmla="*/ 105383 w 228708"/>
                <a:gd name="connsiteY42" fmla="*/ 85835 h 228496"/>
                <a:gd name="connsiteX43" fmla="*/ 108578 w 228708"/>
                <a:gd name="connsiteY43" fmla="*/ 85835 h 228496"/>
                <a:gd name="connsiteX44" fmla="*/ 113051 w 228708"/>
                <a:gd name="connsiteY44" fmla="*/ 83919 h 228496"/>
                <a:gd name="connsiteX45" fmla="*/ 116885 w 228708"/>
                <a:gd name="connsiteY45" fmla="*/ 80089 h 228496"/>
                <a:gd name="connsiteX46" fmla="*/ 125831 w 228708"/>
                <a:gd name="connsiteY46" fmla="*/ 80089 h 228496"/>
                <a:gd name="connsiteX47" fmla="*/ 130303 w 228708"/>
                <a:gd name="connsiteY47" fmla="*/ 78174 h 228496"/>
                <a:gd name="connsiteX48" fmla="*/ 141805 w 228708"/>
                <a:gd name="connsiteY48" fmla="*/ 66683 h 228496"/>
                <a:gd name="connsiteX49" fmla="*/ 143722 w 228708"/>
                <a:gd name="connsiteY49" fmla="*/ 62214 h 228496"/>
                <a:gd name="connsiteX50" fmla="*/ 143722 w 228708"/>
                <a:gd name="connsiteY50" fmla="*/ 57107 h 228496"/>
                <a:gd name="connsiteX51" fmla="*/ 137332 w 228708"/>
                <a:gd name="connsiteY51" fmla="*/ 50723 h 228496"/>
                <a:gd name="connsiteX52" fmla="*/ 130942 w 228708"/>
                <a:gd name="connsiteY52" fmla="*/ 57107 h 228496"/>
                <a:gd name="connsiteX53" fmla="*/ 130942 w 228708"/>
                <a:gd name="connsiteY53" fmla="*/ 60299 h 228496"/>
                <a:gd name="connsiteX54" fmla="*/ 123914 w 228708"/>
                <a:gd name="connsiteY54" fmla="*/ 67321 h 228496"/>
                <a:gd name="connsiteX55" fmla="*/ 121358 w 228708"/>
                <a:gd name="connsiteY55" fmla="*/ 62214 h 228496"/>
                <a:gd name="connsiteX56" fmla="*/ 125191 w 228708"/>
                <a:gd name="connsiteY56" fmla="*/ 50723 h 228496"/>
                <a:gd name="connsiteX57" fmla="*/ 137971 w 228708"/>
                <a:gd name="connsiteY57" fmla="*/ 46254 h 228496"/>
                <a:gd name="connsiteX58" fmla="*/ 148195 w 228708"/>
                <a:gd name="connsiteY58" fmla="*/ 46254 h 228496"/>
                <a:gd name="connsiteX59" fmla="*/ 154585 w 228708"/>
                <a:gd name="connsiteY59" fmla="*/ 39870 h 228496"/>
                <a:gd name="connsiteX60" fmla="*/ 154585 w 228708"/>
                <a:gd name="connsiteY60" fmla="*/ 34124 h 228496"/>
                <a:gd name="connsiteX61" fmla="*/ 153946 w 228708"/>
                <a:gd name="connsiteY61" fmla="*/ 31571 h 228496"/>
                <a:gd name="connsiteX62" fmla="*/ 149473 w 228708"/>
                <a:gd name="connsiteY62" fmla="*/ 23272 h 228496"/>
                <a:gd name="connsiteX63" fmla="*/ 151390 w 228708"/>
                <a:gd name="connsiteY63" fmla="*/ 20080 h 228496"/>
                <a:gd name="connsiteX64" fmla="*/ 215290 w 228708"/>
                <a:gd name="connsiteY64" fmla="*/ 103710 h 228496"/>
                <a:gd name="connsiteX65" fmla="*/ 215290 w 228708"/>
                <a:gd name="connsiteY65" fmla="*/ 103710 h 228496"/>
                <a:gd name="connsiteX66" fmla="*/ 83018 w 228708"/>
                <a:gd name="connsiteY66" fmla="*/ 18165 h 228496"/>
                <a:gd name="connsiteX67" fmla="*/ 84296 w 228708"/>
                <a:gd name="connsiteY67" fmla="*/ 19441 h 228496"/>
                <a:gd name="connsiteX68" fmla="*/ 78545 w 228708"/>
                <a:gd name="connsiteY68" fmla="*/ 22633 h 228496"/>
                <a:gd name="connsiteX69" fmla="*/ 70877 w 228708"/>
                <a:gd name="connsiteY69" fmla="*/ 22633 h 228496"/>
                <a:gd name="connsiteX70" fmla="*/ 81101 w 228708"/>
                <a:gd name="connsiteY70" fmla="*/ 18165 h 228496"/>
                <a:gd name="connsiteX71" fmla="*/ 83018 w 228708"/>
                <a:gd name="connsiteY71" fmla="*/ 18165 h 228496"/>
                <a:gd name="connsiteX72" fmla="*/ 60653 w 228708"/>
                <a:gd name="connsiteY72" fmla="*/ 27741 h 228496"/>
                <a:gd name="connsiteX73" fmla="*/ 52985 w 228708"/>
                <a:gd name="connsiteY73" fmla="*/ 35401 h 228496"/>
                <a:gd name="connsiteX74" fmla="*/ 51068 w 228708"/>
                <a:gd name="connsiteY74" fmla="*/ 39870 h 228496"/>
                <a:gd name="connsiteX75" fmla="*/ 51068 w 228708"/>
                <a:gd name="connsiteY75" fmla="*/ 43062 h 228496"/>
                <a:gd name="connsiteX76" fmla="*/ 47873 w 228708"/>
                <a:gd name="connsiteY76" fmla="*/ 46254 h 228496"/>
                <a:gd name="connsiteX77" fmla="*/ 32537 w 228708"/>
                <a:gd name="connsiteY77" fmla="*/ 53915 h 228496"/>
                <a:gd name="connsiteX78" fmla="*/ 60653 w 228708"/>
                <a:gd name="connsiteY78" fmla="*/ 27741 h 228496"/>
                <a:gd name="connsiteX79" fmla="*/ 60653 w 228708"/>
                <a:gd name="connsiteY79" fmla="*/ 27741 h 228496"/>
                <a:gd name="connsiteX80" fmla="*/ 17202 w 228708"/>
                <a:gd name="connsiteY80" fmla="*/ 143290 h 228496"/>
                <a:gd name="connsiteX81" fmla="*/ 13368 w 228708"/>
                <a:gd name="connsiteY81" fmla="*/ 124138 h 228496"/>
                <a:gd name="connsiteX82" fmla="*/ 17202 w 228708"/>
                <a:gd name="connsiteY82" fmla="*/ 127969 h 228496"/>
                <a:gd name="connsiteX83" fmla="*/ 17202 w 228708"/>
                <a:gd name="connsiteY83" fmla="*/ 142014 h 228496"/>
                <a:gd name="connsiteX84" fmla="*/ 17202 w 228708"/>
                <a:gd name="connsiteY84" fmla="*/ 143290 h 228496"/>
                <a:gd name="connsiteX85" fmla="*/ 17202 w 228708"/>
                <a:gd name="connsiteY85" fmla="*/ 143290 h 228496"/>
                <a:gd name="connsiteX86" fmla="*/ 17841 w 228708"/>
                <a:gd name="connsiteY86" fmla="*/ 144567 h 228496"/>
                <a:gd name="connsiteX87" fmla="*/ 18480 w 228708"/>
                <a:gd name="connsiteY87" fmla="*/ 145206 h 228496"/>
                <a:gd name="connsiteX88" fmla="*/ 29981 w 228708"/>
                <a:gd name="connsiteY88" fmla="*/ 162442 h 228496"/>
                <a:gd name="connsiteX89" fmla="*/ 32537 w 228708"/>
                <a:gd name="connsiteY89" fmla="*/ 164358 h 228496"/>
                <a:gd name="connsiteX90" fmla="*/ 40205 w 228708"/>
                <a:gd name="connsiteY90" fmla="*/ 168188 h 228496"/>
                <a:gd name="connsiteX91" fmla="*/ 35732 w 228708"/>
                <a:gd name="connsiteY91" fmla="*/ 177125 h 228496"/>
                <a:gd name="connsiteX92" fmla="*/ 17841 w 228708"/>
                <a:gd name="connsiteY92" fmla="*/ 144567 h 228496"/>
                <a:gd name="connsiteX93" fmla="*/ 17841 w 228708"/>
                <a:gd name="connsiteY93" fmla="*/ 144567 h 228496"/>
                <a:gd name="connsiteX94" fmla="*/ 136054 w 228708"/>
                <a:gd name="connsiteY94" fmla="*/ 205215 h 228496"/>
                <a:gd name="connsiteX95" fmla="*/ 132220 w 228708"/>
                <a:gd name="connsiteY95" fmla="*/ 196916 h 228496"/>
                <a:gd name="connsiteX96" fmla="*/ 132220 w 228708"/>
                <a:gd name="connsiteY96" fmla="*/ 192447 h 228496"/>
                <a:gd name="connsiteX97" fmla="*/ 131581 w 228708"/>
                <a:gd name="connsiteY97" fmla="*/ 189255 h 228496"/>
                <a:gd name="connsiteX98" fmla="*/ 126469 w 228708"/>
                <a:gd name="connsiteY98" fmla="*/ 179041 h 228496"/>
                <a:gd name="connsiteX99" fmla="*/ 126469 w 228708"/>
                <a:gd name="connsiteY99" fmla="*/ 174572 h 228496"/>
                <a:gd name="connsiteX100" fmla="*/ 122636 w 228708"/>
                <a:gd name="connsiteY100" fmla="*/ 168826 h 228496"/>
                <a:gd name="connsiteX101" fmla="*/ 111134 w 228708"/>
                <a:gd name="connsiteY101" fmla="*/ 163081 h 228496"/>
                <a:gd name="connsiteX102" fmla="*/ 108578 w 228708"/>
                <a:gd name="connsiteY102" fmla="*/ 162442 h 228496"/>
                <a:gd name="connsiteX103" fmla="*/ 93242 w 228708"/>
                <a:gd name="connsiteY103" fmla="*/ 162442 h 228496"/>
                <a:gd name="connsiteX104" fmla="*/ 85574 w 228708"/>
                <a:gd name="connsiteY104" fmla="*/ 158612 h 228496"/>
                <a:gd name="connsiteX105" fmla="*/ 81101 w 228708"/>
                <a:gd name="connsiteY105" fmla="*/ 145206 h 228496"/>
                <a:gd name="connsiteX106" fmla="*/ 81101 w 228708"/>
                <a:gd name="connsiteY106" fmla="*/ 132438 h 228496"/>
                <a:gd name="connsiteX107" fmla="*/ 90047 w 228708"/>
                <a:gd name="connsiteY107" fmla="*/ 123500 h 228496"/>
                <a:gd name="connsiteX108" fmla="*/ 98993 w 228708"/>
                <a:gd name="connsiteY108" fmla="*/ 119031 h 228496"/>
                <a:gd name="connsiteX109" fmla="*/ 111773 w 228708"/>
                <a:gd name="connsiteY109" fmla="*/ 119031 h 228496"/>
                <a:gd name="connsiteX110" fmla="*/ 121358 w 228708"/>
                <a:gd name="connsiteY110" fmla="*/ 128607 h 228496"/>
                <a:gd name="connsiteX111" fmla="*/ 125831 w 228708"/>
                <a:gd name="connsiteY111" fmla="*/ 130522 h 228496"/>
                <a:gd name="connsiteX112" fmla="*/ 131581 w 228708"/>
                <a:gd name="connsiteY112" fmla="*/ 130522 h 228496"/>
                <a:gd name="connsiteX113" fmla="*/ 136054 w 228708"/>
                <a:gd name="connsiteY113" fmla="*/ 128607 h 228496"/>
                <a:gd name="connsiteX114" fmla="*/ 139888 w 228708"/>
                <a:gd name="connsiteY114" fmla="*/ 124777 h 228496"/>
                <a:gd name="connsiteX115" fmla="*/ 148195 w 228708"/>
                <a:gd name="connsiteY115" fmla="*/ 124777 h 228496"/>
                <a:gd name="connsiteX116" fmla="*/ 148834 w 228708"/>
                <a:gd name="connsiteY116" fmla="*/ 126692 h 228496"/>
                <a:gd name="connsiteX117" fmla="*/ 160336 w 228708"/>
                <a:gd name="connsiteY117" fmla="*/ 149674 h 228496"/>
                <a:gd name="connsiteX118" fmla="*/ 164170 w 228708"/>
                <a:gd name="connsiteY118" fmla="*/ 152866 h 228496"/>
                <a:gd name="connsiteX119" fmla="*/ 175672 w 228708"/>
                <a:gd name="connsiteY119" fmla="*/ 156697 h 228496"/>
                <a:gd name="connsiteX120" fmla="*/ 161614 w 228708"/>
                <a:gd name="connsiteY120" fmla="*/ 170741 h 228496"/>
                <a:gd name="connsiteX121" fmla="*/ 159697 w 228708"/>
                <a:gd name="connsiteY121" fmla="*/ 175210 h 228496"/>
                <a:gd name="connsiteX122" fmla="*/ 159697 w 228708"/>
                <a:gd name="connsiteY122" fmla="*/ 183509 h 228496"/>
                <a:gd name="connsiteX123" fmla="*/ 150112 w 228708"/>
                <a:gd name="connsiteY123" fmla="*/ 193085 h 228496"/>
                <a:gd name="connsiteX124" fmla="*/ 148195 w 228708"/>
                <a:gd name="connsiteY124" fmla="*/ 197554 h 228496"/>
                <a:gd name="connsiteX125" fmla="*/ 148195 w 228708"/>
                <a:gd name="connsiteY125" fmla="*/ 208407 h 228496"/>
                <a:gd name="connsiteX126" fmla="*/ 146278 w 228708"/>
                <a:gd name="connsiteY126" fmla="*/ 209045 h 228496"/>
                <a:gd name="connsiteX127" fmla="*/ 136054 w 228708"/>
                <a:gd name="connsiteY127" fmla="*/ 205215 h 228496"/>
                <a:gd name="connsiteX128" fmla="*/ 188452 w 228708"/>
                <a:gd name="connsiteY128" fmla="*/ 182233 h 228496"/>
                <a:gd name="connsiteX129" fmla="*/ 188452 w 228708"/>
                <a:gd name="connsiteY129" fmla="*/ 182233 h 228496"/>
                <a:gd name="connsiteX130" fmla="*/ 182062 w 228708"/>
                <a:gd name="connsiteY130" fmla="*/ 175210 h 228496"/>
                <a:gd name="connsiteX131" fmla="*/ 175672 w 228708"/>
                <a:gd name="connsiteY131" fmla="*/ 181594 h 228496"/>
                <a:gd name="connsiteX132" fmla="*/ 175672 w 228708"/>
                <a:gd name="connsiteY132" fmla="*/ 193724 h 228496"/>
                <a:gd name="connsiteX133" fmla="*/ 160336 w 228708"/>
                <a:gd name="connsiteY133" fmla="*/ 203300 h 228496"/>
                <a:gd name="connsiteX134" fmla="*/ 160336 w 228708"/>
                <a:gd name="connsiteY134" fmla="*/ 200746 h 228496"/>
                <a:gd name="connsiteX135" fmla="*/ 169921 w 228708"/>
                <a:gd name="connsiteY135" fmla="*/ 191170 h 228496"/>
                <a:gd name="connsiteX136" fmla="*/ 171838 w 228708"/>
                <a:gd name="connsiteY136" fmla="*/ 186701 h 228496"/>
                <a:gd name="connsiteX137" fmla="*/ 171838 w 228708"/>
                <a:gd name="connsiteY137" fmla="*/ 177764 h 228496"/>
                <a:gd name="connsiteX138" fmla="*/ 187174 w 228708"/>
                <a:gd name="connsiteY138" fmla="*/ 162442 h 228496"/>
                <a:gd name="connsiteX139" fmla="*/ 189091 w 228708"/>
                <a:gd name="connsiteY139" fmla="*/ 157974 h 228496"/>
                <a:gd name="connsiteX140" fmla="*/ 189091 w 228708"/>
                <a:gd name="connsiteY140" fmla="*/ 152228 h 228496"/>
                <a:gd name="connsiteX141" fmla="*/ 184618 w 228708"/>
                <a:gd name="connsiteY141" fmla="*/ 145844 h 228496"/>
                <a:gd name="connsiteX142" fmla="*/ 169921 w 228708"/>
                <a:gd name="connsiteY142" fmla="*/ 140737 h 228496"/>
                <a:gd name="connsiteX143" fmla="*/ 160336 w 228708"/>
                <a:gd name="connsiteY143" fmla="*/ 121585 h 228496"/>
                <a:gd name="connsiteX144" fmla="*/ 160336 w 228708"/>
                <a:gd name="connsiteY144" fmla="*/ 117116 h 228496"/>
                <a:gd name="connsiteX145" fmla="*/ 153946 w 228708"/>
                <a:gd name="connsiteY145" fmla="*/ 110732 h 228496"/>
                <a:gd name="connsiteX146" fmla="*/ 136693 w 228708"/>
                <a:gd name="connsiteY146" fmla="*/ 110732 h 228496"/>
                <a:gd name="connsiteX147" fmla="*/ 132220 w 228708"/>
                <a:gd name="connsiteY147" fmla="*/ 112647 h 228496"/>
                <a:gd name="connsiteX148" fmla="*/ 128386 w 228708"/>
                <a:gd name="connsiteY148" fmla="*/ 116478 h 228496"/>
                <a:gd name="connsiteX149" fmla="*/ 118802 w 228708"/>
                <a:gd name="connsiteY149" fmla="*/ 106902 h 228496"/>
                <a:gd name="connsiteX150" fmla="*/ 114329 w 228708"/>
                <a:gd name="connsiteY150" fmla="*/ 104987 h 228496"/>
                <a:gd name="connsiteX151" fmla="*/ 97076 w 228708"/>
                <a:gd name="connsiteY151" fmla="*/ 104987 h 228496"/>
                <a:gd name="connsiteX152" fmla="*/ 94520 w 228708"/>
                <a:gd name="connsiteY152" fmla="*/ 105625 h 228496"/>
                <a:gd name="connsiteX153" fmla="*/ 83018 w 228708"/>
                <a:gd name="connsiteY153" fmla="*/ 111371 h 228496"/>
                <a:gd name="connsiteX154" fmla="*/ 81101 w 228708"/>
                <a:gd name="connsiteY154" fmla="*/ 112647 h 228496"/>
                <a:gd name="connsiteX155" fmla="*/ 69599 w 228708"/>
                <a:gd name="connsiteY155" fmla="*/ 124138 h 228496"/>
                <a:gd name="connsiteX156" fmla="*/ 67682 w 228708"/>
                <a:gd name="connsiteY156" fmla="*/ 128607 h 228496"/>
                <a:gd name="connsiteX157" fmla="*/ 67682 w 228708"/>
                <a:gd name="connsiteY157" fmla="*/ 145844 h 228496"/>
                <a:gd name="connsiteX158" fmla="*/ 67682 w 228708"/>
                <a:gd name="connsiteY158" fmla="*/ 147759 h 228496"/>
                <a:gd name="connsiteX159" fmla="*/ 73433 w 228708"/>
                <a:gd name="connsiteY159" fmla="*/ 164996 h 228496"/>
                <a:gd name="connsiteX160" fmla="*/ 76628 w 228708"/>
                <a:gd name="connsiteY160" fmla="*/ 168826 h 228496"/>
                <a:gd name="connsiteX161" fmla="*/ 88130 w 228708"/>
                <a:gd name="connsiteY161" fmla="*/ 174572 h 228496"/>
                <a:gd name="connsiteX162" fmla="*/ 90686 w 228708"/>
                <a:gd name="connsiteY162" fmla="*/ 175210 h 228496"/>
                <a:gd name="connsiteX163" fmla="*/ 106022 w 228708"/>
                <a:gd name="connsiteY163" fmla="*/ 175210 h 228496"/>
                <a:gd name="connsiteX164" fmla="*/ 112412 w 228708"/>
                <a:gd name="connsiteY164" fmla="*/ 178402 h 228496"/>
                <a:gd name="connsiteX165" fmla="*/ 112412 w 228708"/>
                <a:gd name="connsiteY165" fmla="*/ 180317 h 228496"/>
                <a:gd name="connsiteX166" fmla="*/ 113051 w 228708"/>
                <a:gd name="connsiteY166" fmla="*/ 183509 h 228496"/>
                <a:gd name="connsiteX167" fmla="*/ 118163 w 228708"/>
                <a:gd name="connsiteY167" fmla="*/ 193724 h 228496"/>
                <a:gd name="connsiteX168" fmla="*/ 118163 w 228708"/>
                <a:gd name="connsiteY168" fmla="*/ 198193 h 228496"/>
                <a:gd name="connsiteX169" fmla="*/ 118802 w 228708"/>
                <a:gd name="connsiteY169" fmla="*/ 201385 h 228496"/>
                <a:gd name="connsiteX170" fmla="*/ 124552 w 228708"/>
                <a:gd name="connsiteY170" fmla="*/ 212876 h 228496"/>
                <a:gd name="connsiteX171" fmla="*/ 125831 w 228708"/>
                <a:gd name="connsiteY171" fmla="*/ 214152 h 228496"/>
                <a:gd name="connsiteX172" fmla="*/ 113690 w 228708"/>
                <a:gd name="connsiteY172" fmla="*/ 214791 h 228496"/>
                <a:gd name="connsiteX173" fmla="*/ 46595 w 228708"/>
                <a:gd name="connsiteY173" fmla="*/ 189255 h 228496"/>
                <a:gd name="connsiteX174" fmla="*/ 46595 w 228708"/>
                <a:gd name="connsiteY174" fmla="*/ 183509 h 228496"/>
                <a:gd name="connsiteX175" fmla="*/ 51707 w 228708"/>
                <a:gd name="connsiteY175" fmla="*/ 173295 h 228496"/>
                <a:gd name="connsiteX176" fmla="*/ 52346 w 228708"/>
                <a:gd name="connsiteY176" fmla="*/ 170103 h 228496"/>
                <a:gd name="connsiteX177" fmla="*/ 52346 w 228708"/>
                <a:gd name="connsiteY177" fmla="*/ 164358 h 228496"/>
                <a:gd name="connsiteX178" fmla="*/ 48512 w 228708"/>
                <a:gd name="connsiteY178" fmla="*/ 158612 h 228496"/>
                <a:gd name="connsiteX179" fmla="*/ 38927 w 228708"/>
                <a:gd name="connsiteY179" fmla="*/ 153505 h 228496"/>
                <a:gd name="connsiteX180" fmla="*/ 29981 w 228708"/>
                <a:gd name="connsiteY180" fmla="*/ 139460 h 228496"/>
                <a:gd name="connsiteX181" fmla="*/ 29981 w 228708"/>
                <a:gd name="connsiteY181" fmla="*/ 124138 h 228496"/>
                <a:gd name="connsiteX182" fmla="*/ 28064 w 228708"/>
                <a:gd name="connsiteY182" fmla="*/ 120308 h 228496"/>
                <a:gd name="connsiteX183" fmla="*/ 22952 w 228708"/>
                <a:gd name="connsiteY183" fmla="*/ 115201 h 228496"/>
                <a:gd name="connsiteX184" fmla="*/ 14007 w 228708"/>
                <a:gd name="connsiteY184" fmla="*/ 101156 h 228496"/>
                <a:gd name="connsiteX185" fmla="*/ 23592 w 228708"/>
                <a:gd name="connsiteY185" fmla="*/ 68598 h 228496"/>
                <a:gd name="connsiteX186" fmla="*/ 29342 w 228708"/>
                <a:gd name="connsiteY186" fmla="*/ 68598 h 228496"/>
                <a:gd name="connsiteX187" fmla="*/ 31898 w 228708"/>
                <a:gd name="connsiteY187" fmla="*/ 67960 h 228496"/>
                <a:gd name="connsiteX188" fmla="*/ 54902 w 228708"/>
                <a:gd name="connsiteY188" fmla="*/ 56468 h 228496"/>
                <a:gd name="connsiteX189" fmla="*/ 56819 w 228708"/>
                <a:gd name="connsiteY189" fmla="*/ 55192 h 228496"/>
                <a:gd name="connsiteX190" fmla="*/ 62570 w 228708"/>
                <a:gd name="connsiteY190" fmla="*/ 49446 h 228496"/>
                <a:gd name="connsiteX191" fmla="*/ 64487 w 228708"/>
                <a:gd name="connsiteY191" fmla="*/ 44977 h 228496"/>
                <a:gd name="connsiteX192" fmla="*/ 64487 w 228708"/>
                <a:gd name="connsiteY192" fmla="*/ 41785 h 228496"/>
                <a:gd name="connsiteX193" fmla="*/ 72155 w 228708"/>
                <a:gd name="connsiteY193" fmla="*/ 34124 h 228496"/>
                <a:gd name="connsiteX194" fmla="*/ 81101 w 228708"/>
                <a:gd name="connsiteY194" fmla="*/ 34124 h 228496"/>
                <a:gd name="connsiteX195" fmla="*/ 83657 w 228708"/>
                <a:gd name="connsiteY195" fmla="*/ 33486 h 228496"/>
                <a:gd name="connsiteX196" fmla="*/ 95159 w 228708"/>
                <a:gd name="connsiteY196" fmla="*/ 27741 h 228496"/>
                <a:gd name="connsiteX197" fmla="*/ 98993 w 228708"/>
                <a:gd name="connsiteY197" fmla="*/ 21995 h 228496"/>
                <a:gd name="connsiteX198" fmla="*/ 98993 w 228708"/>
                <a:gd name="connsiteY198" fmla="*/ 16249 h 228496"/>
                <a:gd name="connsiteX199" fmla="*/ 97715 w 228708"/>
                <a:gd name="connsiteY199" fmla="*/ 13057 h 228496"/>
                <a:gd name="connsiteX200" fmla="*/ 114968 w 228708"/>
                <a:gd name="connsiteY200" fmla="*/ 11781 h 228496"/>
                <a:gd name="connsiteX201" fmla="*/ 139888 w 228708"/>
                <a:gd name="connsiteY201" fmla="*/ 14973 h 228496"/>
                <a:gd name="connsiteX202" fmla="*/ 137332 w 228708"/>
                <a:gd name="connsiteY202" fmla="*/ 19441 h 228496"/>
                <a:gd name="connsiteX203" fmla="*/ 137332 w 228708"/>
                <a:gd name="connsiteY203" fmla="*/ 25187 h 228496"/>
                <a:gd name="connsiteX204" fmla="*/ 141166 w 228708"/>
                <a:gd name="connsiteY204" fmla="*/ 32848 h 228496"/>
                <a:gd name="connsiteX205" fmla="*/ 137332 w 228708"/>
                <a:gd name="connsiteY205" fmla="*/ 32848 h 228496"/>
                <a:gd name="connsiteX206" fmla="*/ 135415 w 228708"/>
                <a:gd name="connsiteY206" fmla="*/ 32848 h 228496"/>
                <a:gd name="connsiteX207" fmla="*/ 118163 w 228708"/>
                <a:gd name="connsiteY207" fmla="*/ 38593 h 228496"/>
                <a:gd name="connsiteX208" fmla="*/ 114329 w 228708"/>
                <a:gd name="connsiteY208" fmla="*/ 42424 h 228496"/>
                <a:gd name="connsiteX209" fmla="*/ 108578 w 228708"/>
                <a:gd name="connsiteY209" fmla="*/ 59660 h 228496"/>
                <a:gd name="connsiteX210" fmla="*/ 109217 w 228708"/>
                <a:gd name="connsiteY210" fmla="*/ 64768 h 228496"/>
                <a:gd name="connsiteX211" fmla="*/ 111134 w 228708"/>
                <a:gd name="connsiteY211" fmla="*/ 68598 h 228496"/>
                <a:gd name="connsiteX212" fmla="*/ 110495 w 228708"/>
                <a:gd name="connsiteY212" fmla="*/ 69236 h 228496"/>
                <a:gd name="connsiteX213" fmla="*/ 106661 w 228708"/>
                <a:gd name="connsiteY213" fmla="*/ 73067 h 228496"/>
                <a:gd name="connsiteX214" fmla="*/ 103466 w 228708"/>
                <a:gd name="connsiteY214" fmla="*/ 73067 h 228496"/>
                <a:gd name="connsiteX215" fmla="*/ 98993 w 228708"/>
                <a:gd name="connsiteY215" fmla="*/ 74982 h 228496"/>
                <a:gd name="connsiteX216" fmla="*/ 93242 w 228708"/>
                <a:gd name="connsiteY216" fmla="*/ 80727 h 228496"/>
                <a:gd name="connsiteX217" fmla="*/ 91325 w 228708"/>
                <a:gd name="connsiteY217" fmla="*/ 85196 h 228496"/>
                <a:gd name="connsiteX218" fmla="*/ 91325 w 228708"/>
                <a:gd name="connsiteY218" fmla="*/ 96687 h 228496"/>
                <a:gd name="connsiteX219" fmla="*/ 97715 w 228708"/>
                <a:gd name="connsiteY219" fmla="*/ 103071 h 228496"/>
                <a:gd name="connsiteX220" fmla="*/ 120719 w 228708"/>
                <a:gd name="connsiteY220" fmla="*/ 103071 h 228496"/>
                <a:gd name="connsiteX221" fmla="*/ 125191 w 228708"/>
                <a:gd name="connsiteY221" fmla="*/ 101156 h 228496"/>
                <a:gd name="connsiteX222" fmla="*/ 129025 w 228708"/>
                <a:gd name="connsiteY222" fmla="*/ 97326 h 228496"/>
                <a:gd name="connsiteX223" fmla="*/ 139249 w 228708"/>
                <a:gd name="connsiteY223" fmla="*/ 97326 h 228496"/>
                <a:gd name="connsiteX224" fmla="*/ 143083 w 228708"/>
                <a:gd name="connsiteY224" fmla="*/ 104987 h 228496"/>
                <a:gd name="connsiteX225" fmla="*/ 148834 w 228708"/>
                <a:gd name="connsiteY225" fmla="*/ 108179 h 228496"/>
                <a:gd name="connsiteX226" fmla="*/ 154585 w 228708"/>
                <a:gd name="connsiteY226" fmla="*/ 108179 h 228496"/>
                <a:gd name="connsiteX227" fmla="*/ 159058 w 228708"/>
                <a:gd name="connsiteY227" fmla="*/ 106263 h 228496"/>
                <a:gd name="connsiteX228" fmla="*/ 160975 w 228708"/>
                <a:gd name="connsiteY228" fmla="*/ 104348 h 228496"/>
                <a:gd name="connsiteX229" fmla="*/ 165448 w 228708"/>
                <a:gd name="connsiteY229" fmla="*/ 125415 h 228496"/>
                <a:gd name="connsiteX230" fmla="*/ 166087 w 228708"/>
                <a:gd name="connsiteY230" fmla="*/ 126692 h 228496"/>
                <a:gd name="connsiteX231" fmla="*/ 171838 w 228708"/>
                <a:gd name="connsiteY231" fmla="*/ 138183 h 228496"/>
                <a:gd name="connsiteX232" fmla="*/ 177589 w 228708"/>
                <a:gd name="connsiteY232" fmla="*/ 141375 h 228496"/>
                <a:gd name="connsiteX233" fmla="*/ 188452 w 228708"/>
                <a:gd name="connsiteY233" fmla="*/ 141375 h 228496"/>
                <a:gd name="connsiteX234" fmla="*/ 194203 w 228708"/>
                <a:gd name="connsiteY234" fmla="*/ 138183 h 228496"/>
                <a:gd name="connsiteX235" fmla="*/ 199954 w 228708"/>
                <a:gd name="connsiteY235" fmla="*/ 126692 h 228496"/>
                <a:gd name="connsiteX236" fmla="*/ 200593 w 228708"/>
                <a:gd name="connsiteY236" fmla="*/ 124138 h 228496"/>
                <a:gd name="connsiteX237" fmla="*/ 200593 w 228708"/>
                <a:gd name="connsiteY237" fmla="*/ 118393 h 228496"/>
                <a:gd name="connsiteX238" fmla="*/ 198676 w 228708"/>
                <a:gd name="connsiteY238" fmla="*/ 113924 h 228496"/>
                <a:gd name="connsiteX239" fmla="*/ 194842 w 228708"/>
                <a:gd name="connsiteY239" fmla="*/ 110094 h 228496"/>
                <a:gd name="connsiteX240" fmla="*/ 198676 w 228708"/>
                <a:gd name="connsiteY240" fmla="*/ 105625 h 228496"/>
                <a:gd name="connsiteX241" fmla="*/ 199954 w 228708"/>
                <a:gd name="connsiteY241" fmla="*/ 104348 h 228496"/>
                <a:gd name="connsiteX242" fmla="*/ 212734 w 228708"/>
                <a:gd name="connsiteY242" fmla="*/ 117116 h 228496"/>
                <a:gd name="connsiteX243" fmla="*/ 216568 w 228708"/>
                <a:gd name="connsiteY243" fmla="*/ 118393 h 228496"/>
                <a:gd name="connsiteX244" fmla="*/ 188452 w 228708"/>
                <a:gd name="connsiteY244" fmla="*/ 182233 h 228496"/>
                <a:gd name="connsiteX245" fmla="*/ 188452 w 228708"/>
                <a:gd name="connsiteY245" fmla="*/ 182233 h 22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228708" h="228496">
                  <a:moveTo>
                    <a:pt x="228070" y="106263"/>
                  </a:moveTo>
                  <a:cubicBezTo>
                    <a:pt x="223597" y="43700"/>
                    <a:pt x="169282" y="-4179"/>
                    <a:pt x="106661" y="289"/>
                  </a:cubicBezTo>
                  <a:cubicBezTo>
                    <a:pt x="67043" y="2843"/>
                    <a:pt x="31898" y="25825"/>
                    <a:pt x="13368" y="60299"/>
                  </a:cubicBezTo>
                  <a:lnTo>
                    <a:pt x="13368" y="60937"/>
                  </a:lnTo>
                  <a:cubicBezTo>
                    <a:pt x="-10914" y="106263"/>
                    <a:pt x="-1329" y="161804"/>
                    <a:pt x="35732" y="196916"/>
                  </a:cubicBezTo>
                  <a:cubicBezTo>
                    <a:pt x="36371" y="197554"/>
                    <a:pt x="36371" y="198193"/>
                    <a:pt x="37010" y="198193"/>
                  </a:cubicBezTo>
                  <a:cubicBezTo>
                    <a:pt x="66404" y="225644"/>
                    <a:pt x="107939" y="235220"/>
                    <a:pt x="146278" y="223728"/>
                  </a:cubicBezTo>
                  <a:lnTo>
                    <a:pt x="147556" y="223728"/>
                  </a:lnTo>
                  <a:cubicBezTo>
                    <a:pt x="150112" y="223090"/>
                    <a:pt x="153307" y="221813"/>
                    <a:pt x="155863" y="220536"/>
                  </a:cubicBezTo>
                  <a:lnTo>
                    <a:pt x="157141" y="219898"/>
                  </a:lnTo>
                  <a:cubicBezTo>
                    <a:pt x="168004" y="215429"/>
                    <a:pt x="177589" y="209684"/>
                    <a:pt x="186535" y="202661"/>
                  </a:cubicBezTo>
                  <a:lnTo>
                    <a:pt x="187174" y="202023"/>
                  </a:lnTo>
                  <a:cubicBezTo>
                    <a:pt x="213373" y="180317"/>
                    <a:pt x="228708" y="148398"/>
                    <a:pt x="228708" y="113924"/>
                  </a:cubicBezTo>
                  <a:cubicBezTo>
                    <a:pt x="228708" y="112647"/>
                    <a:pt x="228708" y="110732"/>
                    <a:pt x="228708" y="109455"/>
                  </a:cubicBezTo>
                  <a:cubicBezTo>
                    <a:pt x="228708" y="108179"/>
                    <a:pt x="228708" y="106902"/>
                    <a:pt x="228070" y="106263"/>
                  </a:cubicBezTo>
                  <a:close/>
                  <a:moveTo>
                    <a:pt x="215290" y="103710"/>
                  </a:moveTo>
                  <a:lnTo>
                    <a:pt x="203788" y="92219"/>
                  </a:lnTo>
                  <a:cubicBezTo>
                    <a:pt x="202510" y="90942"/>
                    <a:pt x="201232" y="90303"/>
                    <a:pt x="199315" y="90303"/>
                  </a:cubicBezTo>
                  <a:lnTo>
                    <a:pt x="194203" y="90303"/>
                  </a:lnTo>
                  <a:cubicBezTo>
                    <a:pt x="190369" y="90303"/>
                    <a:pt x="187813" y="92857"/>
                    <a:pt x="187813" y="96687"/>
                  </a:cubicBezTo>
                  <a:lnTo>
                    <a:pt x="187813" y="99879"/>
                  </a:lnTo>
                  <a:lnTo>
                    <a:pt x="183979" y="103710"/>
                  </a:lnTo>
                  <a:cubicBezTo>
                    <a:pt x="182701" y="104987"/>
                    <a:pt x="182062" y="106263"/>
                    <a:pt x="182062" y="108179"/>
                  </a:cubicBezTo>
                  <a:lnTo>
                    <a:pt x="182062" y="113924"/>
                  </a:lnTo>
                  <a:cubicBezTo>
                    <a:pt x="182062" y="115839"/>
                    <a:pt x="182701" y="117116"/>
                    <a:pt x="183979" y="118393"/>
                  </a:cubicBezTo>
                  <a:lnTo>
                    <a:pt x="187813" y="122223"/>
                  </a:lnTo>
                  <a:lnTo>
                    <a:pt x="187813" y="123500"/>
                  </a:lnTo>
                  <a:lnTo>
                    <a:pt x="184618" y="129884"/>
                  </a:lnTo>
                  <a:lnTo>
                    <a:pt x="181423" y="129884"/>
                  </a:lnTo>
                  <a:lnTo>
                    <a:pt x="177589" y="122862"/>
                  </a:lnTo>
                  <a:lnTo>
                    <a:pt x="171838" y="95411"/>
                  </a:lnTo>
                  <a:cubicBezTo>
                    <a:pt x="171199" y="92219"/>
                    <a:pt x="168643" y="90303"/>
                    <a:pt x="165448" y="90303"/>
                  </a:cubicBezTo>
                  <a:lnTo>
                    <a:pt x="159697" y="90303"/>
                  </a:lnTo>
                  <a:cubicBezTo>
                    <a:pt x="157780" y="90303"/>
                    <a:pt x="156502" y="90942"/>
                    <a:pt x="155224" y="92219"/>
                  </a:cubicBezTo>
                  <a:lnTo>
                    <a:pt x="152029" y="95411"/>
                  </a:lnTo>
                  <a:lnTo>
                    <a:pt x="148195" y="88388"/>
                  </a:lnTo>
                  <a:cubicBezTo>
                    <a:pt x="146917" y="86473"/>
                    <a:pt x="145000" y="84558"/>
                    <a:pt x="142444" y="84558"/>
                  </a:cubicBezTo>
                  <a:lnTo>
                    <a:pt x="125191" y="84558"/>
                  </a:lnTo>
                  <a:cubicBezTo>
                    <a:pt x="123275" y="84558"/>
                    <a:pt x="121997" y="85196"/>
                    <a:pt x="120719" y="86473"/>
                  </a:cubicBezTo>
                  <a:lnTo>
                    <a:pt x="116885" y="90303"/>
                  </a:lnTo>
                  <a:lnTo>
                    <a:pt x="103466" y="90303"/>
                  </a:lnTo>
                  <a:lnTo>
                    <a:pt x="103466" y="87750"/>
                  </a:lnTo>
                  <a:lnTo>
                    <a:pt x="105383" y="85835"/>
                  </a:lnTo>
                  <a:lnTo>
                    <a:pt x="108578" y="85835"/>
                  </a:lnTo>
                  <a:cubicBezTo>
                    <a:pt x="110495" y="85835"/>
                    <a:pt x="111773" y="85196"/>
                    <a:pt x="113051" y="83919"/>
                  </a:cubicBezTo>
                  <a:lnTo>
                    <a:pt x="116885" y="80089"/>
                  </a:lnTo>
                  <a:lnTo>
                    <a:pt x="125831" y="80089"/>
                  </a:lnTo>
                  <a:cubicBezTo>
                    <a:pt x="127747" y="80089"/>
                    <a:pt x="129025" y="79451"/>
                    <a:pt x="130303" y="78174"/>
                  </a:cubicBezTo>
                  <a:lnTo>
                    <a:pt x="141805" y="66683"/>
                  </a:lnTo>
                  <a:cubicBezTo>
                    <a:pt x="143083" y="65406"/>
                    <a:pt x="143722" y="64129"/>
                    <a:pt x="143722" y="62214"/>
                  </a:cubicBezTo>
                  <a:lnTo>
                    <a:pt x="143722" y="57107"/>
                  </a:lnTo>
                  <a:cubicBezTo>
                    <a:pt x="143722" y="53276"/>
                    <a:pt x="141166" y="50723"/>
                    <a:pt x="137332" y="50723"/>
                  </a:cubicBezTo>
                  <a:cubicBezTo>
                    <a:pt x="133498" y="50723"/>
                    <a:pt x="130942" y="53276"/>
                    <a:pt x="130942" y="57107"/>
                  </a:cubicBezTo>
                  <a:lnTo>
                    <a:pt x="130942" y="60299"/>
                  </a:lnTo>
                  <a:lnTo>
                    <a:pt x="123914" y="67321"/>
                  </a:lnTo>
                  <a:lnTo>
                    <a:pt x="121358" y="62214"/>
                  </a:lnTo>
                  <a:lnTo>
                    <a:pt x="125191" y="50723"/>
                  </a:lnTo>
                  <a:lnTo>
                    <a:pt x="137971" y="46254"/>
                  </a:lnTo>
                  <a:lnTo>
                    <a:pt x="148195" y="46254"/>
                  </a:lnTo>
                  <a:cubicBezTo>
                    <a:pt x="152029" y="46254"/>
                    <a:pt x="154585" y="43700"/>
                    <a:pt x="154585" y="39870"/>
                  </a:cubicBezTo>
                  <a:lnTo>
                    <a:pt x="154585" y="34124"/>
                  </a:lnTo>
                  <a:cubicBezTo>
                    <a:pt x="154585" y="32848"/>
                    <a:pt x="154585" y="32209"/>
                    <a:pt x="153946" y="31571"/>
                  </a:cubicBezTo>
                  <a:lnTo>
                    <a:pt x="149473" y="23272"/>
                  </a:lnTo>
                  <a:lnTo>
                    <a:pt x="151390" y="20080"/>
                  </a:lnTo>
                  <a:cubicBezTo>
                    <a:pt x="186535" y="33486"/>
                    <a:pt x="211456" y="66044"/>
                    <a:pt x="215290" y="103710"/>
                  </a:cubicBezTo>
                  <a:lnTo>
                    <a:pt x="215290" y="103710"/>
                  </a:lnTo>
                  <a:close/>
                  <a:moveTo>
                    <a:pt x="83018" y="18165"/>
                  </a:moveTo>
                  <a:lnTo>
                    <a:pt x="84296" y="19441"/>
                  </a:lnTo>
                  <a:lnTo>
                    <a:pt x="78545" y="22633"/>
                  </a:lnTo>
                  <a:lnTo>
                    <a:pt x="70877" y="22633"/>
                  </a:lnTo>
                  <a:cubicBezTo>
                    <a:pt x="74072" y="20718"/>
                    <a:pt x="77906" y="19441"/>
                    <a:pt x="81101" y="18165"/>
                  </a:cubicBezTo>
                  <a:lnTo>
                    <a:pt x="83018" y="18165"/>
                  </a:lnTo>
                  <a:close/>
                  <a:moveTo>
                    <a:pt x="60653" y="27741"/>
                  </a:moveTo>
                  <a:lnTo>
                    <a:pt x="52985" y="35401"/>
                  </a:lnTo>
                  <a:cubicBezTo>
                    <a:pt x="51707" y="36678"/>
                    <a:pt x="51068" y="37955"/>
                    <a:pt x="51068" y="39870"/>
                  </a:cubicBezTo>
                  <a:lnTo>
                    <a:pt x="51068" y="43062"/>
                  </a:lnTo>
                  <a:lnTo>
                    <a:pt x="47873" y="46254"/>
                  </a:lnTo>
                  <a:lnTo>
                    <a:pt x="32537" y="53915"/>
                  </a:lnTo>
                  <a:cubicBezTo>
                    <a:pt x="40205" y="43700"/>
                    <a:pt x="49790" y="34763"/>
                    <a:pt x="60653" y="27741"/>
                  </a:cubicBezTo>
                  <a:lnTo>
                    <a:pt x="60653" y="27741"/>
                  </a:lnTo>
                  <a:close/>
                  <a:moveTo>
                    <a:pt x="17202" y="143290"/>
                  </a:moveTo>
                  <a:cubicBezTo>
                    <a:pt x="15285" y="136906"/>
                    <a:pt x="14007" y="130522"/>
                    <a:pt x="13368" y="124138"/>
                  </a:cubicBezTo>
                  <a:lnTo>
                    <a:pt x="17202" y="127969"/>
                  </a:lnTo>
                  <a:lnTo>
                    <a:pt x="17202" y="142014"/>
                  </a:lnTo>
                  <a:cubicBezTo>
                    <a:pt x="17202" y="142652"/>
                    <a:pt x="17202" y="143290"/>
                    <a:pt x="17202" y="143290"/>
                  </a:cubicBezTo>
                  <a:lnTo>
                    <a:pt x="17202" y="143290"/>
                  </a:lnTo>
                  <a:close/>
                  <a:moveTo>
                    <a:pt x="17841" y="144567"/>
                  </a:moveTo>
                  <a:cubicBezTo>
                    <a:pt x="17841" y="144567"/>
                    <a:pt x="17841" y="145206"/>
                    <a:pt x="18480" y="145206"/>
                  </a:cubicBezTo>
                  <a:lnTo>
                    <a:pt x="29981" y="162442"/>
                  </a:lnTo>
                  <a:cubicBezTo>
                    <a:pt x="30620" y="163081"/>
                    <a:pt x="31259" y="164358"/>
                    <a:pt x="32537" y="164358"/>
                  </a:cubicBezTo>
                  <a:lnTo>
                    <a:pt x="40205" y="168188"/>
                  </a:lnTo>
                  <a:lnTo>
                    <a:pt x="35732" y="177125"/>
                  </a:lnTo>
                  <a:cubicBezTo>
                    <a:pt x="27425" y="167549"/>
                    <a:pt x="21675" y="156697"/>
                    <a:pt x="17841" y="144567"/>
                  </a:cubicBezTo>
                  <a:lnTo>
                    <a:pt x="17841" y="144567"/>
                  </a:lnTo>
                  <a:close/>
                  <a:moveTo>
                    <a:pt x="136054" y="205215"/>
                  </a:moveTo>
                  <a:lnTo>
                    <a:pt x="132220" y="196916"/>
                  </a:lnTo>
                  <a:lnTo>
                    <a:pt x="132220" y="192447"/>
                  </a:lnTo>
                  <a:cubicBezTo>
                    <a:pt x="132220" y="191170"/>
                    <a:pt x="132220" y="190532"/>
                    <a:pt x="131581" y="189255"/>
                  </a:cubicBezTo>
                  <a:lnTo>
                    <a:pt x="126469" y="179041"/>
                  </a:lnTo>
                  <a:lnTo>
                    <a:pt x="126469" y="174572"/>
                  </a:lnTo>
                  <a:cubicBezTo>
                    <a:pt x="126469" y="172018"/>
                    <a:pt x="125191" y="170103"/>
                    <a:pt x="122636" y="168826"/>
                  </a:cubicBezTo>
                  <a:lnTo>
                    <a:pt x="111134" y="163081"/>
                  </a:lnTo>
                  <a:cubicBezTo>
                    <a:pt x="110495" y="162442"/>
                    <a:pt x="109217" y="162442"/>
                    <a:pt x="108578" y="162442"/>
                  </a:cubicBezTo>
                  <a:lnTo>
                    <a:pt x="93242" y="162442"/>
                  </a:lnTo>
                  <a:lnTo>
                    <a:pt x="85574" y="158612"/>
                  </a:lnTo>
                  <a:lnTo>
                    <a:pt x="81101" y="145206"/>
                  </a:lnTo>
                  <a:lnTo>
                    <a:pt x="81101" y="132438"/>
                  </a:lnTo>
                  <a:lnTo>
                    <a:pt x="90047" y="123500"/>
                  </a:lnTo>
                  <a:lnTo>
                    <a:pt x="98993" y="119031"/>
                  </a:lnTo>
                  <a:lnTo>
                    <a:pt x="111773" y="119031"/>
                  </a:lnTo>
                  <a:lnTo>
                    <a:pt x="121358" y="128607"/>
                  </a:lnTo>
                  <a:cubicBezTo>
                    <a:pt x="122636" y="129884"/>
                    <a:pt x="123914" y="130522"/>
                    <a:pt x="125831" y="130522"/>
                  </a:cubicBezTo>
                  <a:lnTo>
                    <a:pt x="131581" y="130522"/>
                  </a:lnTo>
                  <a:cubicBezTo>
                    <a:pt x="133498" y="130522"/>
                    <a:pt x="134776" y="129884"/>
                    <a:pt x="136054" y="128607"/>
                  </a:cubicBezTo>
                  <a:lnTo>
                    <a:pt x="139888" y="124777"/>
                  </a:lnTo>
                  <a:lnTo>
                    <a:pt x="148195" y="124777"/>
                  </a:lnTo>
                  <a:cubicBezTo>
                    <a:pt x="148195" y="125415"/>
                    <a:pt x="148195" y="126054"/>
                    <a:pt x="148834" y="126692"/>
                  </a:cubicBezTo>
                  <a:lnTo>
                    <a:pt x="160336" y="149674"/>
                  </a:lnTo>
                  <a:cubicBezTo>
                    <a:pt x="160975" y="150951"/>
                    <a:pt x="162253" y="152228"/>
                    <a:pt x="164170" y="152866"/>
                  </a:cubicBezTo>
                  <a:lnTo>
                    <a:pt x="175672" y="156697"/>
                  </a:lnTo>
                  <a:lnTo>
                    <a:pt x="161614" y="170741"/>
                  </a:lnTo>
                  <a:cubicBezTo>
                    <a:pt x="160336" y="172018"/>
                    <a:pt x="159697" y="173295"/>
                    <a:pt x="159697" y="175210"/>
                  </a:cubicBezTo>
                  <a:lnTo>
                    <a:pt x="159697" y="183509"/>
                  </a:lnTo>
                  <a:lnTo>
                    <a:pt x="150112" y="193085"/>
                  </a:lnTo>
                  <a:cubicBezTo>
                    <a:pt x="148834" y="194362"/>
                    <a:pt x="148195" y="195639"/>
                    <a:pt x="148195" y="197554"/>
                  </a:cubicBezTo>
                  <a:lnTo>
                    <a:pt x="148195" y="208407"/>
                  </a:lnTo>
                  <a:cubicBezTo>
                    <a:pt x="147556" y="208407"/>
                    <a:pt x="146917" y="209045"/>
                    <a:pt x="146278" y="209045"/>
                  </a:cubicBezTo>
                  <a:lnTo>
                    <a:pt x="136054" y="205215"/>
                  </a:lnTo>
                  <a:close/>
                  <a:moveTo>
                    <a:pt x="188452" y="182233"/>
                  </a:moveTo>
                  <a:lnTo>
                    <a:pt x="188452" y="182233"/>
                  </a:lnTo>
                  <a:cubicBezTo>
                    <a:pt x="188452" y="178402"/>
                    <a:pt x="185896" y="175210"/>
                    <a:pt x="182062" y="175210"/>
                  </a:cubicBezTo>
                  <a:cubicBezTo>
                    <a:pt x="178228" y="175210"/>
                    <a:pt x="175672" y="177764"/>
                    <a:pt x="175672" y="181594"/>
                  </a:cubicBezTo>
                  <a:lnTo>
                    <a:pt x="175672" y="193724"/>
                  </a:lnTo>
                  <a:cubicBezTo>
                    <a:pt x="170560" y="197554"/>
                    <a:pt x="165448" y="200746"/>
                    <a:pt x="160336" y="203300"/>
                  </a:cubicBezTo>
                  <a:lnTo>
                    <a:pt x="160336" y="200746"/>
                  </a:lnTo>
                  <a:lnTo>
                    <a:pt x="169921" y="191170"/>
                  </a:lnTo>
                  <a:cubicBezTo>
                    <a:pt x="171199" y="189893"/>
                    <a:pt x="171838" y="188617"/>
                    <a:pt x="171838" y="186701"/>
                  </a:cubicBezTo>
                  <a:lnTo>
                    <a:pt x="171838" y="177764"/>
                  </a:lnTo>
                  <a:lnTo>
                    <a:pt x="187174" y="162442"/>
                  </a:lnTo>
                  <a:cubicBezTo>
                    <a:pt x="188452" y="161166"/>
                    <a:pt x="189091" y="159889"/>
                    <a:pt x="189091" y="157974"/>
                  </a:cubicBezTo>
                  <a:lnTo>
                    <a:pt x="189091" y="152228"/>
                  </a:lnTo>
                  <a:cubicBezTo>
                    <a:pt x="189091" y="149674"/>
                    <a:pt x="187174" y="146482"/>
                    <a:pt x="184618" y="145844"/>
                  </a:cubicBezTo>
                  <a:lnTo>
                    <a:pt x="169921" y="140737"/>
                  </a:lnTo>
                  <a:lnTo>
                    <a:pt x="160336" y="121585"/>
                  </a:lnTo>
                  <a:lnTo>
                    <a:pt x="160336" y="117116"/>
                  </a:lnTo>
                  <a:cubicBezTo>
                    <a:pt x="160336" y="113286"/>
                    <a:pt x="157780" y="110732"/>
                    <a:pt x="153946" y="110732"/>
                  </a:cubicBezTo>
                  <a:lnTo>
                    <a:pt x="136693" y="110732"/>
                  </a:lnTo>
                  <a:cubicBezTo>
                    <a:pt x="134776" y="110732"/>
                    <a:pt x="133498" y="111371"/>
                    <a:pt x="132220" y="112647"/>
                  </a:cubicBezTo>
                  <a:lnTo>
                    <a:pt x="128386" y="116478"/>
                  </a:lnTo>
                  <a:lnTo>
                    <a:pt x="118802" y="106902"/>
                  </a:lnTo>
                  <a:cubicBezTo>
                    <a:pt x="117524" y="105625"/>
                    <a:pt x="116246" y="104987"/>
                    <a:pt x="114329" y="104987"/>
                  </a:cubicBezTo>
                  <a:lnTo>
                    <a:pt x="97076" y="104987"/>
                  </a:lnTo>
                  <a:cubicBezTo>
                    <a:pt x="95798" y="104987"/>
                    <a:pt x="95159" y="104987"/>
                    <a:pt x="94520" y="105625"/>
                  </a:cubicBezTo>
                  <a:lnTo>
                    <a:pt x="83018" y="111371"/>
                  </a:lnTo>
                  <a:cubicBezTo>
                    <a:pt x="82379" y="111371"/>
                    <a:pt x="81740" y="112009"/>
                    <a:pt x="81101" y="112647"/>
                  </a:cubicBezTo>
                  <a:lnTo>
                    <a:pt x="69599" y="124138"/>
                  </a:lnTo>
                  <a:cubicBezTo>
                    <a:pt x="68321" y="125415"/>
                    <a:pt x="67682" y="126692"/>
                    <a:pt x="67682" y="128607"/>
                  </a:cubicBezTo>
                  <a:lnTo>
                    <a:pt x="67682" y="145844"/>
                  </a:lnTo>
                  <a:cubicBezTo>
                    <a:pt x="67682" y="146482"/>
                    <a:pt x="67682" y="147121"/>
                    <a:pt x="67682" y="147759"/>
                  </a:cubicBezTo>
                  <a:lnTo>
                    <a:pt x="73433" y="164996"/>
                  </a:lnTo>
                  <a:cubicBezTo>
                    <a:pt x="74072" y="166911"/>
                    <a:pt x="75350" y="168188"/>
                    <a:pt x="76628" y="168826"/>
                  </a:cubicBezTo>
                  <a:lnTo>
                    <a:pt x="88130" y="174572"/>
                  </a:lnTo>
                  <a:cubicBezTo>
                    <a:pt x="88769" y="175210"/>
                    <a:pt x="90047" y="175210"/>
                    <a:pt x="90686" y="175210"/>
                  </a:cubicBezTo>
                  <a:lnTo>
                    <a:pt x="106022" y="175210"/>
                  </a:lnTo>
                  <a:lnTo>
                    <a:pt x="112412" y="178402"/>
                  </a:lnTo>
                  <a:lnTo>
                    <a:pt x="112412" y="180317"/>
                  </a:lnTo>
                  <a:cubicBezTo>
                    <a:pt x="112412" y="181594"/>
                    <a:pt x="112412" y="182233"/>
                    <a:pt x="113051" y="183509"/>
                  </a:cubicBezTo>
                  <a:lnTo>
                    <a:pt x="118163" y="193724"/>
                  </a:lnTo>
                  <a:lnTo>
                    <a:pt x="118163" y="198193"/>
                  </a:lnTo>
                  <a:cubicBezTo>
                    <a:pt x="118163" y="199469"/>
                    <a:pt x="118163" y="200108"/>
                    <a:pt x="118802" y="201385"/>
                  </a:cubicBezTo>
                  <a:lnTo>
                    <a:pt x="124552" y="212876"/>
                  </a:lnTo>
                  <a:cubicBezTo>
                    <a:pt x="124552" y="213514"/>
                    <a:pt x="125191" y="213514"/>
                    <a:pt x="125831" y="214152"/>
                  </a:cubicBezTo>
                  <a:cubicBezTo>
                    <a:pt x="121997" y="214791"/>
                    <a:pt x="117524" y="214791"/>
                    <a:pt x="113690" y="214791"/>
                  </a:cubicBezTo>
                  <a:cubicBezTo>
                    <a:pt x="88769" y="214791"/>
                    <a:pt x="65126" y="205853"/>
                    <a:pt x="46595" y="189255"/>
                  </a:cubicBezTo>
                  <a:lnTo>
                    <a:pt x="46595" y="183509"/>
                  </a:lnTo>
                  <a:lnTo>
                    <a:pt x="51707" y="173295"/>
                  </a:lnTo>
                  <a:cubicBezTo>
                    <a:pt x="52346" y="172657"/>
                    <a:pt x="52346" y="171380"/>
                    <a:pt x="52346" y="170103"/>
                  </a:cubicBezTo>
                  <a:lnTo>
                    <a:pt x="52346" y="164358"/>
                  </a:lnTo>
                  <a:cubicBezTo>
                    <a:pt x="52346" y="161804"/>
                    <a:pt x="51068" y="159889"/>
                    <a:pt x="48512" y="158612"/>
                  </a:cubicBezTo>
                  <a:lnTo>
                    <a:pt x="38927" y="153505"/>
                  </a:lnTo>
                  <a:lnTo>
                    <a:pt x="29981" y="139460"/>
                  </a:lnTo>
                  <a:lnTo>
                    <a:pt x="29981" y="124138"/>
                  </a:lnTo>
                  <a:cubicBezTo>
                    <a:pt x="29981" y="122862"/>
                    <a:pt x="29342" y="120946"/>
                    <a:pt x="28064" y="120308"/>
                  </a:cubicBezTo>
                  <a:lnTo>
                    <a:pt x="22952" y="115201"/>
                  </a:lnTo>
                  <a:lnTo>
                    <a:pt x="14007" y="101156"/>
                  </a:lnTo>
                  <a:cubicBezTo>
                    <a:pt x="15285" y="89665"/>
                    <a:pt x="18480" y="78812"/>
                    <a:pt x="23592" y="68598"/>
                  </a:cubicBezTo>
                  <a:lnTo>
                    <a:pt x="29342" y="68598"/>
                  </a:lnTo>
                  <a:cubicBezTo>
                    <a:pt x="30620" y="68598"/>
                    <a:pt x="31259" y="68598"/>
                    <a:pt x="31898" y="67960"/>
                  </a:cubicBezTo>
                  <a:lnTo>
                    <a:pt x="54902" y="56468"/>
                  </a:lnTo>
                  <a:cubicBezTo>
                    <a:pt x="55541" y="56468"/>
                    <a:pt x="56180" y="55830"/>
                    <a:pt x="56819" y="55192"/>
                  </a:cubicBezTo>
                  <a:lnTo>
                    <a:pt x="62570" y="49446"/>
                  </a:lnTo>
                  <a:cubicBezTo>
                    <a:pt x="63848" y="48169"/>
                    <a:pt x="64487" y="46892"/>
                    <a:pt x="64487" y="44977"/>
                  </a:cubicBezTo>
                  <a:lnTo>
                    <a:pt x="64487" y="41785"/>
                  </a:lnTo>
                  <a:lnTo>
                    <a:pt x="72155" y="34124"/>
                  </a:lnTo>
                  <a:lnTo>
                    <a:pt x="81101" y="34124"/>
                  </a:lnTo>
                  <a:cubicBezTo>
                    <a:pt x="82379" y="34124"/>
                    <a:pt x="83018" y="34124"/>
                    <a:pt x="83657" y="33486"/>
                  </a:cubicBezTo>
                  <a:lnTo>
                    <a:pt x="95159" y="27741"/>
                  </a:lnTo>
                  <a:cubicBezTo>
                    <a:pt x="97076" y="26464"/>
                    <a:pt x="98354" y="24549"/>
                    <a:pt x="98993" y="21995"/>
                  </a:cubicBezTo>
                  <a:lnTo>
                    <a:pt x="98993" y="16249"/>
                  </a:lnTo>
                  <a:cubicBezTo>
                    <a:pt x="98993" y="14973"/>
                    <a:pt x="98354" y="13696"/>
                    <a:pt x="97715" y="13057"/>
                  </a:cubicBezTo>
                  <a:cubicBezTo>
                    <a:pt x="103466" y="11781"/>
                    <a:pt x="109217" y="11781"/>
                    <a:pt x="114968" y="11781"/>
                  </a:cubicBezTo>
                  <a:cubicBezTo>
                    <a:pt x="123275" y="11781"/>
                    <a:pt x="131581" y="13057"/>
                    <a:pt x="139888" y="14973"/>
                  </a:cubicBezTo>
                  <a:lnTo>
                    <a:pt x="137332" y="19441"/>
                  </a:lnTo>
                  <a:cubicBezTo>
                    <a:pt x="136693" y="21357"/>
                    <a:pt x="136693" y="23272"/>
                    <a:pt x="137332" y="25187"/>
                  </a:cubicBezTo>
                  <a:lnTo>
                    <a:pt x="141166" y="32848"/>
                  </a:lnTo>
                  <a:lnTo>
                    <a:pt x="137332" y="32848"/>
                  </a:lnTo>
                  <a:cubicBezTo>
                    <a:pt x="136693" y="32848"/>
                    <a:pt x="136054" y="32848"/>
                    <a:pt x="135415" y="32848"/>
                  </a:cubicBezTo>
                  <a:lnTo>
                    <a:pt x="118163" y="38593"/>
                  </a:lnTo>
                  <a:cubicBezTo>
                    <a:pt x="116246" y="39232"/>
                    <a:pt x="114968" y="40508"/>
                    <a:pt x="114329" y="42424"/>
                  </a:cubicBezTo>
                  <a:lnTo>
                    <a:pt x="108578" y="59660"/>
                  </a:lnTo>
                  <a:cubicBezTo>
                    <a:pt x="107939" y="61576"/>
                    <a:pt x="107939" y="62852"/>
                    <a:pt x="109217" y="64768"/>
                  </a:cubicBezTo>
                  <a:lnTo>
                    <a:pt x="111134" y="68598"/>
                  </a:lnTo>
                  <a:lnTo>
                    <a:pt x="110495" y="69236"/>
                  </a:lnTo>
                  <a:lnTo>
                    <a:pt x="106661" y="73067"/>
                  </a:lnTo>
                  <a:lnTo>
                    <a:pt x="103466" y="73067"/>
                  </a:lnTo>
                  <a:cubicBezTo>
                    <a:pt x="101549" y="73067"/>
                    <a:pt x="100271" y="73705"/>
                    <a:pt x="98993" y="74982"/>
                  </a:cubicBezTo>
                  <a:lnTo>
                    <a:pt x="93242" y="80727"/>
                  </a:lnTo>
                  <a:cubicBezTo>
                    <a:pt x="91964" y="82004"/>
                    <a:pt x="91325" y="83281"/>
                    <a:pt x="91325" y="85196"/>
                  </a:cubicBezTo>
                  <a:lnTo>
                    <a:pt x="91325" y="96687"/>
                  </a:lnTo>
                  <a:cubicBezTo>
                    <a:pt x="91325" y="100518"/>
                    <a:pt x="93881" y="103071"/>
                    <a:pt x="97715" y="103071"/>
                  </a:cubicBezTo>
                  <a:lnTo>
                    <a:pt x="120719" y="103071"/>
                  </a:lnTo>
                  <a:cubicBezTo>
                    <a:pt x="122636" y="103071"/>
                    <a:pt x="123914" y="102433"/>
                    <a:pt x="125191" y="101156"/>
                  </a:cubicBezTo>
                  <a:lnTo>
                    <a:pt x="129025" y="97326"/>
                  </a:lnTo>
                  <a:lnTo>
                    <a:pt x="139249" y="97326"/>
                  </a:lnTo>
                  <a:lnTo>
                    <a:pt x="143083" y="104987"/>
                  </a:lnTo>
                  <a:cubicBezTo>
                    <a:pt x="144361" y="106902"/>
                    <a:pt x="146278" y="108179"/>
                    <a:pt x="148834" y="108179"/>
                  </a:cubicBezTo>
                  <a:lnTo>
                    <a:pt x="154585" y="108179"/>
                  </a:lnTo>
                  <a:cubicBezTo>
                    <a:pt x="156502" y="108179"/>
                    <a:pt x="157780" y="107540"/>
                    <a:pt x="159058" y="106263"/>
                  </a:cubicBezTo>
                  <a:lnTo>
                    <a:pt x="160975" y="104348"/>
                  </a:lnTo>
                  <a:lnTo>
                    <a:pt x="165448" y="125415"/>
                  </a:lnTo>
                  <a:cubicBezTo>
                    <a:pt x="165448" y="126054"/>
                    <a:pt x="165448" y="126692"/>
                    <a:pt x="166087" y="126692"/>
                  </a:cubicBezTo>
                  <a:lnTo>
                    <a:pt x="171838" y="138183"/>
                  </a:lnTo>
                  <a:cubicBezTo>
                    <a:pt x="173116" y="140098"/>
                    <a:pt x="175033" y="141375"/>
                    <a:pt x="177589" y="141375"/>
                  </a:cubicBezTo>
                  <a:lnTo>
                    <a:pt x="188452" y="141375"/>
                  </a:lnTo>
                  <a:cubicBezTo>
                    <a:pt x="191008" y="141375"/>
                    <a:pt x="192925" y="140098"/>
                    <a:pt x="194203" y="138183"/>
                  </a:cubicBezTo>
                  <a:lnTo>
                    <a:pt x="199954" y="126692"/>
                  </a:lnTo>
                  <a:cubicBezTo>
                    <a:pt x="200593" y="126054"/>
                    <a:pt x="200593" y="124777"/>
                    <a:pt x="200593" y="124138"/>
                  </a:cubicBezTo>
                  <a:lnTo>
                    <a:pt x="200593" y="118393"/>
                  </a:lnTo>
                  <a:cubicBezTo>
                    <a:pt x="200593" y="116478"/>
                    <a:pt x="199954" y="115201"/>
                    <a:pt x="198676" y="113924"/>
                  </a:cubicBezTo>
                  <a:lnTo>
                    <a:pt x="194842" y="110094"/>
                  </a:lnTo>
                  <a:lnTo>
                    <a:pt x="198676" y="105625"/>
                  </a:lnTo>
                  <a:cubicBezTo>
                    <a:pt x="199315" y="104987"/>
                    <a:pt x="199315" y="104987"/>
                    <a:pt x="199954" y="104348"/>
                  </a:cubicBezTo>
                  <a:lnTo>
                    <a:pt x="212734" y="117116"/>
                  </a:lnTo>
                  <a:cubicBezTo>
                    <a:pt x="214012" y="117755"/>
                    <a:pt x="214651" y="118393"/>
                    <a:pt x="216568" y="118393"/>
                  </a:cubicBezTo>
                  <a:cubicBezTo>
                    <a:pt x="214012" y="143290"/>
                    <a:pt x="204427" y="164996"/>
                    <a:pt x="188452" y="182233"/>
                  </a:cubicBezTo>
                  <a:lnTo>
                    <a:pt x="188452" y="182233"/>
                  </a:lnTo>
                  <a:close/>
                </a:path>
              </a:pathLst>
            </a:custGeom>
            <a:grpFill/>
            <a:ln w="6390" cap="flat">
              <a:noFill/>
              <a:prstDash val="solid"/>
              <a:miter/>
            </a:ln>
          </p:spPr>
          <p:txBody>
            <a:bodyPr rtlCol="0" anchor="ctr"/>
            <a:lstStyle/>
            <a:p>
              <a:endParaRPr lang="en-US"/>
            </a:p>
          </p:txBody>
        </p:sp>
        <p:sp>
          <p:nvSpPr>
            <p:cNvPr id="13" name="Graphic 4">
              <a:extLst>
                <a:ext uri="{FF2B5EF4-FFF2-40B4-BE49-F238E27FC236}">
                  <a16:creationId xmlns:a16="http://schemas.microsoft.com/office/drawing/2014/main" id="{A779628F-56D9-B66B-8245-9895532F43F7}"/>
                </a:ext>
              </a:extLst>
            </p:cNvPr>
            <p:cNvSpPr/>
            <p:nvPr/>
          </p:nvSpPr>
          <p:spPr>
            <a:xfrm>
              <a:off x="619823" y="3440090"/>
              <a:ext cx="24043" cy="36014"/>
            </a:xfrm>
            <a:custGeom>
              <a:avLst/>
              <a:gdLst>
                <a:gd name="connsiteX0" fmla="*/ 10863 w 24043"/>
                <a:gd name="connsiteY0" fmla="*/ 34235 h 36014"/>
                <a:gd name="connsiteX1" fmla="*/ 16614 w 24043"/>
                <a:gd name="connsiteY1" fmla="*/ 28490 h 36014"/>
                <a:gd name="connsiteX2" fmla="*/ 17892 w 24043"/>
                <a:gd name="connsiteY2" fmla="*/ 25936 h 36014"/>
                <a:gd name="connsiteX3" fmla="*/ 23643 w 24043"/>
                <a:gd name="connsiteY3" fmla="*/ 8699 h 36014"/>
                <a:gd name="connsiteX4" fmla="*/ 19809 w 24043"/>
                <a:gd name="connsiteY4" fmla="*/ 400 h 36014"/>
                <a:gd name="connsiteX5" fmla="*/ 19809 w 24043"/>
                <a:gd name="connsiteY5" fmla="*/ 400 h 36014"/>
                <a:gd name="connsiteX6" fmla="*/ 11502 w 24043"/>
                <a:gd name="connsiteY6" fmla="*/ 4231 h 36014"/>
                <a:gd name="connsiteX7" fmla="*/ 6390 w 24043"/>
                <a:gd name="connsiteY7" fmla="*/ 19552 h 36014"/>
                <a:gd name="connsiteX8" fmla="*/ 1917 w 24043"/>
                <a:gd name="connsiteY8" fmla="*/ 24021 h 36014"/>
                <a:gd name="connsiteX9" fmla="*/ 1917 w 24043"/>
                <a:gd name="connsiteY9" fmla="*/ 32958 h 36014"/>
                <a:gd name="connsiteX10" fmla="*/ 10863 w 24043"/>
                <a:gd name="connsiteY10" fmla="*/ 34235 h 36014"/>
                <a:gd name="connsiteX11" fmla="*/ 10863 w 24043"/>
                <a:gd name="connsiteY11" fmla="*/ 34235 h 36014"/>
                <a:gd name="connsiteX12" fmla="*/ 10863 w 24043"/>
                <a:gd name="connsiteY12" fmla="*/ 34235 h 3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043" h="36014">
                  <a:moveTo>
                    <a:pt x="10863" y="34235"/>
                  </a:moveTo>
                  <a:lnTo>
                    <a:pt x="16614" y="28490"/>
                  </a:lnTo>
                  <a:cubicBezTo>
                    <a:pt x="17253" y="27851"/>
                    <a:pt x="17892" y="27213"/>
                    <a:pt x="17892" y="25936"/>
                  </a:cubicBezTo>
                  <a:lnTo>
                    <a:pt x="23643" y="8699"/>
                  </a:lnTo>
                  <a:cubicBezTo>
                    <a:pt x="24921" y="5507"/>
                    <a:pt x="23004" y="1677"/>
                    <a:pt x="19809" y="400"/>
                  </a:cubicBezTo>
                  <a:cubicBezTo>
                    <a:pt x="19809" y="400"/>
                    <a:pt x="19809" y="400"/>
                    <a:pt x="19809" y="400"/>
                  </a:cubicBezTo>
                  <a:cubicBezTo>
                    <a:pt x="16614" y="-877"/>
                    <a:pt x="12780" y="1039"/>
                    <a:pt x="11502" y="4231"/>
                  </a:cubicBezTo>
                  <a:lnTo>
                    <a:pt x="6390" y="19552"/>
                  </a:lnTo>
                  <a:lnTo>
                    <a:pt x="1917" y="24021"/>
                  </a:lnTo>
                  <a:cubicBezTo>
                    <a:pt x="-639" y="26574"/>
                    <a:pt x="-639" y="30405"/>
                    <a:pt x="1917" y="32958"/>
                  </a:cubicBezTo>
                  <a:cubicBezTo>
                    <a:pt x="4473" y="36789"/>
                    <a:pt x="8307" y="36789"/>
                    <a:pt x="10863" y="34235"/>
                  </a:cubicBezTo>
                  <a:cubicBezTo>
                    <a:pt x="10863" y="34235"/>
                    <a:pt x="10863" y="34235"/>
                    <a:pt x="10863" y="34235"/>
                  </a:cubicBezTo>
                  <a:lnTo>
                    <a:pt x="10863" y="34235"/>
                  </a:lnTo>
                  <a:close/>
                </a:path>
              </a:pathLst>
            </a:custGeom>
            <a:grpFill/>
            <a:ln w="6390" cap="flat">
              <a:noFill/>
              <a:prstDash val="solid"/>
              <a:miter/>
            </a:ln>
          </p:spPr>
          <p:txBody>
            <a:bodyPr rtlCol="0" anchor="ctr"/>
            <a:lstStyle/>
            <a:p>
              <a:endParaRPr lang="en-US"/>
            </a:p>
          </p:txBody>
        </p:sp>
      </p:grpSp>
    </p:spTree>
    <p:extLst>
      <p:ext uri="{BB962C8B-B14F-4D97-AF65-F5344CB8AC3E}">
        <p14:creationId xmlns:p14="http://schemas.microsoft.com/office/powerpoint/2010/main" val="16402882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BB23A37-BBD7-4B42-8915-40C4F24EE46C}"/>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15" imgH="416" progId="TCLayout.ActiveDocument.1">
                  <p:embed/>
                </p:oleObj>
              </mc:Choice>
              <mc:Fallback>
                <p:oleObj name="think-cell Slide" r:id="rId5" imgW="415" imgH="416" progId="TCLayout.ActiveDocument.1">
                  <p:embed/>
                  <p:pic>
                    <p:nvPicPr>
                      <p:cNvPr id="4" name="Object 3" hidden="1">
                        <a:extLst>
                          <a:ext uri="{FF2B5EF4-FFF2-40B4-BE49-F238E27FC236}">
                            <a16:creationId xmlns:a16="http://schemas.microsoft.com/office/drawing/2014/main" id="{BBB23A37-BBD7-4B42-8915-40C4F24EE46C}"/>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78D04572-830C-48BA-8F4B-E7AA10EF4BA5}"/>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b="1">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E6D7DF75-5B6A-49A8-81CA-E7813C65AF58}"/>
              </a:ext>
            </a:extLst>
          </p:cNvPr>
          <p:cNvSpPr>
            <a:spLocks noGrp="1"/>
          </p:cNvSpPr>
          <p:nvPr>
            <p:ph type="title"/>
          </p:nvPr>
        </p:nvSpPr>
        <p:spPr/>
        <p:txBody>
          <a:bodyPr anchor="b"/>
          <a:lstStyle/>
          <a:p>
            <a:r>
              <a:rPr lang="en-US" b="1">
                <a:sym typeface="Gotham Book" charset="0"/>
              </a:rPr>
              <a:t>Next Steps</a:t>
            </a:r>
            <a:endParaRPr lang="en-US"/>
          </a:p>
        </p:txBody>
      </p:sp>
      <p:sp>
        <p:nvSpPr>
          <p:cNvPr id="24" name="Text Placeholder 23">
            <a:extLst>
              <a:ext uri="{FF2B5EF4-FFF2-40B4-BE49-F238E27FC236}">
                <a16:creationId xmlns:a16="http://schemas.microsoft.com/office/drawing/2014/main" id="{8C80253E-F0E8-4855-9DE5-FDB6F9FAC757}"/>
              </a:ext>
            </a:extLst>
          </p:cNvPr>
          <p:cNvSpPr>
            <a:spLocks noGrp="1"/>
          </p:cNvSpPr>
          <p:nvPr>
            <p:ph type="body" sz="quarter" idx="14"/>
          </p:nvPr>
        </p:nvSpPr>
        <p:spPr/>
        <p:txBody>
          <a:bodyPr/>
          <a:lstStyle/>
          <a:p>
            <a:r>
              <a:rPr lang="en-US"/>
              <a:t>Where do we go from here?</a:t>
            </a:r>
          </a:p>
        </p:txBody>
      </p:sp>
      <p:sp>
        <p:nvSpPr>
          <p:cNvPr id="5" name="Rectangle 4">
            <a:extLst>
              <a:ext uri="{FF2B5EF4-FFF2-40B4-BE49-F238E27FC236}">
                <a16:creationId xmlns:a16="http://schemas.microsoft.com/office/drawing/2014/main" id="{3C24C3E8-95EF-4315-A713-D462899E3BDA}"/>
              </a:ext>
            </a:extLst>
          </p:cNvPr>
          <p:cNvSpPr/>
          <p:nvPr/>
        </p:nvSpPr>
        <p:spPr bwMode="gray">
          <a:xfrm>
            <a:off x="0" y="2262758"/>
            <a:ext cx="12176709" cy="2223241"/>
          </a:xfrm>
          <a:prstGeom prst="rect">
            <a:avLst/>
          </a:prstGeom>
          <a:solidFill>
            <a:schemeClr val="tx1"/>
          </a:solidFill>
          <a:ln w="19050" algn="ctr">
            <a:noFill/>
            <a:miter lim="800000"/>
            <a:headEnd/>
            <a:tailEnd/>
          </a:ln>
        </p:spPr>
        <p:txBody>
          <a:bodyPr wrap="square" lIns="514158" tIns="83313" rIns="514158" bIns="83313" rtlCol="0" anchor="ctr"/>
          <a:lstStyle/>
          <a:p>
            <a:pPr marL="0" marR="0" lvl="0" indent="0" algn="just" defTabSz="1142609" rtl="0" eaLnBrk="1" fontAlgn="auto" latinLnBrk="0" hangingPunct="1">
              <a:lnSpc>
                <a:spcPct val="106000"/>
              </a:lnSpc>
              <a:spcBef>
                <a:spcPts val="0"/>
              </a:spcBef>
              <a:spcAft>
                <a:spcPts val="0"/>
              </a:spcAft>
              <a:buClrTx/>
              <a:buSzTx/>
              <a:buFontTx/>
              <a:buNone/>
              <a:tabLst/>
              <a:defRPr/>
            </a:pPr>
            <a:endParaRPr kumimoji="0" lang="en-US" sz="1499" b="0" i="0" u="none" strike="noStrike" kern="1200" cap="none" spc="0" normalizeH="0" baseline="0" noProof="0">
              <a:ln>
                <a:noFill/>
              </a:ln>
              <a:solidFill>
                <a:prstClr val="white"/>
              </a:solidFill>
              <a:effectLst/>
              <a:uLnTx/>
              <a:uFillTx/>
              <a:ea typeface="ヒラギノ角ゴ ProN W3" charset="0"/>
              <a:cs typeface="+mn-cs"/>
              <a:sym typeface="Gotham Book" charset="0"/>
            </a:endParaRPr>
          </a:p>
        </p:txBody>
      </p:sp>
      <p:sp>
        <p:nvSpPr>
          <p:cNvPr id="6" name="TextBox 5">
            <a:extLst>
              <a:ext uri="{FF2B5EF4-FFF2-40B4-BE49-F238E27FC236}">
                <a16:creationId xmlns:a16="http://schemas.microsoft.com/office/drawing/2014/main" id="{7E497EAC-C3D1-4DC4-88E8-38A55456F807}"/>
              </a:ext>
            </a:extLst>
          </p:cNvPr>
          <p:cNvSpPr txBox="1"/>
          <p:nvPr/>
        </p:nvSpPr>
        <p:spPr>
          <a:xfrm>
            <a:off x="2416256" y="3022171"/>
            <a:ext cx="1970937" cy="692304"/>
          </a:xfrm>
          <a:prstGeom prst="rect">
            <a:avLst/>
          </a:prstGeom>
          <a:noFill/>
        </p:spPr>
        <p:txBody>
          <a:bodyPr vert="horz" wrap="square" lIns="0" tIns="85693" rIns="0" bIns="85693" rtlCol="0">
            <a:spAutoFit/>
          </a:bodyPr>
          <a:lstStyle/>
          <a:p>
            <a:pPr marL="0" marR="0" lvl="0" indent="0" algn="ctr" defTabSz="1142609" rtl="0" eaLnBrk="1" fontAlgn="auto" latinLnBrk="0" hangingPunct="1">
              <a:lnSpc>
                <a:spcPct val="100000"/>
              </a:lnSpc>
              <a:spcBef>
                <a:spcPts val="187"/>
              </a:spcBef>
              <a:spcAft>
                <a:spcPts val="0"/>
              </a:spcAft>
              <a:buClrTx/>
              <a:buSzPct val="100000"/>
              <a:buFontTx/>
              <a:buNone/>
              <a:tabLst/>
              <a:defRPr/>
            </a:pPr>
            <a:r>
              <a:rPr lang="en-US" sz="1687" b="1">
                <a:solidFill>
                  <a:prstClr val="white"/>
                </a:solidFill>
                <a:ea typeface="ヒラギノ角ゴ ProN W3" charset="0"/>
                <a:sym typeface="Gotham Book" charset="0"/>
              </a:rPr>
              <a:t>Generate our own Data Set</a:t>
            </a:r>
            <a:endParaRPr kumimoji="0" lang="en-US" sz="1687" b="1" i="0" u="none" strike="noStrike" kern="1200" cap="none" spc="0" normalizeH="0" baseline="0" noProof="0">
              <a:ln>
                <a:noFill/>
              </a:ln>
              <a:solidFill>
                <a:prstClr val="white"/>
              </a:solidFill>
              <a:effectLst/>
              <a:uLnTx/>
              <a:uFillTx/>
              <a:ea typeface="ヒラギノ角ゴ ProN W3" charset="0"/>
              <a:cs typeface="+mn-cs"/>
              <a:sym typeface="Gotham Book" charset="0"/>
            </a:endParaRPr>
          </a:p>
        </p:txBody>
      </p:sp>
      <p:cxnSp>
        <p:nvCxnSpPr>
          <p:cNvPr id="7" name="Straight Connector 6">
            <a:extLst>
              <a:ext uri="{FF2B5EF4-FFF2-40B4-BE49-F238E27FC236}">
                <a16:creationId xmlns:a16="http://schemas.microsoft.com/office/drawing/2014/main" id="{A3E358B3-76B1-4015-9E09-D026CEC359A8}"/>
              </a:ext>
            </a:extLst>
          </p:cNvPr>
          <p:cNvCxnSpPr>
            <a:stCxn id="6" idx="2"/>
            <a:endCxn id="8" idx="0"/>
          </p:cNvCxnSpPr>
          <p:nvPr/>
        </p:nvCxnSpPr>
        <p:spPr>
          <a:xfrm>
            <a:off x="3401725" y="3714475"/>
            <a:ext cx="0" cy="1167925"/>
          </a:xfrm>
          <a:prstGeom prst="line">
            <a:avLst/>
          </a:prstGeom>
          <a:ln>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E50F761-7B5D-4788-9DF3-75318FB0EC6A}"/>
              </a:ext>
            </a:extLst>
          </p:cNvPr>
          <p:cNvSpPr txBox="1"/>
          <p:nvPr/>
        </p:nvSpPr>
        <p:spPr>
          <a:xfrm>
            <a:off x="2416256" y="4882400"/>
            <a:ext cx="1970937" cy="1095876"/>
          </a:xfrm>
          <a:prstGeom prst="rect">
            <a:avLst/>
          </a:prstGeom>
          <a:noFill/>
        </p:spPr>
        <p:txBody>
          <a:bodyPr vert="horz" wrap="square" lIns="0" tIns="85693" rIns="0" bIns="85693" rtlCol="0">
            <a:spAutoFit/>
          </a:bodyPr>
          <a:lstStyle/>
          <a:p>
            <a:pPr marL="0" marR="0" lvl="0" indent="0" algn="ctr" defTabSz="1142609" rtl="0" eaLnBrk="1" fontAlgn="auto" latinLnBrk="0" hangingPunct="1">
              <a:lnSpc>
                <a:spcPct val="100000"/>
              </a:lnSpc>
              <a:spcBef>
                <a:spcPts val="187"/>
              </a:spcBef>
              <a:spcAft>
                <a:spcPts val="0"/>
              </a:spcAft>
              <a:buClrTx/>
              <a:buSzPct val="100000"/>
              <a:buFontTx/>
              <a:buNone/>
              <a:tabLst/>
              <a:defRPr/>
            </a:pPr>
            <a:r>
              <a:rPr kumimoji="0" lang="en-US" sz="1499" b="0" i="0" u="none" strike="noStrike" kern="1200" cap="none" spc="0" normalizeH="0" baseline="0" noProof="0">
                <a:ln>
                  <a:noFill/>
                </a:ln>
                <a:solidFill>
                  <a:srgbClr val="53565A"/>
                </a:solidFill>
                <a:effectLst/>
                <a:uLnTx/>
                <a:uFillTx/>
                <a:ea typeface="ヒラギノ角ゴ ProN W3" charset="0"/>
                <a:cs typeface="+mn-cs"/>
                <a:sym typeface="Gotham Book" charset="0"/>
              </a:rPr>
              <a:t>Obtain data from across platforms that we can analyze in real time</a:t>
            </a:r>
          </a:p>
        </p:txBody>
      </p:sp>
      <p:sp>
        <p:nvSpPr>
          <p:cNvPr id="9" name="Oval 8">
            <a:extLst>
              <a:ext uri="{FF2B5EF4-FFF2-40B4-BE49-F238E27FC236}">
                <a16:creationId xmlns:a16="http://schemas.microsoft.com/office/drawing/2014/main" id="{07F82813-B2C6-4037-8D6D-8B5182B1B719}"/>
              </a:ext>
            </a:extLst>
          </p:cNvPr>
          <p:cNvSpPr/>
          <p:nvPr/>
        </p:nvSpPr>
        <p:spPr bwMode="gray">
          <a:xfrm>
            <a:off x="3178008" y="2469055"/>
            <a:ext cx="428465" cy="428465"/>
          </a:xfrm>
          <a:prstGeom prst="ellipse">
            <a:avLst/>
          </a:prstGeom>
          <a:noFill/>
          <a:ln w="38100" algn="ctr">
            <a:solidFill>
              <a:schemeClr val="bg1"/>
            </a:solidFill>
            <a:miter lim="800000"/>
            <a:headEnd/>
            <a:tailEnd/>
          </a:ln>
        </p:spPr>
        <p:txBody>
          <a:bodyPr wrap="none" lIns="0" tIns="0" rIns="0" bIns="0" rtlCol="0" anchor="ctr"/>
          <a:lstStyle/>
          <a:p>
            <a:pPr marL="0" marR="0" lvl="0" indent="0" algn="ctr" defTabSz="1142609" rtl="0" eaLnBrk="1" fontAlgn="auto" latinLnBrk="0" hangingPunct="1">
              <a:lnSpc>
                <a:spcPct val="106000"/>
              </a:lnSpc>
              <a:spcBef>
                <a:spcPts val="0"/>
              </a:spcBef>
              <a:spcAft>
                <a:spcPts val="0"/>
              </a:spcAft>
              <a:buClrTx/>
              <a:buSzTx/>
              <a:buFontTx/>
              <a:buNone/>
              <a:tabLst/>
              <a:defRPr/>
            </a:pPr>
            <a:r>
              <a:rPr kumimoji="0" lang="en-US" sz="2249" b="1" i="0" u="none" strike="noStrike" kern="1200" cap="none" spc="0" normalizeH="0" baseline="0" noProof="0">
                <a:ln>
                  <a:noFill/>
                </a:ln>
                <a:solidFill>
                  <a:prstClr val="white"/>
                </a:solidFill>
                <a:effectLst/>
                <a:uLnTx/>
                <a:uFillTx/>
                <a:ea typeface="Open Sans ExtraBold" panose="020B0906030804020204" pitchFamily="34" charset="0"/>
                <a:cs typeface="Open Sans ExtraBold" panose="020B0906030804020204" pitchFamily="34" charset="0"/>
                <a:sym typeface="Gotham Book" charset="0"/>
              </a:rPr>
              <a:t>1</a:t>
            </a:r>
          </a:p>
        </p:txBody>
      </p:sp>
      <p:sp>
        <p:nvSpPr>
          <p:cNvPr id="10" name="TextBox 9">
            <a:extLst>
              <a:ext uri="{FF2B5EF4-FFF2-40B4-BE49-F238E27FC236}">
                <a16:creationId xmlns:a16="http://schemas.microsoft.com/office/drawing/2014/main" id="{886D3EB5-D697-4AF6-B737-01293DCCA5EA}"/>
              </a:ext>
            </a:extLst>
          </p:cNvPr>
          <p:cNvSpPr txBox="1"/>
          <p:nvPr/>
        </p:nvSpPr>
        <p:spPr>
          <a:xfrm>
            <a:off x="5068967" y="3022171"/>
            <a:ext cx="1970937" cy="692304"/>
          </a:xfrm>
          <a:prstGeom prst="rect">
            <a:avLst/>
          </a:prstGeom>
          <a:noFill/>
        </p:spPr>
        <p:txBody>
          <a:bodyPr vert="horz" wrap="square" lIns="0" tIns="85693" rIns="0" bIns="85693" rtlCol="0">
            <a:spAutoFit/>
          </a:bodyPr>
          <a:lstStyle/>
          <a:p>
            <a:pPr marL="0" marR="0" lvl="0" indent="0" algn="ctr" defTabSz="1142609" rtl="0" eaLnBrk="1" fontAlgn="auto" latinLnBrk="0" hangingPunct="1">
              <a:lnSpc>
                <a:spcPct val="100000"/>
              </a:lnSpc>
              <a:spcBef>
                <a:spcPts val="187"/>
              </a:spcBef>
              <a:spcAft>
                <a:spcPts val="0"/>
              </a:spcAft>
              <a:buClrTx/>
              <a:buSzPct val="100000"/>
              <a:buFontTx/>
              <a:buNone/>
              <a:tabLst/>
              <a:defRPr/>
            </a:pPr>
            <a:r>
              <a:rPr lang="en-US" sz="1687" b="1">
                <a:solidFill>
                  <a:prstClr val="white"/>
                </a:solidFill>
                <a:ea typeface="ヒラギノ角ゴ ProN W3" charset="0"/>
                <a:sym typeface="Gotham Book" charset="0"/>
              </a:rPr>
              <a:t>Implement ML pipeline</a:t>
            </a:r>
            <a:endParaRPr kumimoji="0" lang="en-US" sz="1687" b="1" i="0" u="none" strike="noStrike" kern="1200" cap="none" spc="0" normalizeH="0" baseline="0" noProof="0">
              <a:ln>
                <a:noFill/>
              </a:ln>
              <a:solidFill>
                <a:prstClr val="white"/>
              </a:solidFill>
              <a:effectLst/>
              <a:uLnTx/>
              <a:uFillTx/>
              <a:ea typeface="ヒラギノ角ゴ ProN W3" charset="0"/>
              <a:cs typeface="+mn-cs"/>
              <a:sym typeface="Gotham Book" charset="0"/>
            </a:endParaRPr>
          </a:p>
        </p:txBody>
      </p:sp>
      <p:sp>
        <p:nvSpPr>
          <p:cNvPr id="11" name="TextBox 10">
            <a:extLst>
              <a:ext uri="{FF2B5EF4-FFF2-40B4-BE49-F238E27FC236}">
                <a16:creationId xmlns:a16="http://schemas.microsoft.com/office/drawing/2014/main" id="{17AF0B26-4784-4389-9237-8C60D9B0FF91}"/>
              </a:ext>
            </a:extLst>
          </p:cNvPr>
          <p:cNvSpPr txBox="1"/>
          <p:nvPr/>
        </p:nvSpPr>
        <p:spPr>
          <a:xfrm>
            <a:off x="5068967" y="4882400"/>
            <a:ext cx="1970937" cy="1582933"/>
          </a:xfrm>
          <a:prstGeom prst="rect">
            <a:avLst/>
          </a:prstGeom>
          <a:noFill/>
        </p:spPr>
        <p:txBody>
          <a:bodyPr vert="horz" wrap="square" lIns="0" tIns="85693" rIns="0" bIns="85693" rtlCol="0">
            <a:spAutoFit/>
          </a:bodyPr>
          <a:lstStyle/>
          <a:p>
            <a:pPr algn="ctr" defTabSz="1142609">
              <a:spcBef>
                <a:spcPts val="187"/>
              </a:spcBef>
              <a:buSzPct val="100000"/>
              <a:defRPr/>
            </a:pPr>
            <a:r>
              <a:rPr kumimoji="0" lang="en-US" sz="1499" b="0" i="0" u="none" strike="noStrike" kern="1200" cap="none" spc="0" normalizeH="0" baseline="0" noProof="0">
                <a:ln>
                  <a:noFill/>
                </a:ln>
                <a:solidFill>
                  <a:srgbClr val="53565A"/>
                </a:solidFill>
                <a:effectLst/>
                <a:uLnTx/>
                <a:uFillTx/>
                <a:ea typeface="ヒラギノ角ゴ ProN W3" charset="0"/>
                <a:cs typeface="+mn-cs"/>
                <a:sym typeface="Gotham Book" charset="0"/>
              </a:rPr>
              <a:t>Improved automation, scalability, efficiency, monitoring, and flexibility</a:t>
            </a:r>
          </a:p>
          <a:p>
            <a:pPr marL="0" marR="0" lvl="0" indent="0" algn="ctr" defTabSz="1142609" rtl="0" eaLnBrk="1" fontAlgn="auto" latinLnBrk="0" hangingPunct="1">
              <a:lnSpc>
                <a:spcPct val="100000"/>
              </a:lnSpc>
              <a:spcBef>
                <a:spcPts val="187"/>
              </a:spcBef>
              <a:spcAft>
                <a:spcPts val="0"/>
              </a:spcAft>
              <a:buClrTx/>
              <a:buSzPct val="100000"/>
              <a:buFontTx/>
              <a:buNone/>
              <a:tabLst/>
              <a:defRPr/>
            </a:pPr>
            <a:r>
              <a:rPr lang="en-US" sz="1499">
                <a:solidFill>
                  <a:srgbClr val="53565A"/>
                </a:solidFill>
                <a:ea typeface="ヒラギノ角ゴ ProN W3" charset="0"/>
                <a:sym typeface="Gotham Book" charset="0"/>
              </a:rPr>
              <a:t> </a:t>
            </a:r>
            <a:endParaRPr kumimoji="0" lang="en-US" sz="1499" b="0" i="0" u="none" strike="noStrike" kern="1200" cap="none" spc="0" normalizeH="0" baseline="0" noProof="0">
              <a:ln>
                <a:noFill/>
              </a:ln>
              <a:solidFill>
                <a:srgbClr val="53565A"/>
              </a:solidFill>
              <a:effectLst/>
              <a:uLnTx/>
              <a:uFillTx/>
              <a:ea typeface="ヒラギノ角ゴ ProN W3" charset="0"/>
              <a:cs typeface="+mn-cs"/>
              <a:sym typeface="Gotham Book" charset="0"/>
            </a:endParaRPr>
          </a:p>
        </p:txBody>
      </p:sp>
      <p:cxnSp>
        <p:nvCxnSpPr>
          <p:cNvPr id="12" name="Straight Connector 11">
            <a:extLst>
              <a:ext uri="{FF2B5EF4-FFF2-40B4-BE49-F238E27FC236}">
                <a16:creationId xmlns:a16="http://schemas.microsoft.com/office/drawing/2014/main" id="{23BEF38E-5861-43A8-8405-239987EDCF73}"/>
              </a:ext>
            </a:extLst>
          </p:cNvPr>
          <p:cNvCxnSpPr>
            <a:cxnSpLocks/>
            <a:stCxn id="10" idx="2"/>
            <a:endCxn id="11" idx="0"/>
          </p:cNvCxnSpPr>
          <p:nvPr/>
        </p:nvCxnSpPr>
        <p:spPr>
          <a:xfrm>
            <a:off x="6054436" y="3714475"/>
            <a:ext cx="0" cy="1167925"/>
          </a:xfrm>
          <a:prstGeom prst="line">
            <a:avLst/>
          </a:prstGeom>
          <a:ln>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5129A5E4-5E01-4F9A-B583-27C623664DB7}"/>
              </a:ext>
            </a:extLst>
          </p:cNvPr>
          <p:cNvSpPr/>
          <p:nvPr/>
        </p:nvSpPr>
        <p:spPr bwMode="gray">
          <a:xfrm>
            <a:off x="5787048" y="2463599"/>
            <a:ext cx="428465" cy="428465"/>
          </a:xfrm>
          <a:prstGeom prst="ellipse">
            <a:avLst/>
          </a:prstGeom>
          <a:noFill/>
          <a:ln w="38100" algn="ctr">
            <a:solidFill>
              <a:schemeClr val="bg1"/>
            </a:solidFill>
            <a:miter lim="800000"/>
            <a:headEnd/>
            <a:tailEnd/>
          </a:ln>
        </p:spPr>
        <p:txBody>
          <a:bodyPr wrap="square" lIns="0" tIns="0" rIns="0" bIns="0" rtlCol="0" anchor="ctr"/>
          <a:lstStyle/>
          <a:p>
            <a:pPr marL="0" marR="0" lvl="0" indent="0" algn="ctr" defTabSz="1142609" rtl="0" eaLnBrk="1" fontAlgn="auto" latinLnBrk="0" hangingPunct="1">
              <a:lnSpc>
                <a:spcPct val="106000"/>
              </a:lnSpc>
              <a:spcBef>
                <a:spcPts val="0"/>
              </a:spcBef>
              <a:spcAft>
                <a:spcPts val="0"/>
              </a:spcAft>
              <a:buClrTx/>
              <a:buSzTx/>
              <a:buFontTx/>
              <a:buNone/>
              <a:tabLst/>
              <a:defRPr/>
            </a:pPr>
            <a:r>
              <a:rPr kumimoji="0" lang="en-US" sz="2249" b="1" i="0" u="none" strike="noStrike" kern="1200" cap="none" spc="0" normalizeH="0" baseline="0" noProof="0">
                <a:ln>
                  <a:noFill/>
                </a:ln>
                <a:solidFill>
                  <a:prstClr val="white"/>
                </a:solidFill>
                <a:effectLst/>
                <a:uLnTx/>
                <a:uFillTx/>
                <a:ea typeface="Open Sans ExtraBold" panose="020B0906030804020204" pitchFamily="34" charset="0"/>
                <a:cs typeface="Open Sans ExtraBold" panose="020B0906030804020204" pitchFamily="34" charset="0"/>
                <a:sym typeface="Gotham Book" charset="0"/>
              </a:rPr>
              <a:t>2</a:t>
            </a:r>
          </a:p>
        </p:txBody>
      </p:sp>
      <p:sp>
        <p:nvSpPr>
          <p:cNvPr id="14" name="TextBox 13">
            <a:extLst>
              <a:ext uri="{FF2B5EF4-FFF2-40B4-BE49-F238E27FC236}">
                <a16:creationId xmlns:a16="http://schemas.microsoft.com/office/drawing/2014/main" id="{7FAA3669-466E-4C56-A537-A03EA0A4818C}"/>
              </a:ext>
            </a:extLst>
          </p:cNvPr>
          <p:cNvSpPr txBox="1"/>
          <p:nvPr/>
        </p:nvSpPr>
        <p:spPr>
          <a:xfrm>
            <a:off x="7721676" y="3022171"/>
            <a:ext cx="1970937" cy="1211549"/>
          </a:xfrm>
          <a:prstGeom prst="rect">
            <a:avLst/>
          </a:prstGeom>
          <a:noFill/>
        </p:spPr>
        <p:txBody>
          <a:bodyPr vert="horz" wrap="square" lIns="0" tIns="85693" rIns="0" bIns="85693" rtlCol="0">
            <a:spAutoFit/>
          </a:bodyPr>
          <a:lstStyle/>
          <a:p>
            <a:pPr marL="0" marR="0" lvl="0" indent="0" algn="ctr" defTabSz="1142609" rtl="0" eaLnBrk="1" fontAlgn="auto" latinLnBrk="0" hangingPunct="1">
              <a:lnSpc>
                <a:spcPct val="100000"/>
              </a:lnSpc>
              <a:spcBef>
                <a:spcPts val="187"/>
              </a:spcBef>
              <a:spcAft>
                <a:spcPts val="0"/>
              </a:spcAft>
              <a:buClrTx/>
              <a:buSzPct val="100000"/>
              <a:buFontTx/>
              <a:buNone/>
              <a:tabLst/>
              <a:defRPr/>
            </a:pPr>
            <a:r>
              <a:rPr kumimoji="0" lang="en-US" sz="1687" b="1" i="0" u="none" strike="noStrike" kern="1200" cap="none" spc="0" normalizeH="0" baseline="0" noProof="0">
                <a:ln>
                  <a:noFill/>
                </a:ln>
                <a:solidFill>
                  <a:prstClr val="white"/>
                </a:solidFill>
                <a:effectLst/>
                <a:uLnTx/>
                <a:uFillTx/>
                <a:ea typeface="ヒラギノ角ゴ ProN W3" charset="0"/>
                <a:cs typeface="+mn-cs"/>
                <a:sym typeface="Gotham Book" charset="0"/>
              </a:rPr>
              <a:t>Utilize Pipeline to provide in-time feedback to developers</a:t>
            </a:r>
          </a:p>
        </p:txBody>
      </p:sp>
      <p:sp>
        <p:nvSpPr>
          <p:cNvPr id="15" name="TextBox 14">
            <a:extLst>
              <a:ext uri="{FF2B5EF4-FFF2-40B4-BE49-F238E27FC236}">
                <a16:creationId xmlns:a16="http://schemas.microsoft.com/office/drawing/2014/main" id="{42AD4822-1C8A-4D7A-BBF6-B5C50BF05A8B}"/>
              </a:ext>
            </a:extLst>
          </p:cNvPr>
          <p:cNvSpPr txBox="1"/>
          <p:nvPr/>
        </p:nvSpPr>
        <p:spPr>
          <a:xfrm>
            <a:off x="7721678" y="4882400"/>
            <a:ext cx="1970937" cy="865172"/>
          </a:xfrm>
          <a:prstGeom prst="rect">
            <a:avLst/>
          </a:prstGeom>
          <a:noFill/>
        </p:spPr>
        <p:txBody>
          <a:bodyPr vert="horz" wrap="square" lIns="0" tIns="85693" rIns="0" bIns="85693" rtlCol="0">
            <a:spAutoFit/>
          </a:bodyPr>
          <a:lstStyle/>
          <a:p>
            <a:pPr marL="0" marR="0" lvl="0" indent="0" algn="ctr" defTabSz="1142609" rtl="0" eaLnBrk="1" fontAlgn="auto" latinLnBrk="0" hangingPunct="1">
              <a:lnSpc>
                <a:spcPct val="100000"/>
              </a:lnSpc>
              <a:spcBef>
                <a:spcPts val="187"/>
              </a:spcBef>
              <a:spcAft>
                <a:spcPts val="0"/>
              </a:spcAft>
              <a:buClrTx/>
              <a:buSzPct val="100000"/>
              <a:buFontTx/>
              <a:buNone/>
              <a:tabLst/>
              <a:defRPr/>
            </a:pPr>
            <a:r>
              <a:rPr lang="en-US" sz="1499">
                <a:solidFill>
                  <a:srgbClr val="53565A"/>
                </a:solidFill>
                <a:ea typeface="ヒラギノ角ゴ ProN W3" charset="0"/>
                <a:sym typeface="Gotham Book" charset="0"/>
              </a:rPr>
              <a:t>Immediate feedback from consumers after updates for example</a:t>
            </a:r>
          </a:p>
        </p:txBody>
      </p:sp>
      <p:cxnSp>
        <p:nvCxnSpPr>
          <p:cNvPr id="16" name="Straight Connector 15">
            <a:extLst>
              <a:ext uri="{FF2B5EF4-FFF2-40B4-BE49-F238E27FC236}">
                <a16:creationId xmlns:a16="http://schemas.microsoft.com/office/drawing/2014/main" id="{C22F41E7-0100-4045-ADDA-8160B8AF7CC2}"/>
              </a:ext>
            </a:extLst>
          </p:cNvPr>
          <p:cNvCxnSpPr>
            <a:stCxn id="14" idx="2"/>
            <a:endCxn id="15" idx="0"/>
          </p:cNvCxnSpPr>
          <p:nvPr/>
        </p:nvCxnSpPr>
        <p:spPr>
          <a:xfrm>
            <a:off x="8707145" y="4233720"/>
            <a:ext cx="2" cy="648680"/>
          </a:xfrm>
          <a:prstGeom prst="line">
            <a:avLst/>
          </a:prstGeom>
          <a:ln>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0C1F5DAF-5491-43C6-908A-0FC3712AB87E}"/>
              </a:ext>
            </a:extLst>
          </p:cNvPr>
          <p:cNvSpPr/>
          <p:nvPr/>
        </p:nvSpPr>
        <p:spPr bwMode="gray">
          <a:xfrm>
            <a:off x="8519063" y="2469055"/>
            <a:ext cx="428465" cy="428465"/>
          </a:xfrm>
          <a:prstGeom prst="ellipse">
            <a:avLst/>
          </a:prstGeom>
          <a:noFill/>
          <a:ln w="38100" algn="ctr">
            <a:solidFill>
              <a:schemeClr val="bg1"/>
            </a:solidFill>
            <a:miter lim="800000"/>
            <a:headEnd/>
            <a:tailEnd/>
          </a:ln>
        </p:spPr>
        <p:txBody>
          <a:bodyPr wrap="square" lIns="0" tIns="0" rIns="0" bIns="0" rtlCol="0" anchor="ctr"/>
          <a:lstStyle/>
          <a:p>
            <a:pPr marL="0" marR="0" lvl="0" indent="0" algn="ctr" defTabSz="1142609" rtl="0" eaLnBrk="1" fontAlgn="auto" latinLnBrk="0" hangingPunct="1">
              <a:lnSpc>
                <a:spcPct val="106000"/>
              </a:lnSpc>
              <a:spcBef>
                <a:spcPts val="0"/>
              </a:spcBef>
              <a:spcAft>
                <a:spcPts val="0"/>
              </a:spcAft>
              <a:buClrTx/>
              <a:buSzTx/>
              <a:buFontTx/>
              <a:buNone/>
              <a:tabLst/>
              <a:defRPr/>
            </a:pPr>
            <a:r>
              <a:rPr kumimoji="0" lang="en-US" sz="2249" b="1" i="0" u="none" strike="noStrike" kern="1200" cap="none" spc="0" normalizeH="0" baseline="0" noProof="0">
                <a:ln>
                  <a:noFill/>
                </a:ln>
                <a:solidFill>
                  <a:prstClr val="white"/>
                </a:solidFill>
                <a:effectLst/>
                <a:uLnTx/>
                <a:uFillTx/>
                <a:ea typeface="Open Sans ExtraBold" panose="020B0906030804020204" pitchFamily="34" charset="0"/>
                <a:cs typeface="Open Sans ExtraBold" panose="020B0906030804020204" pitchFamily="34" charset="0"/>
                <a:sym typeface="Gotham Book" charset="0"/>
              </a:rPr>
              <a:t>3</a:t>
            </a:r>
          </a:p>
        </p:txBody>
      </p:sp>
      <p:pic>
        <p:nvPicPr>
          <p:cNvPr id="19" name="Graphic 18" descr="Watch outline">
            <a:extLst>
              <a:ext uri="{FF2B5EF4-FFF2-40B4-BE49-F238E27FC236}">
                <a16:creationId xmlns:a16="http://schemas.microsoft.com/office/drawing/2014/main" id="{047B2863-6FEC-6514-44A4-35160952242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20082" y="2469055"/>
            <a:ext cx="914400" cy="914400"/>
          </a:xfrm>
          <a:prstGeom prst="rect">
            <a:avLst/>
          </a:prstGeom>
        </p:spPr>
      </p:pic>
      <p:sp>
        <p:nvSpPr>
          <p:cNvPr id="20" name="TextBox 19">
            <a:extLst>
              <a:ext uri="{FF2B5EF4-FFF2-40B4-BE49-F238E27FC236}">
                <a16:creationId xmlns:a16="http://schemas.microsoft.com/office/drawing/2014/main" id="{9A82146E-7732-8ED9-9334-9C98D65E47B1}"/>
              </a:ext>
            </a:extLst>
          </p:cNvPr>
          <p:cNvSpPr txBox="1"/>
          <p:nvPr/>
        </p:nvSpPr>
        <p:spPr>
          <a:xfrm>
            <a:off x="291813" y="3474546"/>
            <a:ext cx="1970937" cy="692304"/>
          </a:xfrm>
          <a:prstGeom prst="rect">
            <a:avLst/>
          </a:prstGeom>
          <a:noFill/>
        </p:spPr>
        <p:txBody>
          <a:bodyPr vert="horz" wrap="square" lIns="0" tIns="85693" rIns="0" bIns="85693" rtlCol="0">
            <a:spAutoFit/>
          </a:bodyPr>
          <a:lstStyle>
            <a:defPPr>
              <a:defRPr lang="en-US"/>
            </a:defPPr>
            <a:lvl1pPr marR="0" lvl="0" indent="0" algn="ctr" defTabSz="1142609" fontAlgn="auto">
              <a:lnSpc>
                <a:spcPct val="100000"/>
              </a:lnSpc>
              <a:spcBef>
                <a:spcPts val="187"/>
              </a:spcBef>
              <a:spcAft>
                <a:spcPts val="0"/>
              </a:spcAft>
              <a:buClrTx/>
              <a:buSzPct val="100000"/>
              <a:buFontTx/>
              <a:buNone/>
              <a:tabLst/>
              <a:defRPr sz="1687" b="1">
                <a:solidFill>
                  <a:prstClr val="white"/>
                </a:solidFill>
                <a:ea typeface="ヒラギノ角ゴ ProN W3" charset="0"/>
              </a:defRPr>
            </a:lvl1pPr>
          </a:lstStyle>
          <a:p>
            <a:r>
              <a:rPr lang="en-US">
                <a:sym typeface="Gotham Book" charset="0"/>
              </a:rPr>
              <a:t>Let’s work together!</a:t>
            </a:r>
          </a:p>
        </p:txBody>
      </p:sp>
      <p:pic>
        <p:nvPicPr>
          <p:cNvPr id="22" name="Graphic 21" descr="Aspiration with solid fill">
            <a:extLst>
              <a:ext uri="{FF2B5EF4-FFF2-40B4-BE49-F238E27FC236}">
                <a16:creationId xmlns:a16="http://schemas.microsoft.com/office/drawing/2014/main" id="{2A01CE98-7AF6-8CEB-6E83-21E548C948B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96545" y="2560146"/>
            <a:ext cx="914400" cy="914400"/>
          </a:xfrm>
          <a:prstGeom prst="rect">
            <a:avLst/>
          </a:prstGeom>
        </p:spPr>
      </p:pic>
      <p:sp>
        <p:nvSpPr>
          <p:cNvPr id="23" name="TextBox 22">
            <a:extLst>
              <a:ext uri="{FF2B5EF4-FFF2-40B4-BE49-F238E27FC236}">
                <a16:creationId xmlns:a16="http://schemas.microsoft.com/office/drawing/2014/main" id="{3ACB835B-2751-C230-3BC8-3E4B53ABC560}"/>
              </a:ext>
            </a:extLst>
          </p:cNvPr>
          <p:cNvSpPr txBox="1"/>
          <p:nvPr/>
        </p:nvSpPr>
        <p:spPr>
          <a:xfrm>
            <a:off x="10168277" y="3604356"/>
            <a:ext cx="1970937" cy="432683"/>
          </a:xfrm>
          <a:prstGeom prst="rect">
            <a:avLst/>
          </a:prstGeom>
          <a:noFill/>
        </p:spPr>
        <p:txBody>
          <a:bodyPr vert="horz" wrap="square" lIns="0" tIns="85693" rIns="0" bIns="85693" rtlCol="0">
            <a:spAutoFit/>
          </a:bodyPr>
          <a:lstStyle/>
          <a:p>
            <a:pPr marL="0" marR="0" lvl="0" indent="0" algn="ctr" defTabSz="1142609" rtl="0" eaLnBrk="1" fontAlgn="auto" latinLnBrk="0" hangingPunct="1">
              <a:lnSpc>
                <a:spcPct val="100000"/>
              </a:lnSpc>
              <a:spcBef>
                <a:spcPts val="187"/>
              </a:spcBef>
              <a:spcAft>
                <a:spcPts val="0"/>
              </a:spcAft>
              <a:buClrTx/>
              <a:buSzPct val="100000"/>
              <a:buFontTx/>
              <a:buNone/>
              <a:tabLst/>
              <a:defRPr/>
            </a:pPr>
            <a:r>
              <a:rPr kumimoji="0" lang="en-US" sz="1687" b="1" i="0" u="none" strike="noStrike" kern="1200" cap="none" spc="0" normalizeH="0" baseline="0" noProof="0">
                <a:ln>
                  <a:noFill/>
                </a:ln>
                <a:solidFill>
                  <a:prstClr val="white"/>
                </a:solidFill>
                <a:effectLst/>
                <a:uLnTx/>
                <a:uFillTx/>
                <a:ea typeface="ヒラギノ角ゴ ProN W3" charset="0"/>
                <a:cs typeface="+mn-cs"/>
                <a:sym typeface="Gotham Book" charset="0"/>
              </a:rPr>
              <a:t>Climb the Market</a:t>
            </a:r>
          </a:p>
        </p:txBody>
      </p:sp>
    </p:spTree>
    <p:extLst>
      <p:ext uri="{BB962C8B-B14F-4D97-AF65-F5344CB8AC3E}">
        <p14:creationId xmlns:p14="http://schemas.microsoft.com/office/powerpoint/2010/main" val="28385100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6" name="Object 95" hidden="1">
            <a:extLst>
              <a:ext uri="{FF2B5EF4-FFF2-40B4-BE49-F238E27FC236}">
                <a16:creationId xmlns:a16="http://schemas.microsoft.com/office/drawing/2014/main" id="{62B78595-3F87-4810-8A87-39B93865399E}"/>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96" name="Object 95" hidden="1">
                        <a:extLst>
                          <a:ext uri="{FF2B5EF4-FFF2-40B4-BE49-F238E27FC236}">
                            <a16:creationId xmlns:a16="http://schemas.microsoft.com/office/drawing/2014/main" id="{62B78595-3F87-4810-8A87-39B93865399E}"/>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pSp>
        <p:nvGrpSpPr>
          <p:cNvPr id="10" name="Group 9">
            <a:extLst>
              <a:ext uri="{FF2B5EF4-FFF2-40B4-BE49-F238E27FC236}">
                <a16:creationId xmlns:a16="http://schemas.microsoft.com/office/drawing/2014/main" id="{AE918486-A269-4100-8866-ED6FA7D7E3B5}"/>
              </a:ext>
            </a:extLst>
          </p:cNvPr>
          <p:cNvGrpSpPr/>
          <p:nvPr/>
        </p:nvGrpSpPr>
        <p:grpSpPr>
          <a:xfrm>
            <a:off x="0" y="0"/>
            <a:ext cx="12511119" cy="7735190"/>
            <a:chOff x="-147414" y="-375333"/>
            <a:chExt cx="12511119" cy="7735190"/>
          </a:xfrm>
        </p:grpSpPr>
        <p:grpSp>
          <p:nvGrpSpPr>
            <p:cNvPr id="11" name="Group 10">
              <a:extLst>
                <a:ext uri="{FF2B5EF4-FFF2-40B4-BE49-F238E27FC236}">
                  <a16:creationId xmlns:a16="http://schemas.microsoft.com/office/drawing/2014/main" id="{EB2F810F-1875-421E-8FA9-BAEA6F2070A8}"/>
                </a:ext>
              </a:extLst>
            </p:cNvPr>
            <p:cNvGrpSpPr/>
            <p:nvPr/>
          </p:nvGrpSpPr>
          <p:grpSpPr>
            <a:xfrm>
              <a:off x="-147414" y="-375333"/>
              <a:ext cx="6706519" cy="3637124"/>
              <a:chOff x="-147414" y="-375333"/>
              <a:chExt cx="6706519" cy="3637124"/>
            </a:xfrm>
          </p:grpSpPr>
          <p:grpSp>
            <p:nvGrpSpPr>
              <p:cNvPr id="56" name="Group 55">
                <a:extLst>
                  <a:ext uri="{FF2B5EF4-FFF2-40B4-BE49-F238E27FC236}">
                    <a16:creationId xmlns:a16="http://schemas.microsoft.com/office/drawing/2014/main" id="{8C0D7CB8-2E2B-4DD8-8E19-4583B85B5894}"/>
                  </a:ext>
                </a:extLst>
              </p:cNvPr>
              <p:cNvGrpSpPr/>
              <p:nvPr/>
            </p:nvGrpSpPr>
            <p:grpSpPr>
              <a:xfrm>
                <a:off x="-147414" y="-375333"/>
                <a:ext cx="6257205" cy="3330837"/>
                <a:chOff x="-147414" y="-375333"/>
                <a:chExt cx="6257205" cy="3330837"/>
              </a:xfrm>
            </p:grpSpPr>
            <p:cxnSp>
              <p:nvCxnSpPr>
                <p:cNvPr id="58" name="Straight Connector 57">
                  <a:extLst>
                    <a:ext uri="{FF2B5EF4-FFF2-40B4-BE49-F238E27FC236}">
                      <a16:creationId xmlns:a16="http://schemas.microsoft.com/office/drawing/2014/main" id="{2D156949-8A58-4261-8103-BE2629116CF8}"/>
                    </a:ext>
                  </a:extLst>
                </p:cNvPr>
                <p:cNvCxnSpPr/>
                <p:nvPr/>
              </p:nvCxnSpPr>
              <p:spPr>
                <a:xfrm flipV="1">
                  <a:off x="256903" y="1689352"/>
                  <a:ext cx="122058" cy="1151801"/>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659799F2-DED9-43D0-A127-9F48F5516461}"/>
                    </a:ext>
                  </a:extLst>
                </p:cNvPr>
                <p:cNvCxnSpPr/>
                <p:nvPr/>
              </p:nvCxnSpPr>
              <p:spPr>
                <a:xfrm flipH="1">
                  <a:off x="1942257" y="462305"/>
                  <a:ext cx="1905984" cy="1166026"/>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4A11916D-48AD-48A7-A547-56BD1C6E6F09}"/>
                    </a:ext>
                  </a:extLst>
                </p:cNvPr>
                <p:cNvCxnSpPr/>
                <p:nvPr/>
              </p:nvCxnSpPr>
              <p:spPr>
                <a:xfrm>
                  <a:off x="357099" y="1698796"/>
                  <a:ext cx="840669" cy="377318"/>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509332B1-0285-4065-95A2-A883633E12B9}"/>
                    </a:ext>
                  </a:extLst>
                </p:cNvPr>
                <p:cNvCxnSpPr/>
                <p:nvPr/>
              </p:nvCxnSpPr>
              <p:spPr>
                <a:xfrm flipV="1">
                  <a:off x="342578" y="1622011"/>
                  <a:ext cx="1573564" cy="11430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130D4CE6-56BD-4D6E-8F30-8B7711EB029C}"/>
                    </a:ext>
                  </a:extLst>
                </p:cNvPr>
                <p:cNvCxnSpPr/>
                <p:nvPr/>
              </p:nvCxnSpPr>
              <p:spPr>
                <a:xfrm flipV="1">
                  <a:off x="601134" y="824146"/>
                  <a:ext cx="503252" cy="290604"/>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65625652-71CC-41FB-A34E-ABBFDAF56C5E}"/>
                    </a:ext>
                  </a:extLst>
                </p:cNvPr>
                <p:cNvCxnSpPr/>
                <p:nvPr/>
              </p:nvCxnSpPr>
              <p:spPr>
                <a:xfrm>
                  <a:off x="1622058" y="333785"/>
                  <a:ext cx="2170628" cy="159715"/>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D513F2A-225F-431B-9CD6-E2063A1381B7}"/>
                    </a:ext>
                  </a:extLst>
                </p:cNvPr>
                <p:cNvCxnSpPr/>
                <p:nvPr/>
              </p:nvCxnSpPr>
              <p:spPr>
                <a:xfrm rot="10800000" flipH="1" flipV="1">
                  <a:off x="1664614" y="403635"/>
                  <a:ext cx="310507" cy="1210568"/>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49FF253-E9EB-4149-B363-458DC9DC6AE7}"/>
                    </a:ext>
                  </a:extLst>
                </p:cNvPr>
                <p:cNvCxnSpPr/>
                <p:nvPr/>
              </p:nvCxnSpPr>
              <p:spPr>
                <a:xfrm rot="10800000" flipV="1">
                  <a:off x="1231404" y="281125"/>
                  <a:ext cx="433210" cy="1750318"/>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1FF20BE2-6CD1-4827-9B18-2A9D0F76C5F1}"/>
                    </a:ext>
                  </a:extLst>
                </p:cNvPr>
                <p:cNvCxnSpPr/>
                <p:nvPr/>
              </p:nvCxnSpPr>
              <p:spPr>
                <a:xfrm rot="10800000" flipH="1">
                  <a:off x="1161554" y="383176"/>
                  <a:ext cx="453669" cy="398284"/>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4BDE5E4-6608-4749-92BD-1CB11183580C}"/>
                    </a:ext>
                  </a:extLst>
                </p:cNvPr>
                <p:cNvCxnSpPr/>
                <p:nvPr/>
              </p:nvCxnSpPr>
              <p:spPr>
                <a:xfrm>
                  <a:off x="3746752" y="-375333"/>
                  <a:ext cx="79392" cy="864284"/>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C46EED2-A9D0-4178-9171-A7268D6CFFA8}"/>
                    </a:ext>
                  </a:extLst>
                </p:cNvPr>
                <p:cNvCxnSpPr/>
                <p:nvPr/>
              </p:nvCxnSpPr>
              <p:spPr>
                <a:xfrm flipH="1">
                  <a:off x="3844786" y="186949"/>
                  <a:ext cx="964053" cy="286231"/>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E52CD252-F9BF-46CC-9639-2A0D8D811E3A}"/>
                    </a:ext>
                  </a:extLst>
                </p:cNvPr>
                <p:cNvCxnSpPr/>
                <p:nvPr/>
              </p:nvCxnSpPr>
              <p:spPr>
                <a:xfrm rot="10800000" flipV="1">
                  <a:off x="1680735" y="-195747"/>
                  <a:ext cx="825150" cy="538862"/>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32FCAA9-7F53-434D-8DA1-2682A186FC36}"/>
                    </a:ext>
                  </a:extLst>
                </p:cNvPr>
                <p:cNvCxnSpPr/>
                <p:nvPr/>
              </p:nvCxnSpPr>
              <p:spPr>
                <a:xfrm rot="10800000" flipH="1" flipV="1">
                  <a:off x="1080414" y="-137025"/>
                  <a:ext cx="94307" cy="2168467"/>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39E8A80B-C44C-4424-9542-A2DBF1972F9D}"/>
                    </a:ext>
                  </a:extLst>
                </p:cNvPr>
                <p:cNvCxnSpPr/>
                <p:nvPr/>
              </p:nvCxnSpPr>
              <p:spPr>
                <a:xfrm rot="10800000" flipH="1" flipV="1">
                  <a:off x="267519" y="-79994"/>
                  <a:ext cx="110501" cy="1792636"/>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8EE9C65F-482F-400C-9D4F-1FCD9AE21EB4}"/>
                    </a:ext>
                  </a:extLst>
                </p:cNvPr>
                <p:cNvCxnSpPr/>
                <p:nvPr/>
              </p:nvCxnSpPr>
              <p:spPr>
                <a:xfrm flipV="1">
                  <a:off x="394813" y="709385"/>
                  <a:ext cx="849751" cy="1017846"/>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2490269F-5872-46C0-96DE-667A73DAB882}"/>
                    </a:ext>
                  </a:extLst>
                </p:cNvPr>
                <p:cNvCxnSpPr/>
                <p:nvPr/>
              </p:nvCxnSpPr>
              <p:spPr>
                <a:xfrm rot="10800000" flipH="1" flipV="1">
                  <a:off x="-102021" y="1644851"/>
                  <a:ext cx="543407" cy="73105"/>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661B74CE-EA5B-42EB-AEC9-3212CA26AF63}"/>
                    </a:ext>
                  </a:extLst>
                </p:cNvPr>
                <p:cNvCxnSpPr/>
                <p:nvPr/>
              </p:nvCxnSpPr>
              <p:spPr>
                <a:xfrm flipV="1">
                  <a:off x="-108443" y="1118686"/>
                  <a:ext cx="657129" cy="83728"/>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E0D501EC-8E02-4C7F-8E2F-AD1619FF3C47}"/>
                    </a:ext>
                  </a:extLst>
                </p:cNvPr>
                <p:cNvCxnSpPr/>
                <p:nvPr/>
              </p:nvCxnSpPr>
              <p:spPr>
                <a:xfrm flipH="1" flipV="1">
                  <a:off x="-147414" y="797422"/>
                  <a:ext cx="547897" cy="980577"/>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89B2C421-7D59-48B2-B4E8-1A1EEA2B437F}"/>
                    </a:ext>
                  </a:extLst>
                </p:cNvPr>
                <p:cNvCxnSpPr/>
                <p:nvPr/>
              </p:nvCxnSpPr>
              <p:spPr>
                <a:xfrm>
                  <a:off x="543160" y="1110218"/>
                  <a:ext cx="692918" cy="1002164"/>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77" name="Oval 76">
                  <a:extLst>
                    <a:ext uri="{FF2B5EF4-FFF2-40B4-BE49-F238E27FC236}">
                      <a16:creationId xmlns:a16="http://schemas.microsoft.com/office/drawing/2014/main" id="{31146305-AD8C-4C7A-8894-4D08D025C778}"/>
                    </a:ext>
                  </a:extLst>
                </p:cNvPr>
                <p:cNvSpPr/>
                <p:nvPr/>
              </p:nvSpPr>
              <p:spPr>
                <a:xfrm rot="10800000">
                  <a:off x="1123664" y="1993809"/>
                  <a:ext cx="167500" cy="1675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78" name="Oval 77">
                  <a:extLst>
                    <a:ext uri="{FF2B5EF4-FFF2-40B4-BE49-F238E27FC236}">
                      <a16:creationId xmlns:a16="http://schemas.microsoft.com/office/drawing/2014/main" id="{8F247BBC-2462-4FFF-B56E-974955CCBF93}"/>
                    </a:ext>
                  </a:extLst>
                </p:cNvPr>
                <p:cNvSpPr/>
                <p:nvPr/>
              </p:nvSpPr>
              <p:spPr>
                <a:xfrm rot="10800000">
                  <a:off x="479248" y="1044900"/>
                  <a:ext cx="139700" cy="1397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79" name="Oval 78">
                  <a:extLst>
                    <a:ext uri="{FF2B5EF4-FFF2-40B4-BE49-F238E27FC236}">
                      <a16:creationId xmlns:a16="http://schemas.microsoft.com/office/drawing/2014/main" id="{10D8762D-86EB-412D-9CD7-9BDC8001E644}"/>
                    </a:ext>
                  </a:extLst>
                </p:cNvPr>
                <p:cNvSpPr/>
                <p:nvPr/>
              </p:nvSpPr>
              <p:spPr>
                <a:xfrm rot="10800000">
                  <a:off x="324764" y="1654585"/>
                  <a:ext cx="139700" cy="1397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80" name="Oval 79">
                  <a:extLst>
                    <a:ext uri="{FF2B5EF4-FFF2-40B4-BE49-F238E27FC236}">
                      <a16:creationId xmlns:a16="http://schemas.microsoft.com/office/drawing/2014/main" id="{D07C20BA-87B7-4B67-AA92-49CC5F437C5B}"/>
                    </a:ext>
                  </a:extLst>
                </p:cNvPr>
                <p:cNvSpPr/>
                <p:nvPr/>
              </p:nvSpPr>
              <p:spPr>
                <a:xfrm rot="10800000">
                  <a:off x="1880514" y="1540285"/>
                  <a:ext cx="139700" cy="1397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81" name="Oval 80">
                  <a:extLst>
                    <a:ext uri="{FF2B5EF4-FFF2-40B4-BE49-F238E27FC236}">
                      <a16:creationId xmlns:a16="http://schemas.microsoft.com/office/drawing/2014/main" id="{FC711098-7D33-4345-8085-A20505CA549F}"/>
                    </a:ext>
                  </a:extLst>
                </p:cNvPr>
                <p:cNvSpPr/>
                <p:nvPr/>
              </p:nvSpPr>
              <p:spPr>
                <a:xfrm rot="10800000">
                  <a:off x="3765392" y="423650"/>
                  <a:ext cx="139700" cy="1397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82" name="Oval 81">
                  <a:extLst>
                    <a:ext uri="{FF2B5EF4-FFF2-40B4-BE49-F238E27FC236}">
                      <a16:creationId xmlns:a16="http://schemas.microsoft.com/office/drawing/2014/main" id="{C80D95F9-0118-484D-9DB8-2756043A9C82}"/>
                    </a:ext>
                  </a:extLst>
                </p:cNvPr>
                <p:cNvSpPr/>
                <p:nvPr/>
              </p:nvSpPr>
              <p:spPr>
                <a:xfrm rot="10800000">
                  <a:off x="1016903" y="670324"/>
                  <a:ext cx="266722" cy="26672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83" name="Oval 82">
                  <a:extLst>
                    <a:ext uri="{FF2B5EF4-FFF2-40B4-BE49-F238E27FC236}">
                      <a16:creationId xmlns:a16="http://schemas.microsoft.com/office/drawing/2014/main" id="{F5A118AE-4BF2-46DB-9AEC-22B91B1A1F1C}"/>
                    </a:ext>
                  </a:extLst>
                </p:cNvPr>
                <p:cNvSpPr/>
                <p:nvPr/>
              </p:nvSpPr>
              <p:spPr>
                <a:xfrm rot="10800000">
                  <a:off x="1594764" y="263935"/>
                  <a:ext cx="139700" cy="1397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84" name="Oval 83">
                  <a:extLst>
                    <a:ext uri="{FF2B5EF4-FFF2-40B4-BE49-F238E27FC236}">
                      <a16:creationId xmlns:a16="http://schemas.microsoft.com/office/drawing/2014/main" id="{D7E0E66E-BF91-4041-94BF-29B0CF0B805E}"/>
                    </a:ext>
                  </a:extLst>
                </p:cNvPr>
                <p:cNvSpPr/>
                <p:nvPr/>
              </p:nvSpPr>
              <p:spPr>
                <a:xfrm rot="10800000">
                  <a:off x="2464968" y="-236664"/>
                  <a:ext cx="279400" cy="2794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cxnSp>
              <p:nvCxnSpPr>
                <p:cNvPr id="85" name="Straight Connector 84">
                  <a:extLst>
                    <a:ext uri="{FF2B5EF4-FFF2-40B4-BE49-F238E27FC236}">
                      <a16:creationId xmlns:a16="http://schemas.microsoft.com/office/drawing/2014/main" id="{C3C58B42-FA6B-4E8B-9FE9-B19D949514E0}"/>
                    </a:ext>
                  </a:extLst>
                </p:cNvPr>
                <p:cNvCxnSpPr/>
                <p:nvPr/>
              </p:nvCxnSpPr>
              <p:spPr>
                <a:xfrm flipV="1">
                  <a:off x="566913" y="-155465"/>
                  <a:ext cx="291583" cy="1277561"/>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96B1C3DA-9AF3-4E0B-A99B-0CE5711F2601}"/>
                    </a:ext>
                  </a:extLst>
                </p:cNvPr>
                <p:cNvCxnSpPr/>
                <p:nvPr/>
              </p:nvCxnSpPr>
              <p:spPr>
                <a:xfrm rot="10800000" flipH="1">
                  <a:off x="1981559" y="-83917"/>
                  <a:ext cx="605149" cy="1662857"/>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2A57A136-BE04-4566-A235-C0C8B243FF26}"/>
                    </a:ext>
                  </a:extLst>
                </p:cNvPr>
                <p:cNvCxnSpPr/>
                <p:nvPr/>
              </p:nvCxnSpPr>
              <p:spPr>
                <a:xfrm flipV="1">
                  <a:off x="1266634" y="-104215"/>
                  <a:ext cx="1306029" cy="2122554"/>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D9868860-A6B9-490F-89F4-10109DD19595}"/>
                    </a:ext>
                  </a:extLst>
                </p:cNvPr>
                <p:cNvCxnSpPr/>
                <p:nvPr/>
              </p:nvCxnSpPr>
              <p:spPr>
                <a:xfrm>
                  <a:off x="2505885" y="-195747"/>
                  <a:ext cx="1305585" cy="665326"/>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24F217D3-C274-46A8-BA75-3D58397B08F2}"/>
                    </a:ext>
                  </a:extLst>
                </p:cNvPr>
                <p:cNvCxnSpPr/>
                <p:nvPr/>
              </p:nvCxnSpPr>
              <p:spPr>
                <a:xfrm>
                  <a:off x="-120171" y="445781"/>
                  <a:ext cx="1264332" cy="351641"/>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AE91DCFF-08B6-47F7-8AAC-18E0DD3D5023}"/>
                    </a:ext>
                  </a:extLst>
                </p:cNvPr>
                <p:cNvCxnSpPr/>
                <p:nvPr/>
              </p:nvCxnSpPr>
              <p:spPr>
                <a:xfrm>
                  <a:off x="1534457" y="-155465"/>
                  <a:ext cx="104318" cy="445222"/>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91" name="Oval 90">
                  <a:extLst>
                    <a:ext uri="{FF2B5EF4-FFF2-40B4-BE49-F238E27FC236}">
                      <a16:creationId xmlns:a16="http://schemas.microsoft.com/office/drawing/2014/main" id="{C92230CE-61CC-411A-8176-F838D267160E}"/>
                    </a:ext>
                  </a:extLst>
                </p:cNvPr>
                <p:cNvSpPr/>
                <p:nvPr/>
              </p:nvSpPr>
              <p:spPr>
                <a:xfrm rot="10800000">
                  <a:off x="4788380" y="67708"/>
                  <a:ext cx="139700" cy="1397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cxnSp>
              <p:nvCxnSpPr>
                <p:cNvPr id="92" name="Straight Connector 91">
                  <a:extLst>
                    <a:ext uri="{FF2B5EF4-FFF2-40B4-BE49-F238E27FC236}">
                      <a16:creationId xmlns:a16="http://schemas.microsoft.com/office/drawing/2014/main" id="{D8D45AAF-C4A5-4B15-B447-AD225578EE5B}"/>
                    </a:ext>
                  </a:extLst>
                </p:cNvPr>
                <p:cNvCxnSpPr/>
                <p:nvPr/>
              </p:nvCxnSpPr>
              <p:spPr>
                <a:xfrm flipV="1">
                  <a:off x="4858230" y="-137025"/>
                  <a:ext cx="1251561" cy="288693"/>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D4B49420-315B-4DE4-9DE7-CE17A11230B7}"/>
                    </a:ext>
                  </a:extLst>
                </p:cNvPr>
                <p:cNvCxnSpPr/>
                <p:nvPr/>
              </p:nvCxnSpPr>
              <p:spPr>
                <a:xfrm flipV="1">
                  <a:off x="4863928" y="-235954"/>
                  <a:ext cx="195989" cy="336064"/>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DB8181F-B77C-40FF-85A3-E9F4CF7310F8}"/>
                    </a:ext>
                  </a:extLst>
                </p:cNvPr>
                <p:cNvCxnSpPr/>
                <p:nvPr/>
              </p:nvCxnSpPr>
              <p:spPr>
                <a:xfrm flipV="1">
                  <a:off x="1640623" y="151668"/>
                  <a:ext cx="3206316" cy="177176"/>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95" name="Oval 94">
                  <a:extLst>
                    <a:ext uri="{FF2B5EF4-FFF2-40B4-BE49-F238E27FC236}">
                      <a16:creationId xmlns:a16="http://schemas.microsoft.com/office/drawing/2014/main" id="{32B8A159-CE5E-4CE9-963B-0D6B1919B66F}"/>
                    </a:ext>
                  </a:extLst>
                </p:cNvPr>
                <p:cNvSpPr/>
                <p:nvPr/>
              </p:nvSpPr>
              <p:spPr>
                <a:xfrm rot="10800000">
                  <a:off x="187971" y="2815804"/>
                  <a:ext cx="139700" cy="1397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grpSp>
          <p:sp>
            <p:nvSpPr>
              <p:cNvPr id="57" name="Rectangle 56">
                <a:extLst>
                  <a:ext uri="{FF2B5EF4-FFF2-40B4-BE49-F238E27FC236}">
                    <a16:creationId xmlns:a16="http://schemas.microsoft.com/office/drawing/2014/main" id="{675CDEBB-8C58-4F92-8218-00A468A92316}"/>
                  </a:ext>
                </a:extLst>
              </p:cNvPr>
              <p:cNvSpPr/>
              <p:nvPr/>
            </p:nvSpPr>
            <p:spPr>
              <a:xfrm>
                <a:off x="1" y="0"/>
                <a:ext cx="6559104" cy="3261791"/>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grpSp>
        <p:grpSp>
          <p:nvGrpSpPr>
            <p:cNvPr id="12" name="Group 11">
              <a:extLst>
                <a:ext uri="{FF2B5EF4-FFF2-40B4-BE49-F238E27FC236}">
                  <a16:creationId xmlns:a16="http://schemas.microsoft.com/office/drawing/2014/main" id="{0C054AA6-26D6-487A-9790-09E3B6BCE313}"/>
                </a:ext>
              </a:extLst>
            </p:cNvPr>
            <p:cNvGrpSpPr/>
            <p:nvPr/>
          </p:nvGrpSpPr>
          <p:grpSpPr>
            <a:xfrm>
              <a:off x="5632896" y="3592523"/>
              <a:ext cx="6730809" cy="3767334"/>
              <a:chOff x="5632896" y="3592523"/>
              <a:chExt cx="6730809" cy="3767334"/>
            </a:xfrm>
          </p:grpSpPr>
          <p:grpSp>
            <p:nvGrpSpPr>
              <p:cNvPr id="13" name="Group 12">
                <a:extLst>
                  <a:ext uri="{FF2B5EF4-FFF2-40B4-BE49-F238E27FC236}">
                    <a16:creationId xmlns:a16="http://schemas.microsoft.com/office/drawing/2014/main" id="{2A2BC630-808E-4F85-AC0E-848DDCCD2444}"/>
                  </a:ext>
                </a:extLst>
              </p:cNvPr>
              <p:cNvGrpSpPr/>
              <p:nvPr/>
            </p:nvGrpSpPr>
            <p:grpSpPr>
              <a:xfrm>
                <a:off x="6387489" y="4192258"/>
                <a:ext cx="5976216" cy="3167599"/>
                <a:chOff x="6387489" y="3896424"/>
                <a:chExt cx="5976216" cy="3167599"/>
              </a:xfrm>
            </p:grpSpPr>
            <p:cxnSp>
              <p:nvCxnSpPr>
                <p:cNvPr id="15" name="Straight Connector 14">
                  <a:extLst>
                    <a:ext uri="{FF2B5EF4-FFF2-40B4-BE49-F238E27FC236}">
                      <a16:creationId xmlns:a16="http://schemas.microsoft.com/office/drawing/2014/main" id="{7CA44FCB-1E48-4474-A0FF-039963A356BE}"/>
                    </a:ext>
                  </a:extLst>
                </p:cNvPr>
                <p:cNvCxnSpPr>
                  <a:stCxn id="84" idx="6"/>
                  <a:endCxn id="83" idx="2"/>
                </p:cNvCxnSpPr>
                <p:nvPr/>
              </p:nvCxnSpPr>
              <p:spPr>
                <a:xfrm flipV="1">
                  <a:off x="6978650" y="5680774"/>
                  <a:ext cx="2368550" cy="15240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F9CED22-5915-4E1A-8DA6-25B6470E6CEF}"/>
                    </a:ext>
                  </a:extLst>
                </p:cNvPr>
                <p:cNvCxnSpPr/>
                <p:nvPr/>
              </p:nvCxnSpPr>
              <p:spPr>
                <a:xfrm flipH="1">
                  <a:off x="9466441" y="5245292"/>
                  <a:ext cx="680859" cy="414159"/>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803C808-BDC7-4420-A198-31F832E3F6A2}"/>
                    </a:ext>
                  </a:extLst>
                </p:cNvPr>
                <p:cNvCxnSpPr>
                  <a:stCxn id="81" idx="2"/>
                  <a:endCxn id="82" idx="2"/>
                </p:cNvCxnSpPr>
                <p:nvPr/>
              </p:nvCxnSpPr>
              <p:spPr>
                <a:xfrm flipH="1" flipV="1">
                  <a:off x="10147300" y="5217224"/>
                  <a:ext cx="622300" cy="4445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3032FEC-09B4-44B9-ABE9-7990C4175F83}"/>
                    </a:ext>
                  </a:extLst>
                </p:cNvPr>
                <p:cNvCxnSpPr/>
                <p:nvPr/>
              </p:nvCxnSpPr>
              <p:spPr>
                <a:xfrm flipH="1" flipV="1">
                  <a:off x="11017250" y="4774997"/>
                  <a:ext cx="1202332" cy="258077"/>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B341816-7B85-45C8-8484-06138E62BA9E}"/>
                    </a:ext>
                  </a:extLst>
                </p:cNvPr>
                <p:cNvCxnSpPr>
                  <a:stCxn id="80" idx="2"/>
                </p:cNvCxnSpPr>
                <p:nvPr/>
              </p:nvCxnSpPr>
              <p:spPr>
                <a:xfrm flipH="1">
                  <a:off x="10839450" y="5102924"/>
                  <a:ext cx="863600" cy="158751"/>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7FF6CAC-6DC9-4E42-89A0-AEA4AC67B3DF}"/>
                    </a:ext>
                  </a:extLst>
                </p:cNvPr>
                <p:cNvCxnSpPr/>
                <p:nvPr/>
              </p:nvCxnSpPr>
              <p:spPr>
                <a:xfrm flipH="1">
                  <a:off x="11069066" y="5710416"/>
                  <a:ext cx="1179081" cy="292799"/>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0B2B403-1E32-4198-A7E7-1DB4183E0E65}"/>
                    </a:ext>
                  </a:extLst>
                </p:cNvPr>
                <p:cNvCxnSpPr>
                  <a:stCxn id="86" idx="1"/>
                </p:cNvCxnSpPr>
                <p:nvPr/>
              </p:nvCxnSpPr>
              <p:spPr>
                <a:xfrm flipH="1" flipV="1">
                  <a:off x="9417051" y="5703515"/>
                  <a:ext cx="1036458" cy="740668"/>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142A55-F006-42D6-B587-0A836C6C8006}"/>
                    </a:ext>
                  </a:extLst>
                </p:cNvPr>
                <p:cNvCxnSpPr>
                  <a:stCxn id="86" idx="0"/>
                </p:cNvCxnSpPr>
                <p:nvPr/>
              </p:nvCxnSpPr>
              <p:spPr>
                <a:xfrm flipH="1" flipV="1">
                  <a:off x="10192393" y="5213156"/>
                  <a:ext cx="310507" cy="1210568"/>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4EF4425-A7A0-4A52-B5A0-DC8E5ED5823E}"/>
                    </a:ext>
                  </a:extLst>
                </p:cNvPr>
                <p:cNvCxnSpPr/>
                <p:nvPr/>
              </p:nvCxnSpPr>
              <p:spPr>
                <a:xfrm flipV="1">
                  <a:off x="10502900" y="4795916"/>
                  <a:ext cx="433210" cy="1750318"/>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8546992-3FF8-4D5F-93AE-66A2F7A41AD9}"/>
                    </a:ext>
                  </a:extLst>
                </p:cNvPr>
                <p:cNvCxnSpPr>
                  <a:endCxn id="86" idx="7"/>
                </p:cNvCxnSpPr>
                <p:nvPr/>
              </p:nvCxnSpPr>
              <p:spPr>
                <a:xfrm flipH="1">
                  <a:off x="10552291" y="6045899"/>
                  <a:ext cx="453669" cy="398284"/>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3690AC3-9E5D-4C69-8DFE-9AE3F48820D5}"/>
                    </a:ext>
                  </a:extLst>
                </p:cNvPr>
                <p:cNvCxnSpPr>
                  <a:endCxn id="81" idx="7"/>
                </p:cNvCxnSpPr>
                <p:nvPr/>
              </p:nvCxnSpPr>
              <p:spPr>
                <a:xfrm flipH="1">
                  <a:off x="10888841" y="3973874"/>
                  <a:ext cx="977544" cy="1238409"/>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8BCA792-4C34-493F-95CD-CD0685072437}"/>
                    </a:ext>
                  </a:extLst>
                </p:cNvPr>
                <p:cNvCxnSpPr>
                  <a:endCxn id="84" idx="5"/>
                </p:cNvCxnSpPr>
                <p:nvPr/>
              </p:nvCxnSpPr>
              <p:spPr>
                <a:xfrm flipH="1" flipV="1">
                  <a:off x="6958191" y="5882565"/>
                  <a:ext cx="601079" cy="1018402"/>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77FB81D-5B61-47FB-9FE1-1E840C2A3D90}"/>
                    </a:ext>
                  </a:extLst>
                </p:cNvPr>
                <p:cNvCxnSpPr/>
                <p:nvPr/>
              </p:nvCxnSpPr>
              <p:spPr>
                <a:xfrm flipH="1" flipV="1">
                  <a:off x="6918768" y="5882564"/>
                  <a:ext cx="214015" cy="1018402"/>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1158F76-4728-44A3-93F7-920D4C4A8812}"/>
                    </a:ext>
                  </a:extLst>
                </p:cNvPr>
                <p:cNvCxnSpPr/>
                <p:nvPr/>
              </p:nvCxnSpPr>
              <p:spPr>
                <a:xfrm flipV="1">
                  <a:off x="6862621" y="5856977"/>
                  <a:ext cx="22078" cy="1026071"/>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1DB3492-36C1-4FF5-A0CC-99DFD51CEDE5}"/>
                    </a:ext>
                  </a:extLst>
                </p:cNvPr>
                <p:cNvCxnSpPr/>
                <p:nvPr/>
              </p:nvCxnSpPr>
              <p:spPr>
                <a:xfrm flipV="1">
                  <a:off x="6387489" y="5831930"/>
                  <a:ext cx="489704" cy="1051118"/>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486117B-DD42-49A5-9183-A2619C960C38}"/>
                    </a:ext>
                  </a:extLst>
                </p:cNvPr>
                <p:cNvCxnSpPr>
                  <a:stCxn id="87" idx="5"/>
                </p:cNvCxnSpPr>
                <p:nvPr/>
              </p:nvCxnSpPr>
              <p:spPr>
                <a:xfrm flipV="1">
                  <a:off x="9661629" y="6484244"/>
                  <a:ext cx="825150" cy="538862"/>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24349F6-0102-4C14-85BC-2E89CCE7F336}"/>
                    </a:ext>
                  </a:extLst>
                </p:cNvPr>
                <p:cNvCxnSpPr/>
                <p:nvPr/>
              </p:nvCxnSpPr>
              <p:spPr>
                <a:xfrm flipV="1">
                  <a:off x="10201070" y="5261674"/>
                  <a:ext cx="585720" cy="1702711"/>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43868E7-EE25-425E-AE92-0FA4240BB986}"/>
                    </a:ext>
                  </a:extLst>
                </p:cNvPr>
                <p:cNvCxnSpPr/>
                <p:nvPr/>
              </p:nvCxnSpPr>
              <p:spPr>
                <a:xfrm flipH="1" flipV="1">
                  <a:off x="10992793" y="4795917"/>
                  <a:ext cx="94307" cy="2168467"/>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1C14AD8-B316-4F18-A4E5-0696D85DDE49}"/>
                    </a:ext>
                  </a:extLst>
                </p:cNvPr>
                <p:cNvCxnSpPr/>
                <p:nvPr/>
              </p:nvCxnSpPr>
              <p:spPr>
                <a:xfrm flipH="1" flipV="1">
                  <a:off x="11789494" y="5114717"/>
                  <a:ext cx="110501" cy="1792636"/>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F80769C-FBDC-4ACB-A350-0D1838B72B54}"/>
                    </a:ext>
                  </a:extLst>
                </p:cNvPr>
                <p:cNvCxnSpPr/>
                <p:nvPr/>
              </p:nvCxnSpPr>
              <p:spPr>
                <a:xfrm flipH="1">
                  <a:off x="8057794" y="5699512"/>
                  <a:ext cx="1319967" cy="1323594"/>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83396B1-FADF-4D21-9033-72812B0AB7D2}"/>
                    </a:ext>
                  </a:extLst>
                </p:cNvPr>
                <p:cNvCxnSpPr>
                  <a:endCxn id="85" idx="3"/>
                </p:cNvCxnSpPr>
                <p:nvPr/>
              </p:nvCxnSpPr>
              <p:spPr>
                <a:xfrm flipH="1">
                  <a:off x="10967859" y="5100130"/>
                  <a:ext cx="804842" cy="972935"/>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4590018-1267-4ED3-A092-D9C6015FC9AF}"/>
                    </a:ext>
                  </a:extLst>
                </p:cNvPr>
                <p:cNvCxnSpPr/>
                <p:nvPr/>
              </p:nvCxnSpPr>
              <p:spPr>
                <a:xfrm flipH="1" flipV="1">
                  <a:off x="11732066" y="5109403"/>
                  <a:ext cx="543407" cy="73105"/>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F989CB4-334D-4985-A90F-5E0977028EA8}"/>
                    </a:ext>
                  </a:extLst>
                </p:cNvPr>
                <p:cNvCxnSpPr/>
                <p:nvPr/>
              </p:nvCxnSpPr>
              <p:spPr>
                <a:xfrm flipH="1">
                  <a:off x="11772701" y="4837247"/>
                  <a:ext cx="591004" cy="271328"/>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5486D1F-1FDC-4873-8685-88F5B883E96F}"/>
                    </a:ext>
                  </a:extLst>
                </p:cNvPr>
                <p:cNvCxnSpPr/>
                <p:nvPr/>
              </p:nvCxnSpPr>
              <p:spPr>
                <a:xfrm flipV="1">
                  <a:off x="11796966" y="3920490"/>
                  <a:ext cx="110336" cy="1136651"/>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DD5118E-656A-4011-AD2E-EDB78B36CD3A}"/>
                    </a:ext>
                  </a:extLst>
                </p:cNvPr>
                <p:cNvCxnSpPr/>
                <p:nvPr/>
              </p:nvCxnSpPr>
              <p:spPr>
                <a:xfrm flipH="1" flipV="1">
                  <a:off x="11869325" y="3972460"/>
                  <a:ext cx="390814" cy="119038"/>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40" name="Group 39">
                  <a:extLst>
                    <a:ext uri="{FF2B5EF4-FFF2-40B4-BE49-F238E27FC236}">
                      <a16:creationId xmlns:a16="http://schemas.microsoft.com/office/drawing/2014/main" id="{EB31C914-B29D-4A6B-854B-B5D4BCF0094F}"/>
                    </a:ext>
                  </a:extLst>
                </p:cNvPr>
                <p:cNvGrpSpPr/>
                <p:nvPr/>
              </p:nvGrpSpPr>
              <p:grpSpPr>
                <a:xfrm>
                  <a:off x="6838950" y="3896424"/>
                  <a:ext cx="5124450" cy="3167599"/>
                  <a:chOff x="6838950" y="3896424"/>
                  <a:chExt cx="5124450" cy="3167599"/>
                </a:xfrm>
                <a:solidFill>
                  <a:schemeClr val="bg1">
                    <a:lumMod val="85000"/>
                  </a:schemeClr>
                </a:solidFill>
              </p:grpSpPr>
              <p:sp>
                <p:nvSpPr>
                  <p:cNvPr id="46" name="Oval 45">
                    <a:extLst>
                      <a:ext uri="{FF2B5EF4-FFF2-40B4-BE49-F238E27FC236}">
                        <a16:creationId xmlns:a16="http://schemas.microsoft.com/office/drawing/2014/main" id="{8900C817-BAD2-4FCF-9384-C8FC3D847C71}"/>
                      </a:ext>
                    </a:extLst>
                  </p:cNvPr>
                  <p:cNvSpPr/>
                  <p:nvPr/>
                </p:nvSpPr>
                <p:spPr>
                  <a:xfrm>
                    <a:off x="10820400" y="4610100"/>
                    <a:ext cx="279400" cy="279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47" name="Oval 46">
                    <a:extLst>
                      <a:ext uri="{FF2B5EF4-FFF2-40B4-BE49-F238E27FC236}">
                        <a16:creationId xmlns:a16="http://schemas.microsoft.com/office/drawing/2014/main" id="{88D3DC52-6A43-419B-9DD7-41DC72531721}"/>
                      </a:ext>
                    </a:extLst>
                  </p:cNvPr>
                  <p:cNvSpPr/>
                  <p:nvPr/>
                </p:nvSpPr>
                <p:spPr>
                  <a:xfrm>
                    <a:off x="11823700" y="3896424"/>
                    <a:ext cx="139700" cy="1397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48" name="Oval 47">
                    <a:extLst>
                      <a:ext uri="{FF2B5EF4-FFF2-40B4-BE49-F238E27FC236}">
                        <a16:creationId xmlns:a16="http://schemas.microsoft.com/office/drawing/2014/main" id="{074F7684-7A9B-46BA-A1C7-182D2D7CB17B}"/>
                      </a:ext>
                    </a:extLst>
                  </p:cNvPr>
                  <p:cNvSpPr/>
                  <p:nvPr/>
                </p:nvSpPr>
                <p:spPr>
                  <a:xfrm>
                    <a:off x="11703050" y="5033074"/>
                    <a:ext cx="139700" cy="1397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49" name="Oval 48">
                    <a:extLst>
                      <a:ext uri="{FF2B5EF4-FFF2-40B4-BE49-F238E27FC236}">
                        <a16:creationId xmlns:a16="http://schemas.microsoft.com/office/drawing/2014/main" id="{1BC76D96-6992-42EB-B179-92ACB3B39D5A}"/>
                      </a:ext>
                    </a:extLst>
                  </p:cNvPr>
                  <p:cNvSpPr/>
                  <p:nvPr/>
                </p:nvSpPr>
                <p:spPr>
                  <a:xfrm>
                    <a:off x="10769600" y="5191824"/>
                    <a:ext cx="139700" cy="1397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50" name="Oval 49">
                    <a:extLst>
                      <a:ext uri="{FF2B5EF4-FFF2-40B4-BE49-F238E27FC236}">
                        <a16:creationId xmlns:a16="http://schemas.microsoft.com/office/drawing/2014/main" id="{F2394DDF-ADED-4CBE-9D58-4FC4C0E703A6}"/>
                      </a:ext>
                    </a:extLst>
                  </p:cNvPr>
                  <p:cNvSpPr/>
                  <p:nvPr/>
                </p:nvSpPr>
                <p:spPr>
                  <a:xfrm>
                    <a:off x="10147300" y="5147374"/>
                    <a:ext cx="139700" cy="1397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51" name="Oval 50">
                    <a:extLst>
                      <a:ext uri="{FF2B5EF4-FFF2-40B4-BE49-F238E27FC236}">
                        <a16:creationId xmlns:a16="http://schemas.microsoft.com/office/drawing/2014/main" id="{E6C558A6-F9E6-4B9C-B4AB-489B98993963}"/>
                      </a:ext>
                    </a:extLst>
                  </p:cNvPr>
                  <p:cNvSpPr/>
                  <p:nvPr/>
                </p:nvSpPr>
                <p:spPr>
                  <a:xfrm>
                    <a:off x="9347200" y="5610924"/>
                    <a:ext cx="139700" cy="1397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52" name="Oval 51">
                    <a:extLst>
                      <a:ext uri="{FF2B5EF4-FFF2-40B4-BE49-F238E27FC236}">
                        <a16:creationId xmlns:a16="http://schemas.microsoft.com/office/drawing/2014/main" id="{7727B3AB-7376-44DC-9673-84DCF0BEEEC0}"/>
                      </a:ext>
                    </a:extLst>
                  </p:cNvPr>
                  <p:cNvSpPr/>
                  <p:nvPr/>
                </p:nvSpPr>
                <p:spPr>
                  <a:xfrm>
                    <a:off x="6838950" y="5763324"/>
                    <a:ext cx="139700" cy="1397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53" name="Oval 52">
                    <a:extLst>
                      <a:ext uri="{FF2B5EF4-FFF2-40B4-BE49-F238E27FC236}">
                        <a16:creationId xmlns:a16="http://schemas.microsoft.com/office/drawing/2014/main" id="{35F1FD6B-BA33-49F6-91D7-03EEAE4DA124}"/>
                      </a:ext>
                    </a:extLst>
                  </p:cNvPr>
                  <p:cNvSpPr/>
                  <p:nvPr/>
                </p:nvSpPr>
                <p:spPr>
                  <a:xfrm>
                    <a:off x="10947400" y="5953824"/>
                    <a:ext cx="139700" cy="1397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54" name="Oval 53">
                    <a:extLst>
                      <a:ext uri="{FF2B5EF4-FFF2-40B4-BE49-F238E27FC236}">
                        <a16:creationId xmlns:a16="http://schemas.microsoft.com/office/drawing/2014/main" id="{E54C38B3-897A-49CF-8E7C-3BBADDBD8B59}"/>
                      </a:ext>
                    </a:extLst>
                  </p:cNvPr>
                  <p:cNvSpPr/>
                  <p:nvPr/>
                </p:nvSpPr>
                <p:spPr>
                  <a:xfrm>
                    <a:off x="10433050" y="6423724"/>
                    <a:ext cx="139700" cy="1397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55" name="Oval 54">
                    <a:extLst>
                      <a:ext uri="{FF2B5EF4-FFF2-40B4-BE49-F238E27FC236}">
                        <a16:creationId xmlns:a16="http://schemas.microsoft.com/office/drawing/2014/main" id="{3DDD7D8E-DFD8-4D3E-BE61-590B33224344}"/>
                      </a:ext>
                    </a:extLst>
                  </p:cNvPr>
                  <p:cNvSpPr/>
                  <p:nvPr/>
                </p:nvSpPr>
                <p:spPr>
                  <a:xfrm>
                    <a:off x="9423146" y="6784623"/>
                    <a:ext cx="279400" cy="279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grpSp>
            <p:cxnSp>
              <p:nvCxnSpPr>
                <p:cNvPr id="41" name="Straight Connector 40">
                  <a:extLst>
                    <a:ext uri="{FF2B5EF4-FFF2-40B4-BE49-F238E27FC236}">
                      <a16:creationId xmlns:a16="http://schemas.microsoft.com/office/drawing/2014/main" id="{2732B0AD-FA69-4B30-A138-01D9C48294BE}"/>
                    </a:ext>
                  </a:extLst>
                </p:cNvPr>
                <p:cNvCxnSpPr/>
                <p:nvPr/>
              </p:nvCxnSpPr>
              <p:spPr>
                <a:xfrm flipH="1">
                  <a:off x="10837739" y="3976996"/>
                  <a:ext cx="1046625" cy="2987388"/>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069D817-2AA5-47B7-BE32-8240DAFEFF12}"/>
                    </a:ext>
                  </a:extLst>
                </p:cNvPr>
                <p:cNvCxnSpPr>
                  <a:stCxn id="82" idx="3"/>
                </p:cNvCxnSpPr>
                <p:nvPr/>
              </p:nvCxnSpPr>
              <p:spPr>
                <a:xfrm flipH="1">
                  <a:off x="9562610" y="5266615"/>
                  <a:ext cx="605149" cy="1662857"/>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3753689-CC2F-4234-8E54-9716DDF57A0F}"/>
                    </a:ext>
                  </a:extLst>
                </p:cNvPr>
                <p:cNvCxnSpPr>
                  <a:stCxn id="77" idx="3"/>
                </p:cNvCxnSpPr>
                <p:nvPr/>
              </p:nvCxnSpPr>
              <p:spPr>
                <a:xfrm flipH="1">
                  <a:off x="9594851" y="4848583"/>
                  <a:ext cx="1266466" cy="2082992"/>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DCD61AF-42C9-4786-8074-C1B6F0A738D1}"/>
                    </a:ext>
                  </a:extLst>
                </p:cNvPr>
                <p:cNvCxnSpPr>
                  <a:stCxn id="87" idx="2"/>
                </p:cNvCxnSpPr>
                <p:nvPr/>
              </p:nvCxnSpPr>
              <p:spPr>
                <a:xfrm flipH="1" flipV="1">
                  <a:off x="6897510" y="5830633"/>
                  <a:ext cx="2525636" cy="109369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131966F-9021-4521-95D7-9FCA486B0F7D}"/>
                    </a:ext>
                  </a:extLst>
                </p:cNvPr>
                <p:cNvCxnSpPr/>
                <p:nvPr/>
              </p:nvCxnSpPr>
              <p:spPr>
                <a:xfrm flipH="1" flipV="1">
                  <a:off x="11023353" y="6029937"/>
                  <a:ext cx="819397" cy="862723"/>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FFDD8960-F0B9-4331-868A-18CF912B3282}"/>
                  </a:ext>
                </a:extLst>
              </p:cNvPr>
              <p:cNvSpPr/>
              <p:nvPr/>
            </p:nvSpPr>
            <p:spPr>
              <a:xfrm>
                <a:off x="5632896" y="3592523"/>
                <a:ext cx="6559104" cy="3261792"/>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grpSp>
      </p:grpSp>
      <p:sp>
        <p:nvSpPr>
          <p:cNvPr id="2" name="Title 1">
            <a:extLst>
              <a:ext uri="{FF2B5EF4-FFF2-40B4-BE49-F238E27FC236}">
                <a16:creationId xmlns:a16="http://schemas.microsoft.com/office/drawing/2014/main" id="{96196052-F1D3-430A-8FBB-335298B00C9A}"/>
              </a:ext>
            </a:extLst>
          </p:cNvPr>
          <p:cNvSpPr txBox="1">
            <a:spLocks/>
          </p:cNvSpPr>
          <p:nvPr/>
        </p:nvSpPr>
        <p:spPr>
          <a:xfrm>
            <a:off x="783415" y="2720276"/>
            <a:ext cx="10198100" cy="1704001"/>
          </a:xfrm>
          <a:prstGeom prst="rect">
            <a:avLst/>
          </a:prstGeom>
        </p:spPr>
        <p:txBody>
          <a:bodyPr vert="horz" lIns="0" tIns="45720" rIns="91440" bIns="0" rtlCol="0" anchor="t" anchorCtr="0">
            <a:noAutofit/>
          </a:bodyPr>
          <a:lst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8800" b="1" i="0" u="none" strike="noStrike" kern="1200" cap="none" spc="-100" normalizeH="0" baseline="0" noProof="0">
                <a:ln>
                  <a:noFill/>
                </a:ln>
                <a:solidFill>
                  <a:srgbClr val="000000"/>
                </a:solidFill>
                <a:effectLst/>
                <a:uLnTx/>
                <a:uFillTx/>
                <a:latin typeface="+mn-lt"/>
                <a:ea typeface="Georgia" charset="0"/>
                <a:cs typeface="Georgia" charset="0"/>
              </a:rPr>
              <a:t>Q &amp; A</a:t>
            </a:r>
            <a:endParaRPr kumimoji="0" lang="en-US" sz="8800" b="0" i="0" u="none" strike="noStrike" kern="1200" cap="none" spc="-100" normalizeH="0" baseline="0" noProof="0">
              <a:ln>
                <a:noFill/>
              </a:ln>
              <a:solidFill>
                <a:srgbClr val="000000"/>
              </a:solidFill>
              <a:effectLst/>
              <a:uLnTx/>
              <a:uFillTx/>
              <a:latin typeface="+mn-lt"/>
              <a:ea typeface="Calibri" charset="0"/>
              <a:cs typeface="Calibri" charset="0"/>
            </a:endParaRPr>
          </a:p>
        </p:txBody>
      </p:sp>
      <p:sp>
        <p:nvSpPr>
          <p:cNvPr id="6" name="Rectangle 5">
            <a:extLst>
              <a:ext uri="{FF2B5EF4-FFF2-40B4-BE49-F238E27FC236}">
                <a16:creationId xmlns:a16="http://schemas.microsoft.com/office/drawing/2014/main" id="{377D2971-BC21-4669-961F-FA9EDA94C6BF}"/>
              </a:ext>
            </a:extLst>
          </p:cNvPr>
          <p:cNvSpPr/>
          <p:nvPr/>
        </p:nvSpPr>
        <p:spPr>
          <a:xfrm>
            <a:off x="5154973" y="4648633"/>
            <a:ext cx="1455848"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s-IS" sz="1800" b="1" i="0" u="none" strike="noStrike" kern="1200" cap="none" spc="0" normalizeH="0" baseline="0" noProof="0">
                <a:ln>
                  <a:noFill/>
                </a:ln>
                <a:solidFill>
                  <a:srgbClr val="000000"/>
                </a:solidFill>
                <a:effectLst/>
                <a:uLnTx/>
                <a:uFillTx/>
                <a:latin typeface="Open Sans"/>
                <a:ea typeface="Calibri" charset="0"/>
                <a:cs typeface="Calibri" charset="0"/>
              </a:rPr>
              <a:t>Thank you!</a:t>
            </a:r>
            <a:endParaRPr kumimoji="0" lang="en-US" sz="1800" b="1" i="0" u="none" strike="noStrike" kern="1200" cap="none" spc="0" normalizeH="0" baseline="0" noProof="0">
              <a:ln>
                <a:noFill/>
              </a:ln>
              <a:solidFill>
                <a:srgbClr val="000000"/>
              </a:solidFill>
              <a:effectLst/>
              <a:uLnTx/>
              <a:uFillTx/>
              <a:latin typeface="Open Sans"/>
              <a:ea typeface="+mn-ea"/>
              <a:cs typeface="+mn-cs"/>
            </a:endParaRPr>
          </a:p>
        </p:txBody>
      </p:sp>
    </p:spTree>
    <p:extLst>
      <p:ext uri="{BB962C8B-B14F-4D97-AF65-F5344CB8AC3E}">
        <p14:creationId xmlns:p14="http://schemas.microsoft.com/office/powerpoint/2010/main" val="416494156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A7B8CB-9ECC-4E4F-B00B-76F08EB0A271}"/>
              </a:ext>
            </a:extLst>
          </p:cNvPr>
          <p:cNvSpPr>
            <a:spLocks noGrp="1"/>
          </p:cNvSpPr>
          <p:nvPr>
            <p:ph type="title"/>
          </p:nvPr>
        </p:nvSpPr>
        <p:spPr/>
        <p:txBody>
          <a:bodyPr/>
          <a:lstStyle/>
          <a:p>
            <a:r>
              <a:rPr lang="en-US"/>
              <a:t>Final Model / Analysis</a:t>
            </a:r>
          </a:p>
        </p:txBody>
      </p:sp>
      <p:pic>
        <p:nvPicPr>
          <p:cNvPr id="14" name="Picture 13">
            <a:extLst>
              <a:ext uri="{FF2B5EF4-FFF2-40B4-BE49-F238E27FC236}">
                <a16:creationId xmlns:a16="http://schemas.microsoft.com/office/drawing/2014/main" id="{098A535E-53B8-4FCC-BF65-7D57B9A995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885" y="6234032"/>
            <a:ext cx="1007299" cy="531193"/>
          </a:xfrm>
          <a:prstGeom prst="rect">
            <a:avLst/>
          </a:prstGeom>
        </p:spPr>
      </p:pic>
      <p:sp>
        <p:nvSpPr>
          <p:cNvPr id="23" name="Text Placeholder 26">
            <a:extLst>
              <a:ext uri="{FF2B5EF4-FFF2-40B4-BE49-F238E27FC236}">
                <a16:creationId xmlns:a16="http://schemas.microsoft.com/office/drawing/2014/main" id="{9E01748D-E48B-4C7B-8FF2-0DB92BCE2DF9}"/>
              </a:ext>
            </a:extLst>
          </p:cNvPr>
          <p:cNvSpPr>
            <a:spLocks noGrp="1"/>
          </p:cNvSpPr>
          <p:nvPr>
            <p:ph type="body" sz="quarter" idx="13"/>
          </p:nvPr>
        </p:nvSpPr>
        <p:spPr>
          <a:xfrm>
            <a:off x="551688" y="684903"/>
            <a:ext cx="11390734" cy="454080"/>
          </a:xfrm>
        </p:spPr>
        <p:txBody>
          <a:bodyPr vert="horz" lIns="0" tIns="0" rIns="0" bIns="0" rtlCol="0" anchor="t">
            <a:noAutofit/>
          </a:bodyPr>
          <a:lstStyle/>
          <a:p>
            <a:r>
              <a:rPr lang="en-US">
                <a:latin typeface="Open Sans Light"/>
                <a:ea typeface="Open Sans Light"/>
                <a:cs typeface="Open Sans Light"/>
              </a:rPr>
              <a:t>Does director experience lead to a higher average percentage of Fresh ratings on Rotten Tomatoes?</a:t>
            </a:r>
            <a:endParaRPr lang="en-US"/>
          </a:p>
          <a:p>
            <a:endParaRPr lang="en-US"/>
          </a:p>
        </p:txBody>
      </p:sp>
    </p:spTree>
    <p:extLst>
      <p:ext uri="{BB962C8B-B14F-4D97-AF65-F5344CB8AC3E}">
        <p14:creationId xmlns:p14="http://schemas.microsoft.com/office/powerpoint/2010/main" val="292725054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0BAF87A-ED9F-AFC1-A998-1B861C415783}"/>
              </a:ext>
            </a:extLst>
          </p:cNvPr>
          <p:cNvSpPr>
            <a:spLocks noGrp="1"/>
          </p:cNvSpPr>
          <p:nvPr>
            <p:ph type="body" sz="quarter" idx="13"/>
          </p:nvPr>
        </p:nvSpPr>
        <p:spPr>
          <a:xfrm>
            <a:off x="338656" y="242451"/>
            <a:ext cx="4590088" cy="454080"/>
          </a:xfrm>
        </p:spPr>
        <p:txBody>
          <a:bodyPr vert="horz" lIns="0" tIns="0" rIns="0" bIns="0" rtlCol="0" anchor="t">
            <a:noAutofit/>
          </a:bodyPr>
          <a:lstStyle/>
          <a:p>
            <a:r>
              <a:rPr lang="en-US" sz="3200" b="1">
                <a:latin typeface="Open Sans Light"/>
                <a:ea typeface="Open Sans Light"/>
                <a:cs typeface="Open Sans Light"/>
              </a:rPr>
              <a:t>Baseline Models</a:t>
            </a:r>
          </a:p>
        </p:txBody>
      </p:sp>
      <p:sp>
        <p:nvSpPr>
          <p:cNvPr id="3" name="Title 2">
            <a:extLst>
              <a:ext uri="{FF2B5EF4-FFF2-40B4-BE49-F238E27FC236}">
                <a16:creationId xmlns:a16="http://schemas.microsoft.com/office/drawing/2014/main" id="{D4EBAA2A-3064-3636-672B-D7F2DDD4A954}"/>
              </a:ext>
            </a:extLst>
          </p:cNvPr>
          <p:cNvSpPr>
            <a:spLocks noGrp="1"/>
          </p:cNvSpPr>
          <p:nvPr>
            <p:ph type="title"/>
          </p:nvPr>
        </p:nvSpPr>
        <p:spPr>
          <a:xfrm>
            <a:off x="273108" y="803961"/>
            <a:ext cx="3639637" cy="300212"/>
          </a:xfrm>
        </p:spPr>
        <p:txBody>
          <a:bodyPr/>
          <a:lstStyle/>
          <a:p>
            <a:r>
              <a:rPr lang="en-US" sz="1800" b="0">
                <a:latin typeface="Open Sans"/>
                <a:ea typeface="Open Sans"/>
                <a:cs typeface="Open Sans"/>
              </a:rPr>
              <a:t>Multi-Class Logistic Regression</a:t>
            </a:r>
            <a:endParaRPr lang="en-US" sz="1800" b="0"/>
          </a:p>
        </p:txBody>
      </p:sp>
      <p:sp>
        <p:nvSpPr>
          <p:cNvPr id="7" name="Title 2">
            <a:extLst>
              <a:ext uri="{FF2B5EF4-FFF2-40B4-BE49-F238E27FC236}">
                <a16:creationId xmlns:a16="http://schemas.microsoft.com/office/drawing/2014/main" id="{A2E5EDFB-CA7B-75B9-6E03-FD735E660DDA}"/>
              </a:ext>
            </a:extLst>
          </p:cNvPr>
          <p:cNvSpPr txBox="1">
            <a:spLocks/>
          </p:cNvSpPr>
          <p:nvPr/>
        </p:nvSpPr>
        <p:spPr>
          <a:xfrm>
            <a:off x="9249959" y="800685"/>
            <a:ext cx="2648218" cy="308405"/>
          </a:xfrm>
          <a:prstGeom prst="rect">
            <a:avLst/>
          </a:prstGeom>
        </p:spPr>
        <p:txBody>
          <a:bodyPr vert="horz" lIns="0" tIns="0" rIns="0" bIns="0" rtlCol="0" anchor="t" anchorCtr="0">
            <a:noAutofit/>
          </a:bodyPr>
          <a:lstStyle>
            <a:lvl1pPr marL="0" algn="l" defTabSz="1219170" rtl="0" eaLnBrk="1" latinLnBrk="0" hangingPunct="1">
              <a:lnSpc>
                <a:spcPct val="90000"/>
              </a:lnSpc>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800" b="0">
                <a:latin typeface="Open Sans"/>
                <a:ea typeface="Open Sans"/>
                <a:cs typeface="Open Sans"/>
              </a:rPr>
              <a:t>Decision Tree Model</a:t>
            </a:r>
          </a:p>
        </p:txBody>
      </p:sp>
    </p:spTree>
    <p:extLst>
      <p:ext uri="{BB962C8B-B14F-4D97-AF65-F5344CB8AC3E}">
        <p14:creationId xmlns:p14="http://schemas.microsoft.com/office/powerpoint/2010/main" val="1122824188"/>
      </p:ext>
    </p:extLst>
  </p:cSld>
  <p:clrMapOvr>
    <a:masterClrMapping/>
  </p:clrMapOvr>
  <p:transition>
    <p:fade/>
  </p:transition>
  <p:extLst>
    <p:ext uri="{6950BFC3-D8DA-4A85-94F7-54DA5524770B}">
      <p188:commentRel xmlns:p188="http://schemas.microsoft.com/office/powerpoint/2018/8/main" r:id="rId2"/>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62B7AC2-8F97-4E5B-92C9-6ADE85140A6C}"/>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15" imgH="416" progId="TCLayout.ActiveDocument.1">
                  <p:embed/>
                </p:oleObj>
              </mc:Choice>
              <mc:Fallback>
                <p:oleObj name="think-cell Slide" r:id="rId5" imgW="415" imgH="416" progId="TCLayout.ActiveDocument.1">
                  <p:embed/>
                  <p:pic>
                    <p:nvPicPr>
                      <p:cNvPr id="4" name="Object 3" hidden="1">
                        <a:extLst>
                          <a:ext uri="{FF2B5EF4-FFF2-40B4-BE49-F238E27FC236}">
                            <a16:creationId xmlns:a16="http://schemas.microsoft.com/office/drawing/2014/main" id="{562B7AC2-8F97-4E5B-92C9-6ADE85140A6C}"/>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5388FCEE-22D8-44F9-BF29-CA0D6A75D67A}"/>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pitchFamily="50" charset="0"/>
              <a:sym typeface="Chronicle Display Black" pitchFamily="50" charset="0"/>
            </a:endParaRPr>
          </a:p>
        </p:txBody>
      </p:sp>
      <p:sp>
        <p:nvSpPr>
          <p:cNvPr id="27" name="Text Placeholder 26">
            <a:extLst>
              <a:ext uri="{FF2B5EF4-FFF2-40B4-BE49-F238E27FC236}">
                <a16:creationId xmlns:a16="http://schemas.microsoft.com/office/drawing/2014/main" id="{8F1DEBFA-B62D-4EC1-AFD4-4A40E957281E}"/>
              </a:ext>
            </a:extLst>
          </p:cNvPr>
          <p:cNvSpPr>
            <a:spLocks noGrp="1"/>
          </p:cNvSpPr>
          <p:nvPr>
            <p:ph type="body" sz="quarter" idx="14"/>
          </p:nvPr>
        </p:nvSpPr>
        <p:spPr/>
        <p:txBody>
          <a:bodyPr vert="horz" lIns="0" tIns="0" rIns="0" bIns="0" rtlCol="0" anchor="t">
            <a:noAutofit/>
          </a:bodyPr>
          <a:lstStyle/>
          <a:p>
            <a:pPr marL="285750" indent="-285750">
              <a:buChar char="•"/>
            </a:pPr>
            <a:r>
              <a:rPr lang="en-US" sz="1800">
                <a:cs typeface="Calibri"/>
              </a:rPr>
              <a:t>Long-Short-Term Memory model</a:t>
            </a:r>
          </a:p>
          <a:p>
            <a:pPr marL="285750" indent="-285750">
              <a:buChar char="•"/>
            </a:pPr>
            <a:endParaRPr lang="en-US" sz="1800">
              <a:cs typeface="Calibri"/>
            </a:endParaRPr>
          </a:p>
        </p:txBody>
      </p:sp>
      <p:sp>
        <p:nvSpPr>
          <p:cNvPr id="43" name="Arc 42"/>
          <p:cNvSpPr/>
          <p:nvPr/>
        </p:nvSpPr>
        <p:spPr bwMode="gray">
          <a:xfrm>
            <a:off x="3599949" y="1788725"/>
            <a:ext cx="4927424" cy="1868192"/>
          </a:xfrm>
          <a:prstGeom prst="arc">
            <a:avLst>
              <a:gd name="adj1" fmla="val 11400237"/>
              <a:gd name="adj2" fmla="val 21235583"/>
            </a:avLst>
          </a:prstGeom>
          <a:ln w="38100">
            <a:solidFill>
              <a:schemeClr val="bg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a:solidFill>
                <a:srgbClr val="000000"/>
              </a:solidFill>
            </a:endParaRPr>
          </a:p>
        </p:txBody>
      </p:sp>
      <p:sp>
        <p:nvSpPr>
          <p:cNvPr id="44" name="Rectangle 43"/>
          <p:cNvSpPr/>
          <p:nvPr/>
        </p:nvSpPr>
        <p:spPr bwMode="gray">
          <a:xfrm>
            <a:off x="914400" y="2633446"/>
            <a:ext cx="4372804" cy="3030656"/>
          </a:xfrm>
          <a:prstGeom prst="rect">
            <a:avLst/>
          </a:prstGeom>
          <a:solidFill>
            <a:schemeClr val="bg1"/>
          </a:solidFill>
          <a:ln w="9525">
            <a:solidFill>
              <a:schemeClr val="accent6">
                <a:lumMod val="40000"/>
                <a:lumOff val="6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8900" tIns="365760" rIns="88900" bIns="88900" rtlCol="0" anchor="t"/>
          <a:lstStyle/>
          <a:p>
            <a:pPr marL="114300" lvl="1" indent="-114300">
              <a:spcBef>
                <a:spcPts val="600"/>
              </a:spcBef>
              <a:buSzPct val="100000"/>
              <a:buFont typeface="Arial"/>
              <a:buChar char="•"/>
              <a:defRPr/>
            </a:pPr>
            <a:endParaRPr lang="en-US" sz="1000">
              <a:solidFill>
                <a:schemeClr val="tx1"/>
              </a:solidFill>
            </a:endParaRPr>
          </a:p>
        </p:txBody>
      </p:sp>
      <p:sp>
        <p:nvSpPr>
          <p:cNvPr id="77" name="Rectangle 76"/>
          <p:cNvSpPr/>
          <p:nvPr/>
        </p:nvSpPr>
        <p:spPr bwMode="gray">
          <a:xfrm>
            <a:off x="1539086" y="2375108"/>
            <a:ext cx="4164575" cy="420994"/>
          </a:xfrm>
          <a:prstGeom prst="rect">
            <a:avLst/>
          </a:prstGeom>
          <a:solidFill>
            <a:schemeClr val="accent3"/>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pPr algn="ctr"/>
            <a:r>
              <a:rPr lang="en-US" sz="1400" b="1"/>
              <a:t>The market is looming in uncertainty…</a:t>
            </a:r>
            <a:endParaRPr lang="en-US" sz="1400" b="1">
              <a:solidFill>
                <a:schemeClr val="bg1"/>
              </a:solidFill>
              <a:cs typeface="Arial" pitchFamily="34" charset="0"/>
            </a:endParaRPr>
          </a:p>
        </p:txBody>
      </p:sp>
      <p:sp>
        <p:nvSpPr>
          <p:cNvPr id="78" name="Rectangle 77"/>
          <p:cNvSpPr/>
          <p:nvPr/>
        </p:nvSpPr>
        <p:spPr bwMode="gray">
          <a:xfrm>
            <a:off x="6488339" y="2633446"/>
            <a:ext cx="4372804" cy="3030656"/>
          </a:xfrm>
          <a:prstGeom prst="rect">
            <a:avLst/>
          </a:prstGeom>
          <a:solidFill>
            <a:schemeClr val="bg1"/>
          </a:solidFill>
          <a:ln w="9525">
            <a:solidFill>
              <a:schemeClr val="accent6">
                <a:lumMod val="40000"/>
                <a:lumOff val="6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lstStyle/>
          <a:p>
            <a:pPr marL="114300" lvl="1" indent="-114300">
              <a:spcBef>
                <a:spcPts val="600"/>
              </a:spcBef>
              <a:buSzPct val="100000"/>
              <a:buFont typeface="Arial"/>
              <a:buChar char="•"/>
              <a:defRPr/>
            </a:pPr>
            <a:endParaRPr lang="en-US" sz="1000">
              <a:solidFill>
                <a:schemeClr val="tx1"/>
              </a:solidFill>
            </a:endParaRPr>
          </a:p>
        </p:txBody>
      </p:sp>
      <p:sp>
        <p:nvSpPr>
          <p:cNvPr id="79" name="Rectangle 78"/>
          <p:cNvSpPr/>
          <p:nvPr/>
        </p:nvSpPr>
        <p:spPr bwMode="gray">
          <a:xfrm>
            <a:off x="7113025" y="5408627"/>
            <a:ext cx="4164575" cy="420994"/>
          </a:xfrm>
          <a:prstGeom prst="rect">
            <a:avLst/>
          </a:prstGeom>
          <a:solidFill>
            <a:schemeClr val="accent3"/>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pPr algn="ctr"/>
            <a:r>
              <a:rPr lang="en-US" sz="1400" b="1">
                <a:solidFill>
                  <a:schemeClr val="bg1"/>
                </a:solidFill>
                <a:cs typeface="Arial" pitchFamily="34" charset="0"/>
              </a:rPr>
              <a:t>…leading to rampant investor pressure on organizations to act</a:t>
            </a:r>
          </a:p>
        </p:txBody>
      </p:sp>
      <p:grpSp>
        <p:nvGrpSpPr>
          <p:cNvPr id="80" name="Group 79"/>
          <p:cNvGrpSpPr/>
          <p:nvPr/>
        </p:nvGrpSpPr>
        <p:grpSpPr>
          <a:xfrm>
            <a:off x="1106505" y="3269900"/>
            <a:ext cx="2670150" cy="461665"/>
            <a:chOff x="1603566" y="3437047"/>
            <a:chExt cx="2670150" cy="461665"/>
          </a:xfrm>
        </p:grpSpPr>
        <p:sp>
          <p:nvSpPr>
            <p:cNvPr id="81" name="TextBox 80">
              <a:extLst>
                <a:ext uri="{FF2B5EF4-FFF2-40B4-BE49-F238E27FC236}">
                  <a16:creationId xmlns:a16="http://schemas.microsoft.com/office/drawing/2014/main" id="{302F8EC5-D176-D146-80F4-9A82B9DC6853}"/>
                </a:ext>
              </a:extLst>
            </p:cNvPr>
            <p:cNvSpPr txBox="1"/>
            <p:nvPr/>
          </p:nvSpPr>
          <p:spPr>
            <a:xfrm>
              <a:off x="2033511" y="3437047"/>
              <a:ext cx="2240205" cy="461665"/>
            </a:xfrm>
            <a:prstGeom prst="rect">
              <a:avLst/>
            </a:prstGeom>
            <a:noFill/>
          </p:spPr>
          <p:txBody>
            <a:bodyPr wrap="square" rtlCol="0">
              <a:spAutoFit/>
            </a:bodyPr>
            <a:lstStyle/>
            <a:p>
              <a:r>
                <a:rPr lang="en-US" sz="1200" b="1"/>
                <a:t>Slow growth </a:t>
              </a:r>
              <a:r>
                <a:rPr lang="en-US" sz="1200"/>
                <a:t>in developed economies</a:t>
              </a:r>
            </a:p>
          </p:txBody>
        </p:sp>
        <p:grpSp>
          <p:nvGrpSpPr>
            <p:cNvPr id="82" name="Group 81">
              <a:extLst>
                <a:ext uri="{FF2B5EF4-FFF2-40B4-BE49-F238E27FC236}">
                  <a16:creationId xmlns:a16="http://schemas.microsoft.com/office/drawing/2014/main" id="{F84E6149-A47D-2B46-B10B-12CEC0D67C5E}"/>
                </a:ext>
              </a:extLst>
            </p:cNvPr>
            <p:cNvGrpSpPr>
              <a:grpSpLocks noChangeAspect="1"/>
            </p:cNvGrpSpPr>
            <p:nvPr/>
          </p:nvGrpSpPr>
          <p:grpSpPr>
            <a:xfrm>
              <a:off x="1603566" y="3489514"/>
              <a:ext cx="356730" cy="356730"/>
              <a:chOff x="10226676" y="1666875"/>
              <a:chExt cx="522288" cy="522288"/>
            </a:xfrm>
          </p:grpSpPr>
          <p:sp>
            <p:nvSpPr>
              <p:cNvPr id="83" name="Freeform 42">
                <a:extLst>
                  <a:ext uri="{FF2B5EF4-FFF2-40B4-BE49-F238E27FC236}">
                    <a16:creationId xmlns:a16="http://schemas.microsoft.com/office/drawing/2014/main" id="{0B3A988B-754A-364D-AE8A-61B8F149F454}"/>
                  </a:ext>
                </a:extLst>
              </p:cNvPr>
              <p:cNvSpPr>
                <a:spLocks noEditPoints="1"/>
              </p:cNvSpPr>
              <p:nvPr/>
            </p:nvSpPr>
            <p:spPr bwMode="auto">
              <a:xfrm>
                <a:off x="10226676" y="1666875"/>
                <a:ext cx="522288" cy="522288"/>
              </a:xfrm>
              <a:custGeom>
                <a:avLst/>
                <a:gdLst>
                  <a:gd name="T0" fmla="*/ 313 w 658"/>
                  <a:gd name="T1" fmla="*/ 657 h 658"/>
                  <a:gd name="T2" fmla="*/ 264 w 658"/>
                  <a:gd name="T3" fmla="*/ 651 h 658"/>
                  <a:gd name="T4" fmla="*/ 202 w 658"/>
                  <a:gd name="T5" fmla="*/ 633 h 658"/>
                  <a:gd name="T6" fmla="*/ 121 w 658"/>
                  <a:gd name="T7" fmla="*/ 583 h 658"/>
                  <a:gd name="T8" fmla="*/ 57 w 658"/>
                  <a:gd name="T9" fmla="*/ 513 h 658"/>
                  <a:gd name="T10" fmla="*/ 15 w 658"/>
                  <a:gd name="T11" fmla="*/ 427 h 658"/>
                  <a:gd name="T12" fmla="*/ 4 w 658"/>
                  <a:gd name="T13" fmla="*/ 379 h 658"/>
                  <a:gd name="T14" fmla="*/ 0 w 658"/>
                  <a:gd name="T15" fmla="*/ 329 h 658"/>
                  <a:gd name="T16" fmla="*/ 3 w 658"/>
                  <a:gd name="T17" fmla="*/ 296 h 658"/>
                  <a:gd name="T18" fmla="*/ 11 w 658"/>
                  <a:gd name="T19" fmla="*/ 247 h 658"/>
                  <a:gd name="T20" fmla="*/ 41 w 658"/>
                  <a:gd name="T21" fmla="*/ 172 h 658"/>
                  <a:gd name="T22" fmla="*/ 97 w 658"/>
                  <a:gd name="T23" fmla="*/ 97 h 658"/>
                  <a:gd name="T24" fmla="*/ 174 w 658"/>
                  <a:gd name="T25" fmla="*/ 41 h 658"/>
                  <a:gd name="T26" fmla="*/ 247 w 658"/>
                  <a:gd name="T27" fmla="*/ 11 h 658"/>
                  <a:gd name="T28" fmla="*/ 296 w 658"/>
                  <a:gd name="T29" fmla="*/ 3 h 658"/>
                  <a:gd name="T30" fmla="*/ 329 w 658"/>
                  <a:gd name="T31" fmla="*/ 0 h 658"/>
                  <a:gd name="T32" fmla="*/ 379 w 658"/>
                  <a:gd name="T33" fmla="*/ 4 h 658"/>
                  <a:gd name="T34" fmla="*/ 427 w 658"/>
                  <a:gd name="T35" fmla="*/ 15 h 658"/>
                  <a:gd name="T36" fmla="*/ 513 w 658"/>
                  <a:gd name="T37" fmla="*/ 57 h 658"/>
                  <a:gd name="T38" fmla="*/ 583 w 658"/>
                  <a:gd name="T39" fmla="*/ 120 h 658"/>
                  <a:gd name="T40" fmla="*/ 633 w 658"/>
                  <a:gd name="T41" fmla="*/ 202 h 658"/>
                  <a:gd name="T42" fmla="*/ 652 w 658"/>
                  <a:gd name="T43" fmla="*/ 263 h 658"/>
                  <a:gd name="T44" fmla="*/ 658 w 658"/>
                  <a:gd name="T45" fmla="*/ 312 h 658"/>
                  <a:gd name="T46" fmla="*/ 658 w 658"/>
                  <a:gd name="T47" fmla="*/ 347 h 658"/>
                  <a:gd name="T48" fmla="*/ 652 w 658"/>
                  <a:gd name="T49" fmla="*/ 395 h 658"/>
                  <a:gd name="T50" fmla="*/ 633 w 658"/>
                  <a:gd name="T51" fmla="*/ 457 h 658"/>
                  <a:gd name="T52" fmla="*/ 583 w 658"/>
                  <a:gd name="T53" fmla="*/ 539 h 658"/>
                  <a:gd name="T54" fmla="*/ 513 w 658"/>
                  <a:gd name="T55" fmla="*/ 602 h 658"/>
                  <a:gd name="T56" fmla="*/ 427 w 658"/>
                  <a:gd name="T57" fmla="*/ 643 h 658"/>
                  <a:gd name="T58" fmla="*/ 379 w 658"/>
                  <a:gd name="T59" fmla="*/ 654 h 658"/>
                  <a:gd name="T60" fmla="*/ 329 w 658"/>
                  <a:gd name="T61" fmla="*/ 658 h 658"/>
                  <a:gd name="T62" fmla="*/ 329 w 658"/>
                  <a:gd name="T63" fmla="*/ 38 h 658"/>
                  <a:gd name="T64" fmla="*/ 243 w 658"/>
                  <a:gd name="T65" fmla="*/ 51 h 658"/>
                  <a:gd name="T66" fmla="*/ 167 w 658"/>
                  <a:gd name="T67" fmla="*/ 88 h 658"/>
                  <a:gd name="T68" fmla="*/ 105 w 658"/>
                  <a:gd name="T69" fmla="*/ 144 h 658"/>
                  <a:gd name="T70" fmla="*/ 61 w 658"/>
                  <a:gd name="T71" fmla="*/ 216 h 658"/>
                  <a:gd name="T72" fmla="*/ 39 w 658"/>
                  <a:gd name="T73" fmla="*/ 300 h 658"/>
                  <a:gd name="T74" fmla="*/ 39 w 658"/>
                  <a:gd name="T75" fmla="*/ 359 h 658"/>
                  <a:gd name="T76" fmla="*/ 61 w 658"/>
                  <a:gd name="T77" fmla="*/ 442 h 658"/>
                  <a:gd name="T78" fmla="*/ 105 w 658"/>
                  <a:gd name="T79" fmla="*/ 514 h 658"/>
                  <a:gd name="T80" fmla="*/ 167 w 658"/>
                  <a:gd name="T81" fmla="*/ 571 h 658"/>
                  <a:gd name="T82" fmla="*/ 243 w 658"/>
                  <a:gd name="T83" fmla="*/ 607 h 658"/>
                  <a:gd name="T84" fmla="*/ 329 w 658"/>
                  <a:gd name="T85" fmla="*/ 621 h 658"/>
                  <a:gd name="T86" fmla="*/ 388 w 658"/>
                  <a:gd name="T87" fmla="*/ 614 h 658"/>
                  <a:gd name="T88" fmla="*/ 468 w 658"/>
                  <a:gd name="T89" fmla="*/ 586 h 658"/>
                  <a:gd name="T90" fmla="*/ 535 w 658"/>
                  <a:gd name="T91" fmla="*/ 535 h 658"/>
                  <a:gd name="T92" fmla="*/ 586 w 658"/>
                  <a:gd name="T93" fmla="*/ 467 h 658"/>
                  <a:gd name="T94" fmla="*/ 614 w 658"/>
                  <a:gd name="T95" fmla="*/ 388 h 658"/>
                  <a:gd name="T96" fmla="*/ 621 w 658"/>
                  <a:gd name="T97" fmla="*/ 329 h 658"/>
                  <a:gd name="T98" fmla="*/ 607 w 658"/>
                  <a:gd name="T99" fmla="*/ 243 h 658"/>
                  <a:gd name="T100" fmla="*/ 571 w 658"/>
                  <a:gd name="T101" fmla="*/ 167 h 658"/>
                  <a:gd name="T102" fmla="*/ 515 w 658"/>
                  <a:gd name="T103" fmla="*/ 105 h 658"/>
                  <a:gd name="T104" fmla="*/ 442 w 658"/>
                  <a:gd name="T105" fmla="*/ 61 h 658"/>
                  <a:gd name="T106" fmla="*/ 359 w 658"/>
                  <a:gd name="T107" fmla="*/ 39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3" y="657"/>
                    </a:lnTo>
                    <a:lnTo>
                      <a:pt x="296" y="657"/>
                    </a:lnTo>
                    <a:lnTo>
                      <a:pt x="280" y="654"/>
                    </a:lnTo>
                    <a:lnTo>
                      <a:pt x="264" y="651"/>
                    </a:lnTo>
                    <a:lnTo>
                      <a:pt x="247" y="647"/>
                    </a:lnTo>
                    <a:lnTo>
                      <a:pt x="231" y="643"/>
                    </a:lnTo>
                    <a:lnTo>
                      <a:pt x="202" y="633"/>
                    </a:lnTo>
                    <a:lnTo>
                      <a:pt x="174" y="618"/>
                    </a:lnTo>
                    <a:lnTo>
                      <a:pt x="145" y="602"/>
                    </a:lnTo>
                    <a:lnTo>
                      <a:pt x="121" y="583"/>
                    </a:lnTo>
                    <a:lnTo>
                      <a:pt x="97" y="561"/>
                    </a:lnTo>
                    <a:lnTo>
                      <a:pt x="76" y="539"/>
                    </a:lnTo>
                    <a:lnTo>
                      <a:pt x="57" y="513"/>
                    </a:lnTo>
                    <a:lnTo>
                      <a:pt x="41" y="486"/>
                    </a:lnTo>
                    <a:lnTo>
                      <a:pt x="27" y="457"/>
                    </a:lnTo>
                    <a:lnTo>
                      <a:pt x="15" y="427"/>
                    </a:lnTo>
                    <a:lnTo>
                      <a:pt x="11" y="411"/>
                    </a:lnTo>
                    <a:lnTo>
                      <a:pt x="7" y="395"/>
                    </a:lnTo>
                    <a:lnTo>
                      <a:pt x="4" y="379"/>
                    </a:lnTo>
                    <a:lnTo>
                      <a:pt x="3" y="363"/>
                    </a:lnTo>
                    <a:lnTo>
                      <a:pt x="2" y="347"/>
                    </a:lnTo>
                    <a:lnTo>
                      <a:pt x="0" y="329"/>
                    </a:lnTo>
                    <a:lnTo>
                      <a:pt x="0" y="329"/>
                    </a:lnTo>
                    <a:lnTo>
                      <a:pt x="2" y="312"/>
                    </a:lnTo>
                    <a:lnTo>
                      <a:pt x="3" y="296"/>
                    </a:lnTo>
                    <a:lnTo>
                      <a:pt x="4" y="280"/>
                    </a:lnTo>
                    <a:lnTo>
                      <a:pt x="7" y="263"/>
                    </a:lnTo>
                    <a:lnTo>
                      <a:pt x="11" y="247"/>
                    </a:lnTo>
                    <a:lnTo>
                      <a:pt x="15" y="231"/>
                    </a:lnTo>
                    <a:lnTo>
                      <a:pt x="27" y="202"/>
                    </a:lnTo>
                    <a:lnTo>
                      <a:pt x="41" y="172"/>
                    </a:lnTo>
                    <a:lnTo>
                      <a:pt x="57" y="145"/>
                    </a:lnTo>
                    <a:lnTo>
                      <a:pt x="76" y="120"/>
                    </a:lnTo>
                    <a:lnTo>
                      <a:pt x="97" y="97"/>
                    </a:lnTo>
                    <a:lnTo>
                      <a:pt x="121" y="75"/>
                    </a:lnTo>
                    <a:lnTo>
                      <a:pt x="145" y="57"/>
                    </a:lnTo>
                    <a:lnTo>
                      <a:pt x="174" y="41"/>
                    </a:lnTo>
                    <a:lnTo>
                      <a:pt x="202" y="27"/>
                    </a:lnTo>
                    <a:lnTo>
                      <a:pt x="231" y="15"/>
                    </a:lnTo>
                    <a:lnTo>
                      <a:pt x="247" y="11"/>
                    </a:lnTo>
                    <a:lnTo>
                      <a:pt x="264" y="7"/>
                    </a:lnTo>
                    <a:lnTo>
                      <a:pt x="280" y="4"/>
                    </a:lnTo>
                    <a:lnTo>
                      <a:pt x="296" y="3"/>
                    </a:lnTo>
                    <a:lnTo>
                      <a:pt x="313" y="2"/>
                    </a:lnTo>
                    <a:lnTo>
                      <a:pt x="329" y="0"/>
                    </a:lnTo>
                    <a:lnTo>
                      <a:pt x="329" y="0"/>
                    </a:lnTo>
                    <a:lnTo>
                      <a:pt x="347" y="2"/>
                    </a:lnTo>
                    <a:lnTo>
                      <a:pt x="363" y="3"/>
                    </a:lnTo>
                    <a:lnTo>
                      <a:pt x="379" y="4"/>
                    </a:lnTo>
                    <a:lnTo>
                      <a:pt x="395" y="7"/>
                    </a:lnTo>
                    <a:lnTo>
                      <a:pt x="411" y="11"/>
                    </a:lnTo>
                    <a:lnTo>
                      <a:pt x="427" y="15"/>
                    </a:lnTo>
                    <a:lnTo>
                      <a:pt x="457" y="27"/>
                    </a:lnTo>
                    <a:lnTo>
                      <a:pt x="486" y="41"/>
                    </a:lnTo>
                    <a:lnTo>
                      <a:pt x="513" y="57"/>
                    </a:lnTo>
                    <a:lnTo>
                      <a:pt x="539" y="75"/>
                    </a:lnTo>
                    <a:lnTo>
                      <a:pt x="562" y="97"/>
                    </a:lnTo>
                    <a:lnTo>
                      <a:pt x="583" y="120"/>
                    </a:lnTo>
                    <a:lnTo>
                      <a:pt x="602" y="145"/>
                    </a:lnTo>
                    <a:lnTo>
                      <a:pt x="618" y="172"/>
                    </a:lnTo>
                    <a:lnTo>
                      <a:pt x="633" y="202"/>
                    </a:lnTo>
                    <a:lnTo>
                      <a:pt x="644" y="231"/>
                    </a:lnTo>
                    <a:lnTo>
                      <a:pt x="648" y="247"/>
                    </a:lnTo>
                    <a:lnTo>
                      <a:pt x="652" y="263"/>
                    </a:lnTo>
                    <a:lnTo>
                      <a:pt x="654" y="280"/>
                    </a:lnTo>
                    <a:lnTo>
                      <a:pt x="657" y="296"/>
                    </a:lnTo>
                    <a:lnTo>
                      <a:pt x="658" y="312"/>
                    </a:lnTo>
                    <a:lnTo>
                      <a:pt x="658" y="329"/>
                    </a:lnTo>
                    <a:lnTo>
                      <a:pt x="658" y="329"/>
                    </a:lnTo>
                    <a:lnTo>
                      <a:pt x="658" y="347"/>
                    </a:lnTo>
                    <a:lnTo>
                      <a:pt x="657" y="363"/>
                    </a:lnTo>
                    <a:lnTo>
                      <a:pt x="654" y="379"/>
                    </a:lnTo>
                    <a:lnTo>
                      <a:pt x="652" y="395"/>
                    </a:lnTo>
                    <a:lnTo>
                      <a:pt x="648" y="411"/>
                    </a:lnTo>
                    <a:lnTo>
                      <a:pt x="644" y="427"/>
                    </a:lnTo>
                    <a:lnTo>
                      <a:pt x="633" y="457"/>
                    </a:lnTo>
                    <a:lnTo>
                      <a:pt x="618" y="486"/>
                    </a:lnTo>
                    <a:lnTo>
                      <a:pt x="602" y="513"/>
                    </a:lnTo>
                    <a:lnTo>
                      <a:pt x="583" y="539"/>
                    </a:lnTo>
                    <a:lnTo>
                      <a:pt x="562" y="561"/>
                    </a:lnTo>
                    <a:lnTo>
                      <a:pt x="539" y="583"/>
                    </a:lnTo>
                    <a:lnTo>
                      <a:pt x="513" y="602"/>
                    </a:lnTo>
                    <a:lnTo>
                      <a:pt x="486" y="618"/>
                    </a:lnTo>
                    <a:lnTo>
                      <a:pt x="457" y="633"/>
                    </a:lnTo>
                    <a:lnTo>
                      <a:pt x="427" y="643"/>
                    </a:lnTo>
                    <a:lnTo>
                      <a:pt x="411" y="647"/>
                    </a:lnTo>
                    <a:lnTo>
                      <a:pt x="395" y="651"/>
                    </a:lnTo>
                    <a:lnTo>
                      <a:pt x="379" y="654"/>
                    </a:lnTo>
                    <a:lnTo>
                      <a:pt x="363" y="657"/>
                    </a:lnTo>
                    <a:lnTo>
                      <a:pt x="347" y="657"/>
                    </a:lnTo>
                    <a:lnTo>
                      <a:pt x="329" y="658"/>
                    </a:lnTo>
                    <a:lnTo>
                      <a:pt x="329" y="658"/>
                    </a:lnTo>
                    <a:close/>
                    <a:moveTo>
                      <a:pt x="329" y="38"/>
                    </a:moveTo>
                    <a:lnTo>
                      <a:pt x="329" y="38"/>
                    </a:lnTo>
                    <a:lnTo>
                      <a:pt x="300" y="39"/>
                    </a:lnTo>
                    <a:lnTo>
                      <a:pt x="272" y="45"/>
                    </a:lnTo>
                    <a:lnTo>
                      <a:pt x="243" y="51"/>
                    </a:lnTo>
                    <a:lnTo>
                      <a:pt x="217" y="61"/>
                    </a:lnTo>
                    <a:lnTo>
                      <a:pt x="191" y="73"/>
                    </a:lnTo>
                    <a:lnTo>
                      <a:pt x="167" y="88"/>
                    </a:lnTo>
                    <a:lnTo>
                      <a:pt x="144" y="105"/>
                    </a:lnTo>
                    <a:lnTo>
                      <a:pt x="124" y="124"/>
                    </a:lnTo>
                    <a:lnTo>
                      <a:pt x="105" y="144"/>
                    </a:lnTo>
                    <a:lnTo>
                      <a:pt x="88" y="167"/>
                    </a:lnTo>
                    <a:lnTo>
                      <a:pt x="74" y="191"/>
                    </a:lnTo>
                    <a:lnTo>
                      <a:pt x="61" y="216"/>
                    </a:lnTo>
                    <a:lnTo>
                      <a:pt x="51" y="243"/>
                    </a:lnTo>
                    <a:lnTo>
                      <a:pt x="45" y="270"/>
                    </a:lnTo>
                    <a:lnTo>
                      <a:pt x="39" y="300"/>
                    </a:lnTo>
                    <a:lnTo>
                      <a:pt x="38" y="329"/>
                    </a:lnTo>
                    <a:lnTo>
                      <a:pt x="38" y="329"/>
                    </a:lnTo>
                    <a:lnTo>
                      <a:pt x="39" y="359"/>
                    </a:lnTo>
                    <a:lnTo>
                      <a:pt x="45" y="388"/>
                    </a:lnTo>
                    <a:lnTo>
                      <a:pt x="51" y="415"/>
                    </a:lnTo>
                    <a:lnTo>
                      <a:pt x="61" y="442"/>
                    </a:lnTo>
                    <a:lnTo>
                      <a:pt x="74" y="467"/>
                    </a:lnTo>
                    <a:lnTo>
                      <a:pt x="88" y="492"/>
                    </a:lnTo>
                    <a:lnTo>
                      <a:pt x="105" y="514"/>
                    </a:lnTo>
                    <a:lnTo>
                      <a:pt x="124" y="535"/>
                    </a:lnTo>
                    <a:lnTo>
                      <a:pt x="144" y="553"/>
                    </a:lnTo>
                    <a:lnTo>
                      <a:pt x="167" y="571"/>
                    </a:lnTo>
                    <a:lnTo>
                      <a:pt x="191" y="586"/>
                    </a:lnTo>
                    <a:lnTo>
                      <a:pt x="217" y="598"/>
                    </a:lnTo>
                    <a:lnTo>
                      <a:pt x="243" y="607"/>
                    </a:lnTo>
                    <a:lnTo>
                      <a:pt x="272" y="614"/>
                    </a:lnTo>
                    <a:lnTo>
                      <a:pt x="300" y="619"/>
                    </a:lnTo>
                    <a:lnTo>
                      <a:pt x="329" y="621"/>
                    </a:lnTo>
                    <a:lnTo>
                      <a:pt x="329" y="621"/>
                    </a:lnTo>
                    <a:lnTo>
                      <a:pt x="359" y="619"/>
                    </a:lnTo>
                    <a:lnTo>
                      <a:pt x="388" y="614"/>
                    </a:lnTo>
                    <a:lnTo>
                      <a:pt x="417" y="607"/>
                    </a:lnTo>
                    <a:lnTo>
                      <a:pt x="442" y="598"/>
                    </a:lnTo>
                    <a:lnTo>
                      <a:pt x="468" y="586"/>
                    </a:lnTo>
                    <a:lnTo>
                      <a:pt x="492" y="571"/>
                    </a:lnTo>
                    <a:lnTo>
                      <a:pt x="515" y="553"/>
                    </a:lnTo>
                    <a:lnTo>
                      <a:pt x="535" y="535"/>
                    </a:lnTo>
                    <a:lnTo>
                      <a:pt x="554" y="514"/>
                    </a:lnTo>
                    <a:lnTo>
                      <a:pt x="571" y="492"/>
                    </a:lnTo>
                    <a:lnTo>
                      <a:pt x="586" y="467"/>
                    </a:lnTo>
                    <a:lnTo>
                      <a:pt x="598" y="442"/>
                    </a:lnTo>
                    <a:lnTo>
                      <a:pt x="607" y="415"/>
                    </a:lnTo>
                    <a:lnTo>
                      <a:pt x="614" y="388"/>
                    </a:lnTo>
                    <a:lnTo>
                      <a:pt x="619" y="359"/>
                    </a:lnTo>
                    <a:lnTo>
                      <a:pt x="621" y="329"/>
                    </a:lnTo>
                    <a:lnTo>
                      <a:pt x="621" y="329"/>
                    </a:lnTo>
                    <a:lnTo>
                      <a:pt x="619" y="300"/>
                    </a:lnTo>
                    <a:lnTo>
                      <a:pt x="614" y="270"/>
                    </a:lnTo>
                    <a:lnTo>
                      <a:pt x="607" y="243"/>
                    </a:lnTo>
                    <a:lnTo>
                      <a:pt x="598" y="216"/>
                    </a:lnTo>
                    <a:lnTo>
                      <a:pt x="586" y="191"/>
                    </a:lnTo>
                    <a:lnTo>
                      <a:pt x="571" y="167"/>
                    </a:lnTo>
                    <a:lnTo>
                      <a:pt x="554" y="144"/>
                    </a:lnTo>
                    <a:lnTo>
                      <a:pt x="535" y="124"/>
                    </a:lnTo>
                    <a:lnTo>
                      <a:pt x="515" y="105"/>
                    </a:lnTo>
                    <a:lnTo>
                      <a:pt x="492" y="88"/>
                    </a:lnTo>
                    <a:lnTo>
                      <a:pt x="468" y="73"/>
                    </a:lnTo>
                    <a:lnTo>
                      <a:pt x="442" y="61"/>
                    </a:lnTo>
                    <a:lnTo>
                      <a:pt x="417" y="51"/>
                    </a:lnTo>
                    <a:lnTo>
                      <a:pt x="388" y="45"/>
                    </a:lnTo>
                    <a:lnTo>
                      <a:pt x="359" y="39"/>
                    </a:lnTo>
                    <a:lnTo>
                      <a:pt x="329" y="38"/>
                    </a:lnTo>
                    <a:lnTo>
                      <a:pt x="329" y="3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282">
                <a:extLst>
                  <a:ext uri="{FF2B5EF4-FFF2-40B4-BE49-F238E27FC236}">
                    <a16:creationId xmlns:a16="http://schemas.microsoft.com/office/drawing/2014/main" id="{0D894770-C0CA-1140-A8FE-78936C176732}"/>
                  </a:ext>
                </a:extLst>
              </p:cNvPr>
              <p:cNvSpPr>
                <a:spLocks/>
              </p:cNvSpPr>
              <p:nvPr/>
            </p:nvSpPr>
            <p:spPr bwMode="auto">
              <a:xfrm>
                <a:off x="10483851" y="1919288"/>
                <a:ext cx="7938" cy="41275"/>
              </a:xfrm>
              <a:custGeom>
                <a:avLst/>
                <a:gdLst>
                  <a:gd name="T0" fmla="*/ 5 w 11"/>
                  <a:gd name="T1" fmla="*/ 0 h 51"/>
                  <a:gd name="T2" fmla="*/ 5 w 11"/>
                  <a:gd name="T3" fmla="*/ 0 h 51"/>
                  <a:gd name="T4" fmla="*/ 1 w 11"/>
                  <a:gd name="T5" fmla="*/ 2 h 51"/>
                  <a:gd name="T6" fmla="*/ 1 w 11"/>
                  <a:gd name="T7" fmla="*/ 4 h 51"/>
                  <a:gd name="T8" fmla="*/ 0 w 11"/>
                  <a:gd name="T9" fmla="*/ 5 h 51"/>
                  <a:gd name="T10" fmla="*/ 0 w 11"/>
                  <a:gd name="T11" fmla="*/ 45 h 51"/>
                  <a:gd name="T12" fmla="*/ 0 w 11"/>
                  <a:gd name="T13" fmla="*/ 45 h 51"/>
                  <a:gd name="T14" fmla="*/ 1 w 11"/>
                  <a:gd name="T15" fmla="*/ 48 h 51"/>
                  <a:gd name="T16" fmla="*/ 1 w 11"/>
                  <a:gd name="T17" fmla="*/ 49 h 51"/>
                  <a:gd name="T18" fmla="*/ 5 w 11"/>
                  <a:gd name="T19" fmla="*/ 51 h 51"/>
                  <a:gd name="T20" fmla="*/ 5 w 11"/>
                  <a:gd name="T21" fmla="*/ 51 h 51"/>
                  <a:gd name="T22" fmla="*/ 9 w 11"/>
                  <a:gd name="T23" fmla="*/ 49 h 51"/>
                  <a:gd name="T24" fmla="*/ 11 w 11"/>
                  <a:gd name="T25" fmla="*/ 48 h 51"/>
                  <a:gd name="T26" fmla="*/ 11 w 11"/>
                  <a:gd name="T27" fmla="*/ 45 h 51"/>
                  <a:gd name="T28" fmla="*/ 11 w 11"/>
                  <a:gd name="T29" fmla="*/ 5 h 51"/>
                  <a:gd name="T30" fmla="*/ 11 w 11"/>
                  <a:gd name="T31" fmla="*/ 5 h 51"/>
                  <a:gd name="T32" fmla="*/ 11 w 11"/>
                  <a:gd name="T33" fmla="*/ 4 h 51"/>
                  <a:gd name="T34" fmla="*/ 9 w 11"/>
                  <a:gd name="T35" fmla="*/ 2 h 51"/>
                  <a:gd name="T36" fmla="*/ 5 w 11"/>
                  <a:gd name="T37" fmla="*/ 0 h 51"/>
                  <a:gd name="T38" fmla="*/ 5 w 11"/>
                  <a:gd name="T39"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 h="51">
                    <a:moveTo>
                      <a:pt x="5" y="0"/>
                    </a:moveTo>
                    <a:lnTo>
                      <a:pt x="5" y="0"/>
                    </a:lnTo>
                    <a:lnTo>
                      <a:pt x="1" y="2"/>
                    </a:lnTo>
                    <a:lnTo>
                      <a:pt x="1" y="4"/>
                    </a:lnTo>
                    <a:lnTo>
                      <a:pt x="0" y="5"/>
                    </a:lnTo>
                    <a:lnTo>
                      <a:pt x="0" y="45"/>
                    </a:lnTo>
                    <a:lnTo>
                      <a:pt x="0" y="45"/>
                    </a:lnTo>
                    <a:lnTo>
                      <a:pt x="1" y="48"/>
                    </a:lnTo>
                    <a:lnTo>
                      <a:pt x="1" y="49"/>
                    </a:lnTo>
                    <a:lnTo>
                      <a:pt x="5" y="51"/>
                    </a:lnTo>
                    <a:lnTo>
                      <a:pt x="5" y="51"/>
                    </a:lnTo>
                    <a:lnTo>
                      <a:pt x="9" y="49"/>
                    </a:lnTo>
                    <a:lnTo>
                      <a:pt x="11" y="48"/>
                    </a:lnTo>
                    <a:lnTo>
                      <a:pt x="11" y="45"/>
                    </a:lnTo>
                    <a:lnTo>
                      <a:pt x="11" y="5"/>
                    </a:lnTo>
                    <a:lnTo>
                      <a:pt x="11" y="5"/>
                    </a:lnTo>
                    <a:lnTo>
                      <a:pt x="11" y="4"/>
                    </a:lnTo>
                    <a:lnTo>
                      <a:pt x="9" y="2"/>
                    </a:lnTo>
                    <a:lnTo>
                      <a:pt x="5" y="0"/>
                    </a:lnTo>
                    <a:lnTo>
                      <a:pt x="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283">
                <a:extLst>
                  <a:ext uri="{FF2B5EF4-FFF2-40B4-BE49-F238E27FC236}">
                    <a16:creationId xmlns:a16="http://schemas.microsoft.com/office/drawing/2014/main" id="{00365EF2-06B0-3B4A-88A3-CFB8C1BBB17E}"/>
                  </a:ext>
                </a:extLst>
              </p:cNvPr>
              <p:cNvSpPr>
                <a:spLocks/>
              </p:cNvSpPr>
              <p:nvPr/>
            </p:nvSpPr>
            <p:spPr bwMode="auto">
              <a:xfrm>
                <a:off x="10483851" y="1984375"/>
                <a:ext cx="7938" cy="47625"/>
              </a:xfrm>
              <a:custGeom>
                <a:avLst/>
                <a:gdLst>
                  <a:gd name="T0" fmla="*/ 5 w 11"/>
                  <a:gd name="T1" fmla="*/ 0 h 61"/>
                  <a:gd name="T2" fmla="*/ 5 w 11"/>
                  <a:gd name="T3" fmla="*/ 0 h 61"/>
                  <a:gd name="T4" fmla="*/ 1 w 11"/>
                  <a:gd name="T5" fmla="*/ 2 h 61"/>
                  <a:gd name="T6" fmla="*/ 1 w 11"/>
                  <a:gd name="T7" fmla="*/ 3 h 61"/>
                  <a:gd name="T8" fmla="*/ 0 w 11"/>
                  <a:gd name="T9" fmla="*/ 4 h 61"/>
                  <a:gd name="T10" fmla="*/ 0 w 11"/>
                  <a:gd name="T11" fmla="*/ 55 h 61"/>
                  <a:gd name="T12" fmla="*/ 0 w 11"/>
                  <a:gd name="T13" fmla="*/ 55 h 61"/>
                  <a:gd name="T14" fmla="*/ 1 w 11"/>
                  <a:gd name="T15" fmla="*/ 57 h 61"/>
                  <a:gd name="T16" fmla="*/ 1 w 11"/>
                  <a:gd name="T17" fmla="*/ 59 h 61"/>
                  <a:gd name="T18" fmla="*/ 5 w 11"/>
                  <a:gd name="T19" fmla="*/ 61 h 61"/>
                  <a:gd name="T20" fmla="*/ 5 w 11"/>
                  <a:gd name="T21" fmla="*/ 61 h 61"/>
                  <a:gd name="T22" fmla="*/ 9 w 11"/>
                  <a:gd name="T23" fmla="*/ 59 h 61"/>
                  <a:gd name="T24" fmla="*/ 11 w 11"/>
                  <a:gd name="T25" fmla="*/ 57 h 61"/>
                  <a:gd name="T26" fmla="*/ 11 w 11"/>
                  <a:gd name="T27" fmla="*/ 55 h 61"/>
                  <a:gd name="T28" fmla="*/ 11 w 11"/>
                  <a:gd name="T29" fmla="*/ 4 h 61"/>
                  <a:gd name="T30" fmla="*/ 11 w 11"/>
                  <a:gd name="T31" fmla="*/ 4 h 61"/>
                  <a:gd name="T32" fmla="*/ 11 w 11"/>
                  <a:gd name="T33" fmla="*/ 3 h 61"/>
                  <a:gd name="T34" fmla="*/ 9 w 11"/>
                  <a:gd name="T35" fmla="*/ 2 h 61"/>
                  <a:gd name="T36" fmla="*/ 5 w 11"/>
                  <a:gd name="T37" fmla="*/ 0 h 61"/>
                  <a:gd name="T38" fmla="*/ 5 w 11"/>
                  <a:gd name="T3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 h="61">
                    <a:moveTo>
                      <a:pt x="5" y="0"/>
                    </a:moveTo>
                    <a:lnTo>
                      <a:pt x="5" y="0"/>
                    </a:lnTo>
                    <a:lnTo>
                      <a:pt x="1" y="2"/>
                    </a:lnTo>
                    <a:lnTo>
                      <a:pt x="1" y="3"/>
                    </a:lnTo>
                    <a:lnTo>
                      <a:pt x="0" y="4"/>
                    </a:lnTo>
                    <a:lnTo>
                      <a:pt x="0" y="55"/>
                    </a:lnTo>
                    <a:lnTo>
                      <a:pt x="0" y="55"/>
                    </a:lnTo>
                    <a:lnTo>
                      <a:pt x="1" y="57"/>
                    </a:lnTo>
                    <a:lnTo>
                      <a:pt x="1" y="59"/>
                    </a:lnTo>
                    <a:lnTo>
                      <a:pt x="5" y="61"/>
                    </a:lnTo>
                    <a:lnTo>
                      <a:pt x="5" y="61"/>
                    </a:lnTo>
                    <a:lnTo>
                      <a:pt x="9" y="59"/>
                    </a:lnTo>
                    <a:lnTo>
                      <a:pt x="11" y="57"/>
                    </a:lnTo>
                    <a:lnTo>
                      <a:pt x="11" y="55"/>
                    </a:lnTo>
                    <a:lnTo>
                      <a:pt x="11" y="4"/>
                    </a:lnTo>
                    <a:lnTo>
                      <a:pt x="11" y="4"/>
                    </a:lnTo>
                    <a:lnTo>
                      <a:pt x="11" y="3"/>
                    </a:lnTo>
                    <a:lnTo>
                      <a:pt x="9" y="2"/>
                    </a:lnTo>
                    <a:lnTo>
                      <a:pt x="5" y="0"/>
                    </a:lnTo>
                    <a:lnTo>
                      <a:pt x="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284">
                <a:extLst>
                  <a:ext uri="{FF2B5EF4-FFF2-40B4-BE49-F238E27FC236}">
                    <a16:creationId xmlns:a16="http://schemas.microsoft.com/office/drawing/2014/main" id="{2EEFC7B4-CC75-844D-9D96-BF72730CF321}"/>
                  </a:ext>
                </a:extLst>
              </p:cNvPr>
              <p:cNvSpPr>
                <a:spLocks/>
              </p:cNvSpPr>
              <p:nvPr/>
            </p:nvSpPr>
            <p:spPr bwMode="auto">
              <a:xfrm>
                <a:off x="10483851" y="1868488"/>
                <a:ext cx="7938" cy="31750"/>
              </a:xfrm>
              <a:custGeom>
                <a:avLst/>
                <a:gdLst>
                  <a:gd name="T0" fmla="*/ 5 w 11"/>
                  <a:gd name="T1" fmla="*/ 0 h 40"/>
                  <a:gd name="T2" fmla="*/ 5 w 11"/>
                  <a:gd name="T3" fmla="*/ 0 h 40"/>
                  <a:gd name="T4" fmla="*/ 1 w 11"/>
                  <a:gd name="T5" fmla="*/ 1 h 40"/>
                  <a:gd name="T6" fmla="*/ 1 w 11"/>
                  <a:gd name="T7" fmla="*/ 3 h 40"/>
                  <a:gd name="T8" fmla="*/ 0 w 11"/>
                  <a:gd name="T9" fmla="*/ 5 h 40"/>
                  <a:gd name="T10" fmla="*/ 0 w 11"/>
                  <a:gd name="T11" fmla="*/ 35 h 40"/>
                  <a:gd name="T12" fmla="*/ 0 w 11"/>
                  <a:gd name="T13" fmla="*/ 35 h 40"/>
                  <a:gd name="T14" fmla="*/ 1 w 11"/>
                  <a:gd name="T15" fmla="*/ 38 h 40"/>
                  <a:gd name="T16" fmla="*/ 1 w 11"/>
                  <a:gd name="T17" fmla="*/ 39 h 40"/>
                  <a:gd name="T18" fmla="*/ 5 w 11"/>
                  <a:gd name="T19" fmla="*/ 40 h 40"/>
                  <a:gd name="T20" fmla="*/ 5 w 11"/>
                  <a:gd name="T21" fmla="*/ 40 h 40"/>
                  <a:gd name="T22" fmla="*/ 9 w 11"/>
                  <a:gd name="T23" fmla="*/ 39 h 40"/>
                  <a:gd name="T24" fmla="*/ 11 w 11"/>
                  <a:gd name="T25" fmla="*/ 38 h 40"/>
                  <a:gd name="T26" fmla="*/ 11 w 11"/>
                  <a:gd name="T27" fmla="*/ 35 h 40"/>
                  <a:gd name="T28" fmla="*/ 11 w 11"/>
                  <a:gd name="T29" fmla="*/ 5 h 40"/>
                  <a:gd name="T30" fmla="*/ 11 w 11"/>
                  <a:gd name="T31" fmla="*/ 5 h 40"/>
                  <a:gd name="T32" fmla="*/ 11 w 11"/>
                  <a:gd name="T33" fmla="*/ 3 h 40"/>
                  <a:gd name="T34" fmla="*/ 9 w 11"/>
                  <a:gd name="T35" fmla="*/ 1 h 40"/>
                  <a:gd name="T36" fmla="*/ 5 w 11"/>
                  <a:gd name="T37" fmla="*/ 0 h 40"/>
                  <a:gd name="T38" fmla="*/ 5 w 11"/>
                  <a:gd name="T3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 h="40">
                    <a:moveTo>
                      <a:pt x="5" y="0"/>
                    </a:moveTo>
                    <a:lnTo>
                      <a:pt x="5" y="0"/>
                    </a:lnTo>
                    <a:lnTo>
                      <a:pt x="1" y="1"/>
                    </a:lnTo>
                    <a:lnTo>
                      <a:pt x="1" y="3"/>
                    </a:lnTo>
                    <a:lnTo>
                      <a:pt x="0" y="5"/>
                    </a:lnTo>
                    <a:lnTo>
                      <a:pt x="0" y="35"/>
                    </a:lnTo>
                    <a:lnTo>
                      <a:pt x="0" y="35"/>
                    </a:lnTo>
                    <a:lnTo>
                      <a:pt x="1" y="38"/>
                    </a:lnTo>
                    <a:lnTo>
                      <a:pt x="1" y="39"/>
                    </a:lnTo>
                    <a:lnTo>
                      <a:pt x="5" y="40"/>
                    </a:lnTo>
                    <a:lnTo>
                      <a:pt x="5" y="40"/>
                    </a:lnTo>
                    <a:lnTo>
                      <a:pt x="9" y="39"/>
                    </a:lnTo>
                    <a:lnTo>
                      <a:pt x="11" y="38"/>
                    </a:lnTo>
                    <a:lnTo>
                      <a:pt x="11" y="35"/>
                    </a:lnTo>
                    <a:lnTo>
                      <a:pt x="11" y="5"/>
                    </a:lnTo>
                    <a:lnTo>
                      <a:pt x="11" y="5"/>
                    </a:lnTo>
                    <a:lnTo>
                      <a:pt x="11" y="3"/>
                    </a:lnTo>
                    <a:lnTo>
                      <a:pt x="9" y="1"/>
                    </a:lnTo>
                    <a:lnTo>
                      <a:pt x="5" y="0"/>
                    </a:lnTo>
                    <a:lnTo>
                      <a:pt x="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285">
                <a:extLst>
                  <a:ext uri="{FF2B5EF4-FFF2-40B4-BE49-F238E27FC236}">
                    <a16:creationId xmlns:a16="http://schemas.microsoft.com/office/drawing/2014/main" id="{AA557683-081A-2A46-80F7-B673B4C885D1}"/>
                  </a:ext>
                </a:extLst>
              </p:cNvPr>
              <p:cNvSpPr>
                <a:spLocks/>
              </p:cNvSpPr>
              <p:nvPr/>
            </p:nvSpPr>
            <p:spPr bwMode="auto">
              <a:xfrm>
                <a:off x="10331451" y="1838325"/>
                <a:ext cx="312738" cy="206375"/>
              </a:xfrm>
              <a:custGeom>
                <a:avLst/>
                <a:gdLst>
                  <a:gd name="T0" fmla="*/ 395 w 395"/>
                  <a:gd name="T1" fmla="*/ 21 h 259"/>
                  <a:gd name="T2" fmla="*/ 395 w 395"/>
                  <a:gd name="T3" fmla="*/ 21 h 259"/>
                  <a:gd name="T4" fmla="*/ 384 w 395"/>
                  <a:gd name="T5" fmla="*/ 0 h 259"/>
                  <a:gd name="T6" fmla="*/ 12 w 395"/>
                  <a:gd name="T7" fmla="*/ 0 h 259"/>
                  <a:gd name="T8" fmla="*/ 12 w 395"/>
                  <a:gd name="T9" fmla="*/ 0 h 259"/>
                  <a:gd name="T10" fmla="*/ 0 w 395"/>
                  <a:gd name="T11" fmla="*/ 21 h 259"/>
                  <a:gd name="T12" fmla="*/ 121 w 395"/>
                  <a:gd name="T13" fmla="*/ 21 h 259"/>
                  <a:gd name="T14" fmla="*/ 24 w 395"/>
                  <a:gd name="T15" fmla="*/ 240 h 259"/>
                  <a:gd name="T16" fmla="*/ 24 w 395"/>
                  <a:gd name="T17" fmla="*/ 240 h 259"/>
                  <a:gd name="T18" fmla="*/ 40 w 395"/>
                  <a:gd name="T19" fmla="*/ 259 h 259"/>
                  <a:gd name="T20" fmla="*/ 144 w 395"/>
                  <a:gd name="T21" fmla="*/ 21 h 259"/>
                  <a:gd name="T22" fmla="*/ 251 w 395"/>
                  <a:gd name="T23" fmla="*/ 21 h 259"/>
                  <a:gd name="T24" fmla="*/ 356 w 395"/>
                  <a:gd name="T25" fmla="*/ 259 h 259"/>
                  <a:gd name="T26" fmla="*/ 356 w 395"/>
                  <a:gd name="T27" fmla="*/ 259 h 259"/>
                  <a:gd name="T28" fmla="*/ 371 w 395"/>
                  <a:gd name="T29" fmla="*/ 240 h 259"/>
                  <a:gd name="T30" fmla="*/ 274 w 395"/>
                  <a:gd name="T31" fmla="*/ 21 h 259"/>
                  <a:gd name="T32" fmla="*/ 395 w 395"/>
                  <a:gd name="T33" fmla="*/ 21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5" h="259">
                    <a:moveTo>
                      <a:pt x="395" y="21"/>
                    </a:moveTo>
                    <a:lnTo>
                      <a:pt x="395" y="21"/>
                    </a:lnTo>
                    <a:lnTo>
                      <a:pt x="384" y="0"/>
                    </a:lnTo>
                    <a:lnTo>
                      <a:pt x="12" y="0"/>
                    </a:lnTo>
                    <a:lnTo>
                      <a:pt x="12" y="0"/>
                    </a:lnTo>
                    <a:lnTo>
                      <a:pt x="0" y="21"/>
                    </a:lnTo>
                    <a:lnTo>
                      <a:pt x="121" y="21"/>
                    </a:lnTo>
                    <a:lnTo>
                      <a:pt x="24" y="240"/>
                    </a:lnTo>
                    <a:lnTo>
                      <a:pt x="24" y="240"/>
                    </a:lnTo>
                    <a:lnTo>
                      <a:pt x="40" y="259"/>
                    </a:lnTo>
                    <a:lnTo>
                      <a:pt x="144" y="21"/>
                    </a:lnTo>
                    <a:lnTo>
                      <a:pt x="251" y="21"/>
                    </a:lnTo>
                    <a:lnTo>
                      <a:pt x="356" y="259"/>
                    </a:lnTo>
                    <a:lnTo>
                      <a:pt x="356" y="259"/>
                    </a:lnTo>
                    <a:lnTo>
                      <a:pt x="371" y="240"/>
                    </a:lnTo>
                    <a:lnTo>
                      <a:pt x="274" y="21"/>
                    </a:lnTo>
                    <a:lnTo>
                      <a:pt x="395" y="2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88" name="Group 87"/>
          <p:cNvGrpSpPr/>
          <p:nvPr/>
        </p:nvGrpSpPr>
        <p:grpSpPr>
          <a:xfrm>
            <a:off x="1108684" y="4104695"/>
            <a:ext cx="2665793" cy="461665"/>
            <a:chOff x="1607923" y="4271842"/>
            <a:chExt cx="2665793" cy="461665"/>
          </a:xfrm>
        </p:grpSpPr>
        <p:sp>
          <p:nvSpPr>
            <p:cNvPr id="89" name="TextBox 88">
              <a:extLst>
                <a:ext uri="{FF2B5EF4-FFF2-40B4-BE49-F238E27FC236}">
                  <a16:creationId xmlns:a16="http://schemas.microsoft.com/office/drawing/2014/main" id="{194029C9-EA85-1D4D-9C62-5A1732FBB336}"/>
                </a:ext>
              </a:extLst>
            </p:cNvPr>
            <p:cNvSpPr txBox="1"/>
            <p:nvPr/>
          </p:nvSpPr>
          <p:spPr>
            <a:xfrm>
              <a:off x="2033511" y="4271842"/>
              <a:ext cx="2240205" cy="461665"/>
            </a:xfrm>
            <a:prstGeom prst="rect">
              <a:avLst/>
            </a:prstGeom>
            <a:noFill/>
          </p:spPr>
          <p:txBody>
            <a:bodyPr wrap="square" rtlCol="0">
              <a:spAutoFit/>
            </a:bodyPr>
            <a:lstStyle/>
            <a:p>
              <a:r>
                <a:rPr lang="en-US" sz="1200" b="1"/>
                <a:t>Low inflation </a:t>
              </a:r>
              <a:r>
                <a:rPr lang="en-US" sz="1200"/>
                <a:t>despite tighter labor markets</a:t>
              </a:r>
              <a:endParaRPr lang="en-US" sz="1200" b="1"/>
            </a:p>
          </p:txBody>
        </p:sp>
        <p:grpSp>
          <p:nvGrpSpPr>
            <p:cNvPr id="90" name="Group 89">
              <a:extLst>
                <a:ext uri="{FF2B5EF4-FFF2-40B4-BE49-F238E27FC236}">
                  <a16:creationId xmlns:a16="http://schemas.microsoft.com/office/drawing/2014/main" id="{BD35546A-96E6-0449-847B-A61997A0ACE9}"/>
                </a:ext>
              </a:extLst>
            </p:cNvPr>
            <p:cNvGrpSpPr>
              <a:grpSpLocks noChangeAspect="1"/>
            </p:cNvGrpSpPr>
            <p:nvPr/>
          </p:nvGrpSpPr>
          <p:grpSpPr>
            <a:xfrm>
              <a:off x="1607923" y="4324309"/>
              <a:ext cx="357814" cy="356730"/>
              <a:chOff x="1433513" y="1664335"/>
              <a:chExt cx="523875" cy="522288"/>
            </a:xfrm>
          </p:grpSpPr>
          <p:sp>
            <p:nvSpPr>
              <p:cNvPr id="91" name="Freeform 18">
                <a:extLst>
                  <a:ext uri="{FF2B5EF4-FFF2-40B4-BE49-F238E27FC236}">
                    <a16:creationId xmlns:a16="http://schemas.microsoft.com/office/drawing/2014/main" id="{C161A529-9547-7648-9EC0-2FC8EC39C5FE}"/>
                  </a:ext>
                </a:extLst>
              </p:cNvPr>
              <p:cNvSpPr>
                <a:spLocks noEditPoints="1"/>
              </p:cNvSpPr>
              <p:nvPr/>
            </p:nvSpPr>
            <p:spPr bwMode="auto">
              <a:xfrm>
                <a:off x="1433513" y="1664335"/>
                <a:ext cx="523875" cy="522288"/>
              </a:xfrm>
              <a:custGeom>
                <a:avLst/>
                <a:gdLst>
                  <a:gd name="T0" fmla="*/ 312 w 658"/>
                  <a:gd name="T1" fmla="*/ 658 h 658"/>
                  <a:gd name="T2" fmla="*/ 262 w 658"/>
                  <a:gd name="T3" fmla="*/ 651 h 658"/>
                  <a:gd name="T4" fmla="*/ 201 w 658"/>
                  <a:gd name="T5" fmla="*/ 632 h 658"/>
                  <a:gd name="T6" fmla="*/ 119 w 658"/>
                  <a:gd name="T7" fmla="*/ 582 h 658"/>
                  <a:gd name="T8" fmla="*/ 56 w 658"/>
                  <a:gd name="T9" fmla="*/ 513 h 658"/>
                  <a:gd name="T10" fmla="*/ 15 w 658"/>
                  <a:gd name="T11" fmla="*/ 427 h 658"/>
                  <a:gd name="T12" fmla="*/ 4 w 658"/>
                  <a:gd name="T13" fmla="*/ 380 h 658"/>
                  <a:gd name="T14" fmla="*/ 0 w 658"/>
                  <a:gd name="T15" fmla="*/ 328 h 658"/>
                  <a:gd name="T16" fmla="*/ 1 w 658"/>
                  <a:gd name="T17" fmla="*/ 295 h 658"/>
                  <a:gd name="T18" fmla="*/ 11 w 658"/>
                  <a:gd name="T19" fmla="*/ 246 h 658"/>
                  <a:gd name="T20" fmla="*/ 40 w 658"/>
                  <a:gd name="T21" fmla="*/ 173 h 658"/>
                  <a:gd name="T22" fmla="*/ 97 w 658"/>
                  <a:gd name="T23" fmla="*/ 96 h 658"/>
                  <a:gd name="T24" fmla="*/ 172 w 658"/>
                  <a:gd name="T25" fmla="*/ 39 h 658"/>
                  <a:gd name="T26" fmla="*/ 247 w 658"/>
                  <a:gd name="T27" fmla="*/ 10 h 658"/>
                  <a:gd name="T28" fmla="*/ 295 w 658"/>
                  <a:gd name="T29" fmla="*/ 2 h 658"/>
                  <a:gd name="T30" fmla="*/ 329 w 658"/>
                  <a:gd name="T31" fmla="*/ 0 h 658"/>
                  <a:gd name="T32" fmla="*/ 379 w 658"/>
                  <a:gd name="T33" fmla="*/ 5 h 658"/>
                  <a:gd name="T34" fmla="*/ 426 w 658"/>
                  <a:gd name="T35" fmla="*/ 15 h 658"/>
                  <a:gd name="T36" fmla="*/ 513 w 658"/>
                  <a:gd name="T37" fmla="*/ 57 h 658"/>
                  <a:gd name="T38" fmla="*/ 583 w 658"/>
                  <a:gd name="T39" fmla="*/ 120 h 658"/>
                  <a:gd name="T40" fmla="*/ 631 w 658"/>
                  <a:gd name="T41" fmla="*/ 201 h 658"/>
                  <a:gd name="T42" fmla="*/ 652 w 658"/>
                  <a:gd name="T43" fmla="*/ 263 h 658"/>
                  <a:gd name="T44" fmla="*/ 657 w 658"/>
                  <a:gd name="T45" fmla="*/ 312 h 658"/>
                  <a:gd name="T46" fmla="*/ 657 w 658"/>
                  <a:gd name="T47" fmla="*/ 346 h 658"/>
                  <a:gd name="T48" fmla="*/ 652 w 658"/>
                  <a:gd name="T49" fmla="*/ 396 h 658"/>
                  <a:gd name="T50" fmla="*/ 631 w 658"/>
                  <a:gd name="T51" fmla="*/ 457 h 658"/>
                  <a:gd name="T52" fmla="*/ 583 w 658"/>
                  <a:gd name="T53" fmla="*/ 538 h 658"/>
                  <a:gd name="T54" fmla="*/ 513 w 658"/>
                  <a:gd name="T55" fmla="*/ 601 h 658"/>
                  <a:gd name="T56" fmla="*/ 426 w 658"/>
                  <a:gd name="T57" fmla="*/ 643 h 658"/>
                  <a:gd name="T58" fmla="*/ 379 w 658"/>
                  <a:gd name="T59" fmla="*/ 654 h 658"/>
                  <a:gd name="T60" fmla="*/ 329 w 658"/>
                  <a:gd name="T61" fmla="*/ 658 h 658"/>
                  <a:gd name="T62" fmla="*/ 329 w 658"/>
                  <a:gd name="T63" fmla="*/ 38 h 658"/>
                  <a:gd name="T64" fmla="*/ 242 w 658"/>
                  <a:gd name="T65" fmla="*/ 50 h 658"/>
                  <a:gd name="T66" fmla="*/ 166 w 658"/>
                  <a:gd name="T67" fmla="*/ 88 h 658"/>
                  <a:gd name="T68" fmla="*/ 105 w 658"/>
                  <a:gd name="T69" fmla="*/ 144 h 658"/>
                  <a:gd name="T70" fmla="*/ 60 w 658"/>
                  <a:gd name="T71" fmla="*/ 216 h 658"/>
                  <a:gd name="T72" fmla="*/ 39 w 658"/>
                  <a:gd name="T73" fmla="*/ 299 h 658"/>
                  <a:gd name="T74" fmla="*/ 39 w 658"/>
                  <a:gd name="T75" fmla="*/ 359 h 658"/>
                  <a:gd name="T76" fmla="*/ 60 w 658"/>
                  <a:gd name="T77" fmla="*/ 443 h 658"/>
                  <a:gd name="T78" fmla="*/ 105 w 658"/>
                  <a:gd name="T79" fmla="*/ 514 h 658"/>
                  <a:gd name="T80" fmla="*/ 166 w 658"/>
                  <a:gd name="T81" fmla="*/ 570 h 658"/>
                  <a:gd name="T82" fmla="*/ 242 w 658"/>
                  <a:gd name="T83" fmla="*/ 607 h 658"/>
                  <a:gd name="T84" fmla="*/ 329 w 658"/>
                  <a:gd name="T85" fmla="*/ 620 h 658"/>
                  <a:gd name="T86" fmla="*/ 387 w 658"/>
                  <a:gd name="T87" fmla="*/ 615 h 658"/>
                  <a:gd name="T88" fmla="*/ 467 w 658"/>
                  <a:gd name="T89" fmla="*/ 585 h 658"/>
                  <a:gd name="T90" fmla="*/ 535 w 658"/>
                  <a:gd name="T91" fmla="*/ 535 h 658"/>
                  <a:gd name="T92" fmla="*/ 584 w 658"/>
                  <a:gd name="T93" fmla="*/ 468 h 658"/>
                  <a:gd name="T94" fmla="*/ 614 w 658"/>
                  <a:gd name="T95" fmla="*/ 388 h 658"/>
                  <a:gd name="T96" fmla="*/ 621 w 658"/>
                  <a:gd name="T97" fmla="*/ 328 h 658"/>
                  <a:gd name="T98" fmla="*/ 607 w 658"/>
                  <a:gd name="T99" fmla="*/ 242 h 658"/>
                  <a:gd name="T100" fmla="*/ 570 w 658"/>
                  <a:gd name="T101" fmla="*/ 166 h 658"/>
                  <a:gd name="T102" fmla="*/ 515 w 658"/>
                  <a:gd name="T103" fmla="*/ 104 h 658"/>
                  <a:gd name="T104" fmla="*/ 442 w 658"/>
                  <a:gd name="T105" fmla="*/ 61 h 658"/>
                  <a:gd name="T106" fmla="*/ 359 w 658"/>
                  <a:gd name="T107" fmla="*/ 39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2" y="658"/>
                    </a:lnTo>
                    <a:lnTo>
                      <a:pt x="295" y="656"/>
                    </a:lnTo>
                    <a:lnTo>
                      <a:pt x="279" y="654"/>
                    </a:lnTo>
                    <a:lnTo>
                      <a:pt x="262" y="651"/>
                    </a:lnTo>
                    <a:lnTo>
                      <a:pt x="247" y="648"/>
                    </a:lnTo>
                    <a:lnTo>
                      <a:pt x="231" y="643"/>
                    </a:lnTo>
                    <a:lnTo>
                      <a:pt x="201" y="632"/>
                    </a:lnTo>
                    <a:lnTo>
                      <a:pt x="172" y="619"/>
                    </a:lnTo>
                    <a:lnTo>
                      <a:pt x="145" y="601"/>
                    </a:lnTo>
                    <a:lnTo>
                      <a:pt x="119" y="582"/>
                    </a:lnTo>
                    <a:lnTo>
                      <a:pt x="97" y="561"/>
                    </a:lnTo>
                    <a:lnTo>
                      <a:pt x="75" y="538"/>
                    </a:lnTo>
                    <a:lnTo>
                      <a:pt x="56" y="513"/>
                    </a:lnTo>
                    <a:lnTo>
                      <a:pt x="40" y="486"/>
                    </a:lnTo>
                    <a:lnTo>
                      <a:pt x="25" y="457"/>
                    </a:lnTo>
                    <a:lnTo>
                      <a:pt x="15" y="427"/>
                    </a:lnTo>
                    <a:lnTo>
                      <a:pt x="11" y="412"/>
                    </a:lnTo>
                    <a:lnTo>
                      <a:pt x="7" y="396"/>
                    </a:lnTo>
                    <a:lnTo>
                      <a:pt x="4" y="380"/>
                    </a:lnTo>
                    <a:lnTo>
                      <a:pt x="1" y="362"/>
                    </a:lnTo>
                    <a:lnTo>
                      <a:pt x="0" y="346"/>
                    </a:lnTo>
                    <a:lnTo>
                      <a:pt x="0" y="328"/>
                    </a:lnTo>
                    <a:lnTo>
                      <a:pt x="0" y="328"/>
                    </a:lnTo>
                    <a:lnTo>
                      <a:pt x="0" y="312"/>
                    </a:lnTo>
                    <a:lnTo>
                      <a:pt x="1" y="295"/>
                    </a:lnTo>
                    <a:lnTo>
                      <a:pt x="4" y="279"/>
                    </a:lnTo>
                    <a:lnTo>
                      <a:pt x="7" y="263"/>
                    </a:lnTo>
                    <a:lnTo>
                      <a:pt x="11" y="246"/>
                    </a:lnTo>
                    <a:lnTo>
                      <a:pt x="15" y="232"/>
                    </a:lnTo>
                    <a:lnTo>
                      <a:pt x="25" y="201"/>
                    </a:lnTo>
                    <a:lnTo>
                      <a:pt x="40" y="173"/>
                    </a:lnTo>
                    <a:lnTo>
                      <a:pt x="56" y="146"/>
                    </a:lnTo>
                    <a:lnTo>
                      <a:pt x="75" y="120"/>
                    </a:lnTo>
                    <a:lnTo>
                      <a:pt x="97" y="96"/>
                    </a:lnTo>
                    <a:lnTo>
                      <a:pt x="119" y="76"/>
                    </a:lnTo>
                    <a:lnTo>
                      <a:pt x="145" y="57"/>
                    </a:lnTo>
                    <a:lnTo>
                      <a:pt x="172" y="39"/>
                    </a:lnTo>
                    <a:lnTo>
                      <a:pt x="201" y="26"/>
                    </a:lnTo>
                    <a:lnTo>
                      <a:pt x="231" y="15"/>
                    </a:lnTo>
                    <a:lnTo>
                      <a:pt x="247" y="10"/>
                    </a:lnTo>
                    <a:lnTo>
                      <a:pt x="262" y="7"/>
                    </a:lnTo>
                    <a:lnTo>
                      <a:pt x="279" y="5"/>
                    </a:lnTo>
                    <a:lnTo>
                      <a:pt x="295" y="2"/>
                    </a:lnTo>
                    <a:lnTo>
                      <a:pt x="312" y="0"/>
                    </a:lnTo>
                    <a:lnTo>
                      <a:pt x="329" y="0"/>
                    </a:lnTo>
                    <a:lnTo>
                      <a:pt x="329" y="0"/>
                    </a:lnTo>
                    <a:lnTo>
                      <a:pt x="345" y="0"/>
                    </a:lnTo>
                    <a:lnTo>
                      <a:pt x="363" y="2"/>
                    </a:lnTo>
                    <a:lnTo>
                      <a:pt x="379" y="5"/>
                    </a:lnTo>
                    <a:lnTo>
                      <a:pt x="395" y="7"/>
                    </a:lnTo>
                    <a:lnTo>
                      <a:pt x="411" y="10"/>
                    </a:lnTo>
                    <a:lnTo>
                      <a:pt x="426" y="15"/>
                    </a:lnTo>
                    <a:lnTo>
                      <a:pt x="457" y="26"/>
                    </a:lnTo>
                    <a:lnTo>
                      <a:pt x="485" y="39"/>
                    </a:lnTo>
                    <a:lnTo>
                      <a:pt x="513" y="57"/>
                    </a:lnTo>
                    <a:lnTo>
                      <a:pt x="537" y="76"/>
                    </a:lnTo>
                    <a:lnTo>
                      <a:pt x="562" y="96"/>
                    </a:lnTo>
                    <a:lnTo>
                      <a:pt x="583" y="120"/>
                    </a:lnTo>
                    <a:lnTo>
                      <a:pt x="602" y="146"/>
                    </a:lnTo>
                    <a:lnTo>
                      <a:pt x="618" y="173"/>
                    </a:lnTo>
                    <a:lnTo>
                      <a:pt x="631" y="201"/>
                    </a:lnTo>
                    <a:lnTo>
                      <a:pt x="644" y="232"/>
                    </a:lnTo>
                    <a:lnTo>
                      <a:pt x="648" y="246"/>
                    </a:lnTo>
                    <a:lnTo>
                      <a:pt x="652" y="263"/>
                    </a:lnTo>
                    <a:lnTo>
                      <a:pt x="654" y="279"/>
                    </a:lnTo>
                    <a:lnTo>
                      <a:pt x="656" y="295"/>
                    </a:lnTo>
                    <a:lnTo>
                      <a:pt x="657" y="312"/>
                    </a:lnTo>
                    <a:lnTo>
                      <a:pt x="658" y="328"/>
                    </a:lnTo>
                    <a:lnTo>
                      <a:pt x="658" y="328"/>
                    </a:lnTo>
                    <a:lnTo>
                      <a:pt x="657" y="346"/>
                    </a:lnTo>
                    <a:lnTo>
                      <a:pt x="656" y="362"/>
                    </a:lnTo>
                    <a:lnTo>
                      <a:pt x="654" y="380"/>
                    </a:lnTo>
                    <a:lnTo>
                      <a:pt x="652" y="396"/>
                    </a:lnTo>
                    <a:lnTo>
                      <a:pt x="648" y="412"/>
                    </a:lnTo>
                    <a:lnTo>
                      <a:pt x="644" y="427"/>
                    </a:lnTo>
                    <a:lnTo>
                      <a:pt x="631" y="457"/>
                    </a:lnTo>
                    <a:lnTo>
                      <a:pt x="618" y="486"/>
                    </a:lnTo>
                    <a:lnTo>
                      <a:pt x="602" y="513"/>
                    </a:lnTo>
                    <a:lnTo>
                      <a:pt x="583" y="538"/>
                    </a:lnTo>
                    <a:lnTo>
                      <a:pt x="562" y="561"/>
                    </a:lnTo>
                    <a:lnTo>
                      <a:pt x="537" y="582"/>
                    </a:lnTo>
                    <a:lnTo>
                      <a:pt x="513" y="601"/>
                    </a:lnTo>
                    <a:lnTo>
                      <a:pt x="485" y="619"/>
                    </a:lnTo>
                    <a:lnTo>
                      <a:pt x="457" y="632"/>
                    </a:lnTo>
                    <a:lnTo>
                      <a:pt x="426" y="643"/>
                    </a:lnTo>
                    <a:lnTo>
                      <a:pt x="411" y="648"/>
                    </a:lnTo>
                    <a:lnTo>
                      <a:pt x="395" y="651"/>
                    </a:lnTo>
                    <a:lnTo>
                      <a:pt x="379" y="654"/>
                    </a:lnTo>
                    <a:lnTo>
                      <a:pt x="363" y="656"/>
                    </a:lnTo>
                    <a:lnTo>
                      <a:pt x="345" y="658"/>
                    </a:lnTo>
                    <a:lnTo>
                      <a:pt x="329" y="658"/>
                    </a:lnTo>
                    <a:lnTo>
                      <a:pt x="329" y="658"/>
                    </a:lnTo>
                    <a:close/>
                    <a:moveTo>
                      <a:pt x="329" y="38"/>
                    </a:moveTo>
                    <a:lnTo>
                      <a:pt x="329" y="38"/>
                    </a:lnTo>
                    <a:lnTo>
                      <a:pt x="299" y="39"/>
                    </a:lnTo>
                    <a:lnTo>
                      <a:pt x="270" y="43"/>
                    </a:lnTo>
                    <a:lnTo>
                      <a:pt x="242" y="50"/>
                    </a:lnTo>
                    <a:lnTo>
                      <a:pt x="215" y="61"/>
                    </a:lnTo>
                    <a:lnTo>
                      <a:pt x="191" y="73"/>
                    </a:lnTo>
                    <a:lnTo>
                      <a:pt x="166" y="88"/>
                    </a:lnTo>
                    <a:lnTo>
                      <a:pt x="144" y="104"/>
                    </a:lnTo>
                    <a:lnTo>
                      <a:pt x="123" y="123"/>
                    </a:lnTo>
                    <a:lnTo>
                      <a:pt x="105" y="144"/>
                    </a:lnTo>
                    <a:lnTo>
                      <a:pt x="87" y="166"/>
                    </a:lnTo>
                    <a:lnTo>
                      <a:pt x="72" y="190"/>
                    </a:lnTo>
                    <a:lnTo>
                      <a:pt x="60" y="216"/>
                    </a:lnTo>
                    <a:lnTo>
                      <a:pt x="51" y="242"/>
                    </a:lnTo>
                    <a:lnTo>
                      <a:pt x="43" y="271"/>
                    </a:lnTo>
                    <a:lnTo>
                      <a:pt x="39" y="299"/>
                    </a:lnTo>
                    <a:lnTo>
                      <a:pt x="37" y="328"/>
                    </a:lnTo>
                    <a:lnTo>
                      <a:pt x="37" y="328"/>
                    </a:lnTo>
                    <a:lnTo>
                      <a:pt x="39" y="359"/>
                    </a:lnTo>
                    <a:lnTo>
                      <a:pt x="43" y="388"/>
                    </a:lnTo>
                    <a:lnTo>
                      <a:pt x="51" y="416"/>
                    </a:lnTo>
                    <a:lnTo>
                      <a:pt x="60" y="443"/>
                    </a:lnTo>
                    <a:lnTo>
                      <a:pt x="72" y="468"/>
                    </a:lnTo>
                    <a:lnTo>
                      <a:pt x="87" y="492"/>
                    </a:lnTo>
                    <a:lnTo>
                      <a:pt x="105" y="514"/>
                    </a:lnTo>
                    <a:lnTo>
                      <a:pt x="123" y="535"/>
                    </a:lnTo>
                    <a:lnTo>
                      <a:pt x="144" y="554"/>
                    </a:lnTo>
                    <a:lnTo>
                      <a:pt x="166" y="570"/>
                    </a:lnTo>
                    <a:lnTo>
                      <a:pt x="191" y="585"/>
                    </a:lnTo>
                    <a:lnTo>
                      <a:pt x="215" y="597"/>
                    </a:lnTo>
                    <a:lnTo>
                      <a:pt x="242" y="607"/>
                    </a:lnTo>
                    <a:lnTo>
                      <a:pt x="270" y="615"/>
                    </a:lnTo>
                    <a:lnTo>
                      <a:pt x="299" y="619"/>
                    </a:lnTo>
                    <a:lnTo>
                      <a:pt x="329" y="620"/>
                    </a:lnTo>
                    <a:lnTo>
                      <a:pt x="329" y="620"/>
                    </a:lnTo>
                    <a:lnTo>
                      <a:pt x="359" y="619"/>
                    </a:lnTo>
                    <a:lnTo>
                      <a:pt x="387" y="615"/>
                    </a:lnTo>
                    <a:lnTo>
                      <a:pt x="415" y="607"/>
                    </a:lnTo>
                    <a:lnTo>
                      <a:pt x="442" y="597"/>
                    </a:lnTo>
                    <a:lnTo>
                      <a:pt x="467" y="585"/>
                    </a:lnTo>
                    <a:lnTo>
                      <a:pt x="492" y="570"/>
                    </a:lnTo>
                    <a:lnTo>
                      <a:pt x="515" y="554"/>
                    </a:lnTo>
                    <a:lnTo>
                      <a:pt x="535" y="535"/>
                    </a:lnTo>
                    <a:lnTo>
                      <a:pt x="554" y="514"/>
                    </a:lnTo>
                    <a:lnTo>
                      <a:pt x="570" y="492"/>
                    </a:lnTo>
                    <a:lnTo>
                      <a:pt x="584" y="468"/>
                    </a:lnTo>
                    <a:lnTo>
                      <a:pt x="597" y="443"/>
                    </a:lnTo>
                    <a:lnTo>
                      <a:pt x="607" y="416"/>
                    </a:lnTo>
                    <a:lnTo>
                      <a:pt x="614" y="388"/>
                    </a:lnTo>
                    <a:lnTo>
                      <a:pt x="618" y="359"/>
                    </a:lnTo>
                    <a:lnTo>
                      <a:pt x="621" y="328"/>
                    </a:lnTo>
                    <a:lnTo>
                      <a:pt x="621" y="328"/>
                    </a:lnTo>
                    <a:lnTo>
                      <a:pt x="618" y="299"/>
                    </a:lnTo>
                    <a:lnTo>
                      <a:pt x="614" y="271"/>
                    </a:lnTo>
                    <a:lnTo>
                      <a:pt x="607" y="242"/>
                    </a:lnTo>
                    <a:lnTo>
                      <a:pt x="597" y="216"/>
                    </a:lnTo>
                    <a:lnTo>
                      <a:pt x="584" y="190"/>
                    </a:lnTo>
                    <a:lnTo>
                      <a:pt x="570" y="166"/>
                    </a:lnTo>
                    <a:lnTo>
                      <a:pt x="554" y="144"/>
                    </a:lnTo>
                    <a:lnTo>
                      <a:pt x="535" y="123"/>
                    </a:lnTo>
                    <a:lnTo>
                      <a:pt x="515" y="104"/>
                    </a:lnTo>
                    <a:lnTo>
                      <a:pt x="492" y="88"/>
                    </a:lnTo>
                    <a:lnTo>
                      <a:pt x="467" y="73"/>
                    </a:lnTo>
                    <a:lnTo>
                      <a:pt x="442" y="61"/>
                    </a:lnTo>
                    <a:lnTo>
                      <a:pt x="415" y="50"/>
                    </a:lnTo>
                    <a:lnTo>
                      <a:pt x="387" y="43"/>
                    </a:lnTo>
                    <a:lnTo>
                      <a:pt x="359" y="39"/>
                    </a:lnTo>
                    <a:lnTo>
                      <a:pt x="329" y="38"/>
                    </a:lnTo>
                    <a:lnTo>
                      <a:pt x="329" y="3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06">
                <a:extLst>
                  <a:ext uri="{FF2B5EF4-FFF2-40B4-BE49-F238E27FC236}">
                    <a16:creationId xmlns:a16="http://schemas.microsoft.com/office/drawing/2014/main" id="{FD14570C-D9E8-1648-BDF4-CB0E01014D9B}"/>
                  </a:ext>
                </a:extLst>
              </p:cNvPr>
              <p:cNvSpPr>
                <a:spLocks/>
              </p:cNvSpPr>
              <p:nvPr/>
            </p:nvSpPr>
            <p:spPr bwMode="auto">
              <a:xfrm rot="5400000">
                <a:off x="1631156" y="1807210"/>
                <a:ext cx="128588" cy="239713"/>
              </a:xfrm>
              <a:custGeom>
                <a:avLst/>
                <a:gdLst>
                  <a:gd name="T0" fmla="*/ 134 w 162"/>
                  <a:gd name="T1" fmla="*/ 151 h 303"/>
                  <a:gd name="T2" fmla="*/ 0 w 162"/>
                  <a:gd name="T3" fmla="*/ 285 h 303"/>
                  <a:gd name="T4" fmla="*/ 16 w 162"/>
                  <a:gd name="T5" fmla="*/ 303 h 303"/>
                  <a:gd name="T6" fmla="*/ 158 w 162"/>
                  <a:gd name="T7" fmla="*/ 159 h 303"/>
                  <a:gd name="T8" fmla="*/ 158 w 162"/>
                  <a:gd name="T9" fmla="*/ 159 h 303"/>
                  <a:gd name="T10" fmla="*/ 161 w 162"/>
                  <a:gd name="T11" fmla="*/ 155 h 303"/>
                  <a:gd name="T12" fmla="*/ 162 w 162"/>
                  <a:gd name="T13" fmla="*/ 151 h 303"/>
                  <a:gd name="T14" fmla="*/ 162 w 162"/>
                  <a:gd name="T15" fmla="*/ 151 h 303"/>
                  <a:gd name="T16" fmla="*/ 161 w 162"/>
                  <a:gd name="T17" fmla="*/ 147 h 303"/>
                  <a:gd name="T18" fmla="*/ 158 w 162"/>
                  <a:gd name="T19" fmla="*/ 143 h 303"/>
                  <a:gd name="T20" fmla="*/ 16 w 162"/>
                  <a:gd name="T21" fmla="*/ 0 h 303"/>
                  <a:gd name="T22" fmla="*/ 0 w 162"/>
                  <a:gd name="T23" fmla="*/ 16 h 303"/>
                  <a:gd name="T24" fmla="*/ 134 w 162"/>
                  <a:gd name="T25" fmla="*/ 15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2" h="303">
                    <a:moveTo>
                      <a:pt x="134" y="151"/>
                    </a:moveTo>
                    <a:lnTo>
                      <a:pt x="0" y="285"/>
                    </a:lnTo>
                    <a:lnTo>
                      <a:pt x="16" y="303"/>
                    </a:lnTo>
                    <a:lnTo>
                      <a:pt x="158" y="159"/>
                    </a:lnTo>
                    <a:lnTo>
                      <a:pt x="158" y="159"/>
                    </a:lnTo>
                    <a:lnTo>
                      <a:pt x="161" y="155"/>
                    </a:lnTo>
                    <a:lnTo>
                      <a:pt x="162" y="151"/>
                    </a:lnTo>
                    <a:lnTo>
                      <a:pt x="162" y="151"/>
                    </a:lnTo>
                    <a:lnTo>
                      <a:pt x="161" y="147"/>
                    </a:lnTo>
                    <a:lnTo>
                      <a:pt x="158" y="143"/>
                    </a:lnTo>
                    <a:lnTo>
                      <a:pt x="16" y="0"/>
                    </a:lnTo>
                    <a:lnTo>
                      <a:pt x="0" y="16"/>
                    </a:lnTo>
                    <a:lnTo>
                      <a:pt x="134" y="1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06">
                <a:extLst>
                  <a:ext uri="{FF2B5EF4-FFF2-40B4-BE49-F238E27FC236}">
                    <a16:creationId xmlns:a16="http://schemas.microsoft.com/office/drawing/2014/main" id="{13B9B472-477C-734B-A3B2-FBEB2C751B44}"/>
                  </a:ext>
                </a:extLst>
              </p:cNvPr>
              <p:cNvSpPr>
                <a:spLocks/>
              </p:cNvSpPr>
              <p:nvPr/>
            </p:nvSpPr>
            <p:spPr bwMode="auto">
              <a:xfrm rot="5400000">
                <a:off x="1631156" y="1902458"/>
                <a:ext cx="128588" cy="239713"/>
              </a:xfrm>
              <a:custGeom>
                <a:avLst/>
                <a:gdLst>
                  <a:gd name="T0" fmla="*/ 134 w 162"/>
                  <a:gd name="T1" fmla="*/ 151 h 303"/>
                  <a:gd name="T2" fmla="*/ 0 w 162"/>
                  <a:gd name="T3" fmla="*/ 285 h 303"/>
                  <a:gd name="T4" fmla="*/ 16 w 162"/>
                  <a:gd name="T5" fmla="*/ 303 h 303"/>
                  <a:gd name="T6" fmla="*/ 158 w 162"/>
                  <a:gd name="T7" fmla="*/ 159 h 303"/>
                  <a:gd name="T8" fmla="*/ 158 w 162"/>
                  <a:gd name="T9" fmla="*/ 159 h 303"/>
                  <a:gd name="T10" fmla="*/ 161 w 162"/>
                  <a:gd name="T11" fmla="*/ 155 h 303"/>
                  <a:gd name="T12" fmla="*/ 162 w 162"/>
                  <a:gd name="T13" fmla="*/ 151 h 303"/>
                  <a:gd name="T14" fmla="*/ 162 w 162"/>
                  <a:gd name="T15" fmla="*/ 151 h 303"/>
                  <a:gd name="T16" fmla="*/ 161 w 162"/>
                  <a:gd name="T17" fmla="*/ 147 h 303"/>
                  <a:gd name="T18" fmla="*/ 158 w 162"/>
                  <a:gd name="T19" fmla="*/ 143 h 303"/>
                  <a:gd name="T20" fmla="*/ 16 w 162"/>
                  <a:gd name="T21" fmla="*/ 0 h 303"/>
                  <a:gd name="T22" fmla="*/ 0 w 162"/>
                  <a:gd name="T23" fmla="*/ 16 h 303"/>
                  <a:gd name="T24" fmla="*/ 134 w 162"/>
                  <a:gd name="T25" fmla="*/ 15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2" h="303">
                    <a:moveTo>
                      <a:pt x="134" y="151"/>
                    </a:moveTo>
                    <a:lnTo>
                      <a:pt x="0" y="285"/>
                    </a:lnTo>
                    <a:lnTo>
                      <a:pt x="16" y="303"/>
                    </a:lnTo>
                    <a:lnTo>
                      <a:pt x="158" y="159"/>
                    </a:lnTo>
                    <a:lnTo>
                      <a:pt x="158" y="159"/>
                    </a:lnTo>
                    <a:lnTo>
                      <a:pt x="161" y="155"/>
                    </a:lnTo>
                    <a:lnTo>
                      <a:pt x="162" y="151"/>
                    </a:lnTo>
                    <a:lnTo>
                      <a:pt x="162" y="151"/>
                    </a:lnTo>
                    <a:lnTo>
                      <a:pt x="161" y="147"/>
                    </a:lnTo>
                    <a:lnTo>
                      <a:pt x="158" y="143"/>
                    </a:lnTo>
                    <a:lnTo>
                      <a:pt x="16" y="0"/>
                    </a:lnTo>
                    <a:lnTo>
                      <a:pt x="0" y="16"/>
                    </a:lnTo>
                    <a:lnTo>
                      <a:pt x="134" y="1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94" name="Group 93"/>
          <p:cNvGrpSpPr/>
          <p:nvPr/>
        </p:nvGrpSpPr>
        <p:grpSpPr>
          <a:xfrm>
            <a:off x="1106505" y="4939490"/>
            <a:ext cx="2670150" cy="461665"/>
            <a:chOff x="1603566" y="5106637"/>
            <a:chExt cx="2670150" cy="461665"/>
          </a:xfrm>
        </p:grpSpPr>
        <p:sp>
          <p:nvSpPr>
            <p:cNvPr id="95" name="TextBox 94">
              <a:extLst>
                <a:ext uri="{FF2B5EF4-FFF2-40B4-BE49-F238E27FC236}">
                  <a16:creationId xmlns:a16="http://schemas.microsoft.com/office/drawing/2014/main" id="{4557463F-7E15-474E-AAC6-05F7CA873599}"/>
                </a:ext>
              </a:extLst>
            </p:cNvPr>
            <p:cNvSpPr txBox="1"/>
            <p:nvPr/>
          </p:nvSpPr>
          <p:spPr>
            <a:xfrm>
              <a:off x="2033511" y="5106637"/>
              <a:ext cx="2240205" cy="461665"/>
            </a:xfrm>
            <a:prstGeom prst="rect">
              <a:avLst/>
            </a:prstGeom>
            <a:noFill/>
          </p:spPr>
          <p:txBody>
            <a:bodyPr wrap="square" rtlCol="0">
              <a:spAutoFit/>
            </a:bodyPr>
            <a:lstStyle/>
            <a:p>
              <a:r>
                <a:rPr lang="en-US" sz="1200" b="1"/>
                <a:t>Asset price bubbles </a:t>
              </a:r>
              <a:r>
                <a:rPr lang="en-US" sz="1200"/>
                <a:t>&amp; risk from monetary tightening</a:t>
              </a:r>
              <a:endParaRPr lang="en-US" sz="1200" b="1"/>
            </a:p>
          </p:txBody>
        </p:sp>
        <p:grpSp>
          <p:nvGrpSpPr>
            <p:cNvPr id="96" name="Group 95">
              <a:extLst>
                <a:ext uri="{FF2B5EF4-FFF2-40B4-BE49-F238E27FC236}">
                  <a16:creationId xmlns:a16="http://schemas.microsoft.com/office/drawing/2014/main" id="{6A3BB679-3860-444A-816F-FF4FD4FA97A1}"/>
                </a:ext>
              </a:extLst>
            </p:cNvPr>
            <p:cNvGrpSpPr>
              <a:grpSpLocks noChangeAspect="1"/>
            </p:cNvGrpSpPr>
            <p:nvPr/>
          </p:nvGrpSpPr>
          <p:grpSpPr>
            <a:xfrm>
              <a:off x="1603566" y="5159104"/>
              <a:ext cx="356730" cy="356730"/>
              <a:chOff x="6711951" y="822325"/>
              <a:chExt cx="522288" cy="522288"/>
            </a:xfrm>
          </p:grpSpPr>
          <p:sp>
            <p:nvSpPr>
              <p:cNvPr id="97" name="Freeform 14">
                <a:extLst>
                  <a:ext uri="{FF2B5EF4-FFF2-40B4-BE49-F238E27FC236}">
                    <a16:creationId xmlns:a16="http://schemas.microsoft.com/office/drawing/2014/main" id="{5D93BD71-8AB3-4448-BD2B-7F9A7DAA0116}"/>
                  </a:ext>
                </a:extLst>
              </p:cNvPr>
              <p:cNvSpPr>
                <a:spLocks noEditPoints="1"/>
              </p:cNvSpPr>
              <p:nvPr/>
            </p:nvSpPr>
            <p:spPr bwMode="auto">
              <a:xfrm>
                <a:off x="6711951" y="822325"/>
                <a:ext cx="522288" cy="522288"/>
              </a:xfrm>
              <a:custGeom>
                <a:avLst/>
                <a:gdLst>
                  <a:gd name="T0" fmla="*/ 313 w 658"/>
                  <a:gd name="T1" fmla="*/ 658 h 658"/>
                  <a:gd name="T2" fmla="*/ 263 w 658"/>
                  <a:gd name="T3" fmla="*/ 651 h 658"/>
                  <a:gd name="T4" fmla="*/ 202 w 658"/>
                  <a:gd name="T5" fmla="*/ 633 h 658"/>
                  <a:gd name="T6" fmla="*/ 121 w 658"/>
                  <a:gd name="T7" fmla="*/ 583 h 658"/>
                  <a:gd name="T8" fmla="*/ 56 w 658"/>
                  <a:gd name="T9" fmla="*/ 513 h 658"/>
                  <a:gd name="T10" fmla="*/ 15 w 658"/>
                  <a:gd name="T11" fmla="*/ 427 h 658"/>
                  <a:gd name="T12" fmla="*/ 4 w 658"/>
                  <a:gd name="T13" fmla="*/ 379 h 658"/>
                  <a:gd name="T14" fmla="*/ 0 w 658"/>
                  <a:gd name="T15" fmla="*/ 329 h 658"/>
                  <a:gd name="T16" fmla="*/ 3 w 658"/>
                  <a:gd name="T17" fmla="*/ 295 h 658"/>
                  <a:gd name="T18" fmla="*/ 11 w 658"/>
                  <a:gd name="T19" fmla="*/ 247 h 658"/>
                  <a:gd name="T20" fmla="*/ 40 w 658"/>
                  <a:gd name="T21" fmla="*/ 173 h 658"/>
                  <a:gd name="T22" fmla="*/ 97 w 658"/>
                  <a:gd name="T23" fmla="*/ 97 h 658"/>
                  <a:gd name="T24" fmla="*/ 173 w 658"/>
                  <a:gd name="T25" fmla="*/ 40 h 658"/>
                  <a:gd name="T26" fmla="*/ 247 w 658"/>
                  <a:gd name="T27" fmla="*/ 11 h 658"/>
                  <a:gd name="T28" fmla="*/ 296 w 658"/>
                  <a:gd name="T29" fmla="*/ 3 h 658"/>
                  <a:gd name="T30" fmla="*/ 329 w 658"/>
                  <a:gd name="T31" fmla="*/ 0 h 658"/>
                  <a:gd name="T32" fmla="*/ 379 w 658"/>
                  <a:gd name="T33" fmla="*/ 4 h 658"/>
                  <a:gd name="T34" fmla="*/ 427 w 658"/>
                  <a:gd name="T35" fmla="*/ 15 h 658"/>
                  <a:gd name="T36" fmla="*/ 513 w 658"/>
                  <a:gd name="T37" fmla="*/ 56 h 658"/>
                  <a:gd name="T38" fmla="*/ 583 w 658"/>
                  <a:gd name="T39" fmla="*/ 121 h 658"/>
                  <a:gd name="T40" fmla="*/ 633 w 658"/>
                  <a:gd name="T41" fmla="*/ 201 h 658"/>
                  <a:gd name="T42" fmla="*/ 651 w 658"/>
                  <a:gd name="T43" fmla="*/ 263 h 658"/>
                  <a:gd name="T44" fmla="*/ 658 w 658"/>
                  <a:gd name="T45" fmla="*/ 313 h 658"/>
                  <a:gd name="T46" fmla="*/ 658 w 658"/>
                  <a:gd name="T47" fmla="*/ 347 h 658"/>
                  <a:gd name="T48" fmla="*/ 651 w 658"/>
                  <a:gd name="T49" fmla="*/ 396 h 658"/>
                  <a:gd name="T50" fmla="*/ 633 w 658"/>
                  <a:gd name="T51" fmla="*/ 457 h 658"/>
                  <a:gd name="T52" fmla="*/ 583 w 658"/>
                  <a:gd name="T53" fmla="*/ 539 h 658"/>
                  <a:gd name="T54" fmla="*/ 513 w 658"/>
                  <a:gd name="T55" fmla="*/ 602 h 658"/>
                  <a:gd name="T56" fmla="*/ 427 w 658"/>
                  <a:gd name="T57" fmla="*/ 643 h 658"/>
                  <a:gd name="T58" fmla="*/ 379 w 658"/>
                  <a:gd name="T59" fmla="*/ 654 h 658"/>
                  <a:gd name="T60" fmla="*/ 329 w 658"/>
                  <a:gd name="T61" fmla="*/ 658 h 658"/>
                  <a:gd name="T62" fmla="*/ 329 w 658"/>
                  <a:gd name="T63" fmla="*/ 38 h 658"/>
                  <a:gd name="T64" fmla="*/ 243 w 658"/>
                  <a:gd name="T65" fmla="*/ 51 h 658"/>
                  <a:gd name="T66" fmla="*/ 167 w 658"/>
                  <a:gd name="T67" fmla="*/ 89 h 658"/>
                  <a:gd name="T68" fmla="*/ 105 w 658"/>
                  <a:gd name="T69" fmla="*/ 144 h 658"/>
                  <a:gd name="T70" fmla="*/ 62 w 658"/>
                  <a:gd name="T71" fmla="*/ 216 h 658"/>
                  <a:gd name="T72" fmla="*/ 40 w 658"/>
                  <a:gd name="T73" fmla="*/ 300 h 658"/>
                  <a:gd name="T74" fmla="*/ 40 w 658"/>
                  <a:gd name="T75" fmla="*/ 359 h 658"/>
                  <a:gd name="T76" fmla="*/ 62 w 658"/>
                  <a:gd name="T77" fmla="*/ 443 h 658"/>
                  <a:gd name="T78" fmla="*/ 105 w 658"/>
                  <a:gd name="T79" fmla="*/ 514 h 658"/>
                  <a:gd name="T80" fmla="*/ 167 w 658"/>
                  <a:gd name="T81" fmla="*/ 571 h 658"/>
                  <a:gd name="T82" fmla="*/ 243 w 658"/>
                  <a:gd name="T83" fmla="*/ 607 h 658"/>
                  <a:gd name="T84" fmla="*/ 329 w 658"/>
                  <a:gd name="T85" fmla="*/ 621 h 658"/>
                  <a:gd name="T86" fmla="*/ 388 w 658"/>
                  <a:gd name="T87" fmla="*/ 615 h 658"/>
                  <a:gd name="T88" fmla="*/ 467 w 658"/>
                  <a:gd name="T89" fmla="*/ 586 h 658"/>
                  <a:gd name="T90" fmla="*/ 535 w 658"/>
                  <a:gd name="T91" fmla="*/ 535 h 658"/>
                  <a:gd name="T92" fmla="*/ 586 w 658"/>
                  <a:gd name="T93" fmla="*/ 467 h 658"/>
                  <a:gd name="T94" fmla="*/ 615 w 658"/>
                  <a:gd name="T95" fmla="*/ 388 h 658"/>
                  <a:gd name="T96" fmla="*/ 621 w 658"/>
                  <a:gd name="T97" fmla="*/ 329 h 658"/>
                  <a:gd name="T98" fmla="*/ 607 w 658"/>
                  <a:gd name="T99" fmla="*/ 243 h 658"/>
                  <a:gd name="T100" fmla="*/ 571 w 658"/>
                  <a:gd name="T101" fmla="*/ 167 h 658"/>
                  <a:gd name="T102" fmla="*/ 514 w 658"/>
                  <a:gd name="T103" fmla="*/ 105 h 658"/>
                  <a:gd name="T104" fmla="*/ 443 w 658"/>
                  <a:gd name="T105" fmla="*/ 62 h 658"/>
                  <a:gd name="T106" fmla="*/ 359 w 658"/>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3" y="658"/>
                    </a:lnTo>
                    <a:lnTo>
                      <a:pt x="296" y="657"/>
                    </a:lnTo>
                    <a:lnTo>
                      <a:pt x="279" y="654"/>
                    </a:lnTo>
                    <a:lnTo>
                      <a:pt x="263" y="651"/>
                    </a:lnTo>
                    <a:lnTo>
                      <a:pt x="247" y="647"/>
                    </a:lnTo>
                    <a:lnTo>
                      <a:pt x="232" y="643"/>
                    </a:lnTo>
                    <a:lnTo>
                      <a:pt x="202" y="633"/>
                    </a:lnTo>
                    <a:lnTo>
                      <a:pt x="173" y="618"/>
                    </a:lnTo>
                    <a:lnTo>
                      <a:pt x="145" y="602"/>
                    </a:lnTo>
                    <a:lnTo>
                      <a:pt x="121" y="583"/>
                    </a:lnTo>
                    <a:lnTo>
                      <a:pt x="97" y="561"/>
                    </a:lnTo>
                    <a:lnTo>
                      <a:pt x="75" y="539"/>
                    </a:lnTo>
                    <a:lnTo>
                      <a:pt x="56" y="513"/>
                    </a:lnTo>
                    <a:lnTo>
                      <a:pt x="40" y="486"/>
                    </a:lnTo>
                    <a:lnTo>
                      <a:pt x="27" y="457"/>
                    </a:lnTo>
                    <a:lnTo>
                      <a:pt x="15" y="427"/>
                    </a:lnTo>
                    <a:lnTo>
                      <a:pt x="11" y="411"/>
                    </a:lnTo>
                    <a:lnTo>
                      <a:pt x="7" y="396"/>
                    </a:lnTo>
                    <a:lnTo>
                      <a:pt x="4" y="379"/>
                    </a:lnTo>
                    <a:lnTo>
                      <a:pt x="3" y="363"/>
                    </a:lnTo>
                    <a:lnTo>
                      <a:pt x="1" y="347"/>
                    </a:lnTo>
                    <a:lnTo>
                      <a:pt x="0" y="329"/>
                    </a:lnTo>
                    <a:lnTo>
                      <a:pt x="0" y="329"/>
                    </a:lnTo>
                    <a:lnTo>
                      <a:pt x="1" y="313"/>
                    </a:lnTo>
                    <a:lnTo>
                      <a:pt x="3" y="295"/>
                    </a:lnTo>
                    <a:lnTo>
                      <a:pt x="4" y="279"/>
                    </a:lnTo>
                    <a:lnTo>
                      <a:pt x="7" y="263"/>
                    </a:lnTo>
                    <a:lnTo>
                      <a:pt x="11" y="247"/>
                    </a:lnTo>
                    <a:lnTo>
                      <a:pt x="15" y="232"/>
                    </a:lnTo>
                    <a:lnTo>
                      <a:pt x="27" y="201"/>
                    </a:lnTo>
                    <a:lnTo>
                      <a:pt x="40" y="173"/>
                    </a:lnTo>
                    <a:lnTo>
                      <a:pt x="56" y="145"/>
                    </a:lnTo>
                    <a:lnTo>
                      <a:pt x="75" y="121"/>
                    </a:lnTo>
                    <a:lnTo>
                      <a:pt x="97" y="97"/>
                    </a:lnTo>
                    <a:lnTo>
                      <a:pt x="121" y="75"/>
                    </a:lnTo>
                    <a:lnTo>
                      <a:pt x="145" y="56"/>
                    </a:lnTo>
                    <a:lnTo>
                      <a:pt x="173" y="40"/>
                    </a:lnTo>
                    <a:lnTo>
                      <a:pt x="202" y="27"/>
                    </a:lnTo>
                    <a:lnTo>
                      <a:pt x="232" y="15"/>
                    </a:lnTo>
                    <a:lnTo>
                      <a:pt x="247" y="11"/>
                    </a:lnTo>
                    <a:lnTo>
                      <a:pt x="263" y="7"/>
                    </a:lnTo>
                    <a:lnTo>
                      <a:pt x="279" y="4"/>
                    </a:lnTo>
                    <a:lnTo>
                      <a:pt x="296" y="3"/>
                    </a:lnTo>
                    <a:lnTo>
                      <a:pt x="313" y="1"/>
                    </a:lnTo>
                    <a:lnTo>
                      <a:pt x="329" y="0"/>
                    </a:lnTo>
                    <a:lnTo>
                      <a:pt x="329" y="0"/>
                    </a:lnTo>
                    <a:lnTo>
                      <a:pt x="347" y="1"/>
                    </a:lnTo>
                    <a:lnTo>
                      <a:pt x="363" y="3"/>
                    </a:lnTo>
                    <a:lnTo>
                      <a:pt x="379" y="4"/>
                    </a:lnTo>
                    <a:lnTo>
                      <a:pt x="396" y="7"/>
                    </a:lnTo>
                    <a:lnTo>
                      <a:pt x="411" y="11"/>
                    </a:lnTo>
                    <a:lnTo>
                      <a:pt x="427" y="15"/>
                    </a:lnTo>
                    <a:lnTo>
                      <a:pt x="457" y="27"/>
                    </a:lnTo>
                    <a:lnTo>
                      <a:pt x="486" y="40"/>
                    </a:lnTo>
                    <a:lnTo>
                      <a:pt x="513" y="56"/>
                    </a:lnTo>
                    <a:lnTo>
                      <a:pt x="539" y="75"/>
                    </a:lnTo>
                    <a:lnTo>
                      <a:pt x="561" y="97"/>
                    </a:lnTo>
                    <a:lnTo>
                      <a:pt x="583" y="121"/>
                    </a:lnTo>
                    <a:lnTo>
                      <a:pt x="602" y="145"/>
                    </a:lnTo>
                    <a:lnTo>
                      <a:pt x="618" y="173"/>
                    </a:lnTo>
                    <a:lnTo>
                      <a:pt x="633" y="201"/>
                    </a:lnTo>
                    <a:lnTo>
                      <a:pt x="643" y="232"/>
                    </a:lnTo>
                    <a:lnTo>
                      <a:pt x="647" y="247"/>
                    </a:lnTo>
                    <a:lnTo>
                      <a:pt x="651" y="263"/>
                    </a:lnTo>
                    <a:lnTo>
                      <a:pt x="654" y="279"/>
                    </a:lnTo>
                    <a:lnTo>
                      <a:pt x="657" y="295"/>
                    </a:lnTo>
                    <a:lnTo>
                      <a:pt x="658" y="313"/>
                    </a:lnTo>
                    <a:lnTo>
                      <a:pt x="658" y="329"/>
                    </a:lnTo>
                    <a:lnTo>
                      <a:pt x="658" y="329"/>
                    </a:lnTo>
                    <a:lnTo>
                      <a:pt x="658" y="347"/>
                    </a:lnTo>
                    <a:lnTo>
                      <a:pt x="657" y="363"/>
                    </a:lnTo>
                    <a:lnTo>
                      <a:pt x="654" y="379"/>
                    </a:lnTo>
                    <a:lnTo>
                      <a:pt x="651" y="396"/>
                    </a:lnTo>
                    <a:lnTo>
                      <a:pt x="647" y="411"/>
                    </a:lnTo>
                    <a:lnTo>
                      <a:pt x="643" y="427"/>
                    </a:lnTo>
                    <a:lnTo>
                      <a:pt x="633" y="457"/>
                    </a:lnTo>
                    <a:lnTo>
                      <a:pt x="618" y="486"/>
                    </a:lnTo>
                    <a:lnTo>
                      <a:pt x="602" y="513"/>
                    </a:lnTo>
                    <a:lnTo>
                      <a:pt x="583" y="539"/>
                    </a:lnTo>
                    <a:lnTo>
                      <a:pt x="561" y="561"/>
                    </a:lnTo>
                    <a:lnTo>
                      <a:pt x="539" y="583"/>
                    </a:lnTo>
                    <a:lnTo>
                      <a:pt x="513" y="602"/>
                    </a:lnTo>
                    <a:lnTo>
                      <a:pt x="486" y="618"/>
                    </a:lnTo>
                    <a:lnTo>
                      <a:pt x="457" y="633"/>
                    </a:lnTo>
                    <a:lnTo>
                      <a:pt x="427" y="643"/>
                    </a:lnTo>
                    <a:lnTo>
                      <a:pt x="411" y="647"/>
                    </a:lnTo>
                    <a:lnTo>
                      <a:pt x="396" y="651"/>
                    </a:lnTo>
                    <a:lnTo>
                      <a:pt x="379" y="654"/>
                    </a:lnTo>
                    <a:lnTo>
                      <a:pt x="363" y="657"/>
                    </a:lnTo>
                    <a:lnTo>
                      <a:pt x="347" y="658"/>
                    </a:lnTo>
                    <a:lnTo>
                      <a:pt x="329" y="658"/>
                    </a:lnTo>
                    <a:lnTo>
                      <a:pt x="329" y="658"/>
                    </a:lnTo>
                    <a:close/>
                    <a:moveTo>
                      <a:pt x="329" y="38"/>
                    </a:moveTo>
                    <a:lnTo>
                      <a:pt x="329" y="38"/>
                    </a:lnTo>
                    <a:lnTo>
                      <a:pt x="300" y="40"/>
                    </a:lnTo>
                    <a:lnTo>
                      <a:pt x="271" y="44"/>
                    </a:lnTo>
                    <a:lnTo>
                      <a:pt x="243" y="51"/>
                    </a:lnTo>
                    <a:lnTo>
                      <a:pt x="216" y="62"/>
                    </a:lnTo>
                    <a:lnTo>
                      <a:pt x="191" y="74"/>
                    </a:lnTo>
                    <a:lnTo>
                      <a:pt x="167" y="89"/>
                    </a:lnTo>
                    <a:lnTo>
                      <a:pt x="144" y="105"/>
                    </a:lnTo>
                    <a:lnTo>
                      <a:pt x="124" y="124"/>
                    </a:lnTo>
                    <a:lnTo>
                      <a:pt x="105" y="144"/>
                    </a:lnTo>
                    <a:lnTo>
                      <a:pt x="89" y="167"/>
                    </a:lnTo>
                    <a:lnTo>
                      <a:pt x="74" y="191"/>
                    </a:lnTo>
                    <a:lnTo>
                      <a:pt x="62" y="216"/>
                    </a:lnTo>
                    <a:lnTo>
                      <a:pt x="51" y="243"/>
                    </a:lnTo>
                    <a:lnTo>
                      <a:pt x="44" y="271"/>
                    </a:lnTo>
                    <a:lnTo>
                      <a:pt x="40" y="300"/>
                    </a:lnTo>
                    <a:lnTo>
                      <a:pt x="38" y="329"/>
                    </a:lnTo>
                    <a:lnTo>
                      <a:pt x="38" y="329"/>
                    </a:lnTo>
                    <a:lnTo>
                      <a:pt x="40" y="359"/>
                    </a:lnTo>
                    <a:lnTo>
                      <a:pt x="44" y="388"/>
                    </a:lnTo>
                    <a:lnTo>
                      <a:pt x="51" y="416"/>
                    </a:lnTo>
                    <a:lnTo>
                      <a:pt x="62" y="443"/>
                    </a:lnTo>
                    <a:lnTo>
                      <a:pt x="74" y="467"/>
                    </a:lnTo>
                    <a:lnTo>
                      <a:pt x="89" y="492"/>
                    </a:lnTo>
                    <a:lnTo>
                      <a:pt x="105" y="514"/>
                    </a:lnTo>
                    <a:lnTo>
                      <a:pt x="124" y="535"/>
                    </a:lnTo>
                    <a:lnTo>
                      <a:pt x="144" y="553"/>
                    </a:lnTo>
                    <a:lnTo>
                      <a:pt x="167" y="571"/>
                    </a:lnTo>
                    <a:lnTo>
                      <a:pt x="191" y="586"/>
                    </a:lnTo>
                    <a:lnTo>
                      <a:pt x="216" y="598"/>
                    </a:lnTo>
                    <a:lnTo>
                      <a:pt x="243" y="607"/>
                    </a:lnTo>
                    <a:lnTo>
                      <a:pt x="271" y="615"/>
                    </a:lnTo>
                    <a:lnTo>
                      <a:pt x="300" y="619"/>
                    </a:lnTo>
                    <a:lnTo>
                      <a:pt x="329" y="621"/>
                    </a:lnTo>
                    <a:lnTo>
                      <a:pt x="329" y="621"/>
                    </a:lnTo>
                    <a:lnTo>
                      <a:pt x="359" y="619"/>
                    </a:lnTo>
                    <a:lnTo>
                      <a:pt x="388" y="615"/>
                    </a:lnTo>
                    <a:lnTo>
                      <a:pt x="416" y="607"/>
                    </a:lnTo>
                    <a:lnTo>
                      <a:pt x="443" y="598"/>
                    </a:lnTo>
                    <a:lnTo>
                      <a:pt x="467" y="586"/>
                    </a:lnTo>
                    <a:lnTo>
                      <a:pt x="492" y="571"/>
                    </a:lnTo>
                    <a:lnTo>
                      <a:pt x="514" y="553"/>
                    </a:lnTo>
                    <a:lnTo>
                      <a:pt x="535" y="535"/>
                    </a:lnTo>
                    <a:lnTo>
                      <a:pt x="553" y="514"/>
                    </a:lnTo>
                    <a:lnTo>
                      <a:pt x="571" y="492"/>
                    </a:lnTo>
                    <a:lnTo>
                      <a:pt x="586" y="467"/>
                    </a:lnTo>
                    <a:lnTo>
                      <a:pt x="598" y="443"/>
                    </a:lnTo>
                    <a:lnTo>
                      <a:pt x="607" y="416"/>
                    </a:lnTo>
                    <a:lnTo>
                      <a:pt x="615" y="388"/>
                    </a:lnTo>
                    <a:lnTo>
                      <a:pt x="619" y="359"/>
                    </a:lnTo>
                    <a:lnTo>
                      <a:pt x="621" y="329"/>
                    </a:lnTo>
                    <a:lnTo>
                      <a:pt x="621" y="329"/>
                    </a:lnTo>
                    <a:lnTo>
                      <a:pt x="619" y="300"/>
                    </a:lnTo>
                    <a:lnTo>
                      <a:pt x="615" y="271"/>
                    </a:lnTo>
                    <a:lnTo>
                      <a:pt x="607" y="243"/>
                    </a:lnTo>
                    <a:lnTo>
                      <a:pt x="598" y="216"/>
                    </a:lnTo>
                    <a:lnTo>
                      <a:pt x="586" y="191"/>
                    </a:lnTo>
                    <a:lnTo>
                      <a:pt x="571" y="167"/>
                    </a:lnTo>
                    <a:lnTo>
                      <a:pt x="553" y="144"/>
                    </a:lnTo>
                    <a:lnTo>
                      <a:pt x="535" y="124"/>
                    </a:lnTo>
                    <a:lnTo>
                      <a:pt x="514" y="105"/>
                    </a:lnTo>
                    <a:lnTo>
                      <a:pt x="492" y="89"/>
                    </a:lnTo>
                    <a:lnTo>
                      <a:pt x="467" y="74"/>
                    </a:lnTo>
                    <a:lnTo>
                      <a:pt x="443" y="62"/>
                    </a:lnTo>
                    <a:lnTo>
                      <a:pt x="416" y="51"/>
                    </a:lnTo>
                    <a:lnTo>
                      <a:pt x="388" y="44"/>
                    </a:lnTo>
                    <a:lnTo>
                      <a:pt x="359" y="40"/>
                    </a:lnTo>
                    <a:lnTo>
                      <a:pt x="329" y="38"/>
                    </a:lnTo>
                    <a:lnTo>
                      <a:pt x="329" y="3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0">
                <a:extLst>
                  <a:ext uri="{FF2B5EF4-FFF2-40B4-BE49-F238E27FC236}">
                    <a16:creationId xmlns:a16="http://schemas.microsoft.com/office/drawing/2014/main" id="{CE52F940-1422-A643-A076-25CD93F2712F}"/>
                  </a:ext>
                </a:extLst>
              </p:cNvPr>
              <p:cNvSpPr>
                <a:spLocks/>
              </p:cNvSpPr>
              <p:nvPr/>
            </p:nvSpPr>
            <p:spPr bwMode="auto">
              <a:xfrm>
                <a:off x="6908801" y="955675"/>
                <a:ext cx="128588" cy="55563"/>
              </a:xfrm>
              <a:custGeom>
                <a:avLst/>
                <a:gdLst>
                  <a:gd name="T0" fmla="*/ 124 w 162"/>
                  <a:gd name="T1" fmla="*/ 70 h 70"/>
                  <a:gd name="T2" fmla="*/ 124 w 162"/>
                  <a:gd name="T3" fmla="*/ 70 h 70"/>
                  <a:gd name="T4" fmla="*/ 127 w 162"/>
                  <a:gd name="T5" fmla="*/ 70 h 70"/>
                  <a:gd name="T6" fmla="*/ 128 w 162"/>
                  <a:gd name="T7" fmla="*/ 67 h 70"/>
                  <a:gd name="T8" fmla="*/ 161 w 162"/>
                  <a:gd name="T9" fmla="*/ 8 h 70"/>
                  <a:gd name="T10" fmla="*/ 161 w 162"/>
                  <a:gd name="T11" fmla="*/ 8 h 70"/>
                  <a:gd name="T12" fmla="*/ 162 w 162"/>
                  <a:gd name="T13" fmla="*/ 5 h 70"/>
                  <a:gd name="T14" fmla="*/ 161 w 162"/>
                  <a:gd name="T15" fmla="*/ 3 h 70"/>
                  <a:gd name="T16" fmla="*/ 161 w 162"/>
                  <a:gd name="T17" fmla="*/ 3 h 70"/>
                  <a:gd name="T18" fmla="*/ 159 w 162"/>
                  <a:gd name="T19" fmla="*/ 0 h 70"/>
                  <a:gd name="T20" fmla="*/ 157 w 162"/>
                  <a:gd name="T21" fmla="*/ 0 h 70"/>
                  <a:gd name="T22" fmla="*/ 5 w 162"/>
                  <a:gd name="T23" fmla="*/ 0 h 70"/>
                  <a:gd name="T24" fmla="*/ 5 w 162"/>
                  <a:gd name="T25" fmla="*/ 0 h 70"/>
                  <a:gd name="T26" fmla="*/ 2 w 162"/>
                  <a:gd name="T27" fmla="*/ 0 h 70"/>
                  <a:gd name="T28" fmla="*/ 0 w 162"/>
                  <a:gd name="T29" fmla="*/ 3 h 70"/>
                  <a:gd name="T30" fmla="*/ 0 w 162"/>
                  <a:gd name="T31" fmla="*/ 3 h 70"/>
                  <a:gd name="T32" fmla="*/ 0 w 162"/>
                  <a:gd name="T33" fmla="*/ 5 h 70"/>
                  <a:gd name="T34" fmla="*/ 0 w 162"/>
                  <a:gd name="T35" fmla="*/ 8 h 70"/>
                  <a:gd name="T36" fmla="*/ 32 w 162"/>
                  <a:gd name="T37" fmla="*/ 67 h 70"/>
                  <a:gd name="T38" fmla="*/ 32 w 162"/>
                  <a:gd name="T39" fmla="*/ 67 h 70"/>
                  <a:gd name="T40" fmla="*/ 34 w 162"/>
                  <a:gd name="T41" fmla="*/ 70 h 70"/>
                  <a:gd name="T42" fmla="*/ 37 w 162"/>
                  <a:gd name="T43" fmla="*/ 70 h 70"/>
                  <a:gd name="T44" fmla="*/ 75 w 162"/>
                  <a:gd name="T45" fmla="*/ 70 h 70"/>
                  <a:gd name="T46" fmla="*/ 75 w 162"/>
                  <a:gd name="T47" fmla="*/ 48 h 70"/>
                  <a:gd name="T48" fmla="*/ 75 w 162"/>
                  <a:gd name="T49" fmla="*/ 48 h 70"/>
                  <a:gd name="T50" fmla="*/ 76 w 162"/>
                  <a:gd name="T51" fmla="*/ 46 h 70"/>
                  <a:gd name="T52" fmla="*/ 76 w 162"/>
                  <a:gd name="T53" fmla="*/ 44 h 70"/>
                  <a:gd name="T54" fmla="*/ 79 w 162"/>
                  <a:gd name="T55" fmla="*/ 43 h 70"/>
                  <a:gd name="T56" fmla="*/ 80 w 162"/>
                  <a:gd name="T57" fmla="*/ 43 h 70"/>
                  <a:gd name="T58" fmla="*/ 80 w 162"/>
                  <a:gd name="T59" fmla="*/ 43 h 70"/>
                  <a:gd name="T60" fmla="*/ 83 w 162"/>
                  <a:gd name="T61" fmla="*/ 43 h 70"/>
                  <a:gd name="T62" fmla="*/ 84 w 162"/>
                  <a:gd name="T63" fmla="*/ 44 h 70"/>
                  <a:gd name="T64" fmla="*/ 85 w 162"/>
                  <a:gd name="T65" fmla="*/ 46 h 70"/>
                  <a:gd name="T66" fmla="*/ 85 w 162"/>
                  <a:gd name="T67" fmla="*/ 48 h 70"/>
                  <a:gd name="T68" fmla="*/ 85 w 162"/>
                  <a:gd name="T69" fmla="*/ 70 h 70"/>
                  <a:gd name="T70" fmla="*/ 124 w 162"/>
                  <a:gd name="T7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2" h="70">
                    <a:moveTo>
                      <a:pt x="124" y="70"/>
                    </a:moveTo>
                    <a:lnTo>
                      <a:pt x="124" y="70"/>
                    </a:lnTo>
                    <a:lnTo>
                      <a:pt x="127" y="70"/>
                    </a:lnTo>
                    <a:lnTo>
                      <a:pt x="128" y="67"/>
                    </a:lnTo>
                    <a:lnTo>
                      <a:pt x="161" y="8"/>
                    </a:lnTo>
                    <a:lnTo>
                      <a:pt x="161" y="8"/>
                    </a:lnTo>
                    <a:lnTo>
                      <a:pt x="162" y="5"/>
                    </a:lnTo>
                    <a:lnTo>
                      <a:pt x="161" y="3"/>
                    </a:lnTo>
                    <a:lnTo>
                      <a:pt x="161" y="3"/>
                    </a:lnTo>
                    <a:lnTo>
                      <a:pt x="159" y="0"/>
                    </a:lnTo>
                    <a:lnTo>
                      <a:pt x="157" y="0"/>
                    </a:lnTo>
                    <a:lnTo>
                      <a:pt x="5" y="0"/>
                    </a:lnTo>
                    <a:lnTo>
                      <a:pt x="5" y="0"/>
                    </a:lnTo>
                    <a:lnTo>
                      <a:pt x="2" y="0"/>
                    </a:lnTo>
                    <a:lnTo>
                      <a:pt x="0" y="3"/>
                    </a:lnTo>
                    <a:lnTo>
                      <a:pt x="0" y="3"/>
                    </a:lnTo>
                    <a:lnTo>
                      <a:pt x="0" y="5"/>
                    </a:lnTo>
                    <a:lnTo>
                      <a:pt x="0" y="8"/>
                    </a:lnTo>
                    <a:lnTo>
                      <a:pt x="32" y="67"/>
                    </a:lnTo>
                    <a:lnTo>
                      <a:pt x="32" y="67"/>
                    </a:lnTo>
                    <a:lnTo>
                      <a:pt x="34" y="70"/>
                    </a:lnTo>
                    <a:lnTo>
                      <a:pt x="37" y="70"/>
                    </a:lnTo>
                    <a:lnTo>
                      <a:pt x="75" y="70"/>
                    </a:lnTo>
                    <a:lnTo>
                      <a:pt x="75" y="48"/>
                    </a:lnTo>
                    <a:lnTo>
                      <a:pt x="75" y="48"/>
                    </a:lnTo>
                    <a:lnTo>
                      <a:pt x="76" y="46"/>
                    </a:lnTo>
                    <a:lnTo>
                      <a:pt x="76" y="44"/>
                    </a:lnTo>
                    <a:lnTo>
                      <a:pt x="79" y="43"/>
                    </a:lnTo>
                    <a:lnTo>
                      <a:pt x="80" y="43"/>
                    </a:lnTo>
                    <a:lnTo>
                      <a:pt x="80" y="43"/>
                    </a:lnTo>
                    <a:lnTo>
                      <a:pt x="83" y="43"/>
                    </a:lnTo>
                    <a:lnTo>
                      <a:pt x="84" y="44"/>
                    </a:lnTo>
                    <a:lnTo>
                      <a:pt x="85" y="46"/>
                    </a:lnTo>
                    <a:lnTo>
                      <a:pt x="85" y="48"/>
                    </a:lnTo>
                    <a:lnTo>
                      <a:pt x="85" y="70"/>
                    </a:lnTo>
                    <a:lnTo>
                      <a:pt x="124" y="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1">
                <a:extLst>
                  <a:ext uri="{FF2B5EF4-FFF2-40B4-BE49-F238E27FC236}">
                    <a16:creationId xmlns:a16="http://schemas.microsoft.com/office/drawing/2014/main" id="{42F769C8-3D83-164B-9BC0-E7C83375A871}"/>
                  </a:ext>
                </a:extLst>
              </p:cNvPr>
              <p:cNvSpPr>
                <a:spLocks noEditPoints="1"/>
              </p:cNvSpPr>
              <p:nvPr/>
            </p:nvSpPr>
            <p:spPr bwMode="auto">
              <a:xfrm>
                <a:off x="6883401" y="1019175"/>
                <a:ext cx="179388" cy="185738"/>
              </a:xfrm>
              <a:custGeom>
                <a:avLst/>
                <a:gdLst>
                  <a:gd name="T0" fmla="*/ 20 w 227"/>
                  <a:gd name="T1" fmla="*/ 217 h 234"/>
                  <a:gd name="T2" fmla="*/ 47 w 227"/>
                  <a:gd name="T3" fmla="*/ 232 h 234"/>
                  <a:gd name="T4" fmla="*/ 164 w 227"/>
                  <a:gd name="T5" fmla="*/ 234 h 234"/>
                  <a:gd name="T6" fmla="*/ 194 w 227"/>
                  <a:gd name="T7" fmla="*/ 226 h 234"/>
                  <a:gd name="T8" fmla="*/ 217 w 227"/>
                  <a:gd name="T9" fmla="*/ 205 h 234"/>
                  <a:gd name="T10" fmla="*/ 226 w 227"/>
                  <a:gd name="T11" fmla="*/ 183 h 234"/>
                  <a:gd name="T12" fmla="*/ 225 w 227"/>
                  <a:gd name="T13" fmla="*/ 154 h 234"/>
                  <a:gd name="T14" fmla="*/ 160 w 227"/>
                  <a:gd name="T15" fmla="*/ 2 h 234"/>
                  <a:gd name="T16" fmla="*/ 67 w 227"/>
                  <a:gd name="T17" fmla="*/ 2 h 234"/>
                  <a:gd name="T18" fmla="*/ 2 w 227"/>
                  <a:gd name="T19" fmla="*/ 154 h 234"/>
                  <a:gd name="T20" fmla="*/ 2 w 227"/>
                  <a:gd name="T21" fmla="*/ 183 h 234"/>
                  <a:gd name="T22" fmla="*/ 10 w 227"/>
                  <a:gd name="T23" fmla="*/ 205 h 234"/>
                  <a:gd name="T24" fmla="*/ 93 w 227"/>
                  <a:gd name="T25" fmla="*/ 119 h 234"/>
                  <a:gd name="T26" fmla="*/ 77 w 227"/>
                  <a:gd name="T27" fmla="*/ 101 h 234"/>
                  <a:gd name="T28" fmla="*/ 78 w 227"/>
                  <a:gd name="T29" fmla="*/ 80 h 234"/>
                  <a:gd name="T30" fmla="*/ 96 w 227"/>
                  <a:gd name="T31" fmla="*/ 62 h 234"/>
                  <a:gd name="T32" fmla="*/ 108 w 227"/>
                  <a:gd name="T33" fmla="*/ 43 h 234"/>
                  <a:gd name="T34" fmla="*/ 113 w 227"/>
                  <a:gd name="T35" fmla="*/ 38 h 234"/>
                  <a:gd name="T36" fmla="*/ 118 w 227"/>
                  <a:gd name="T37" fmla="*/ 42 h 234"/>
                  <a:gd name="T38" fmla="*/ 125 w 227"/>
                  <a:gd name="T39" fmla="*/ 61 h 234"/>
                  <a:gd name="T40" fmla="*/ 145 w 227"/>
                  <a:gd name="T41" fmla="*/ 74 h 234"/>
                  <a:gd name="T42" fmla="*/ 151 w 227"/>
                  <a:gd name="T43" fmla="*/ 93 h 234"/>
                  <a:gd name="T44" fmla="*/ 145 w 227"/>
                  <a:gd name="T45" fmla="*/ 99 h 234"/>
                  <a:gd name="T46" fmla="*/ 141 w 227"/>
                  <a:gd name="T47" fmla="*/ 95 h 234"/>
                  <a:gd name="T48" fmla="*/ 139 w 227"/>
                  <a:gd name="T49" fmla="*/ 84 h 234"/>
                  <a:gd name="T50" fmla="*/ 128 w 227"/>
                  <a:gd name="T51" fmla="*/ 73 h 234"/>
                  <a:gd name="T52" fmla="*/ 108 w 227"/>
                  <a:gd name="T53" fmla="*/ 72 h 234"/>
                  <a:gd name="T54" fmla="*/ 93 w 227"/>
                  <a:gd name="T55" fmla="*/ 77 h 234"/>
                  <a:gd name="T56" fmla="*/ 86 w 227"/>
                  <a:gd name="T57" fmla="*/ 93 h 234"/>
                  <a:gd name="T58" fmla="*/ 90 w 227"/>
                  <a:gd name="T59" fmla="*/ 105 h 234"/>
                  <a:gd name="T60" fmla="*/ 114 w 227"/>
                  <a:gd name="T61" fmla="*/ 115 h 234"/>
                  <a:gd name="T62" fmla="*/ 144 w 227"/>
                  <a:gd name="T63" fmla="*/ 128 h 234"/>
                  <a:gd name="T64" fmla="*/ 151 w 227"/>
                  <a:gd name="T65" fmla="*/ 147 h 234"/>
                  <a:gd name="T66" fmla="*/ 141 w 227"/>
                  <a:gd name="T67" fmla="*/ 170 h 234"/>
                  <a:gd name="T68" fmla="*/ 118 w 227"/>
                  <a:gd name="T69" fmla="*/ 179 h 234"/>
                  <a:gd name="T70" fmla="*/ 117 w 227"/>
                  <a:gd name="T71" fmla="*/ 199 h 234"/>
                  <a:gd name="T72" fmla="*/ 112 w 227"/>
                  <a:gd name="T73" fmla="*/ 201 h 234"/>
                  <a:gd name="T74" fmla="*/ 108 w 227"/>
                  <a:gd name="T75" fmla="*/ 179 h 234"/>
                  <a:gd name="T76" fmla="*/ 90 w 227"/>
                  <a:gd name="T77" fmla="*/ 174 h 234"/>
                  <a:gd name="T78" fmla="*/ 77 w 227"/>
                  <a:gd name="T79" fmla="*/ 154 h 234"/>
                  <a:gd name="T80" fmla="*/ 77 w 227"/>
                  <a:gd name="T81" fmla="*/ 143 h 234"/>
                  <a:gd name="T82" fmla="*/ 84 w 227"/>
                  <a:gd name="T83" fmla="*/ 142 h 234"/>
                  <a:gd name="T84" fmla="*/ 86 w 227"/>
                  <a:gd name="T85" fmla="*/ 147 h 234"/>
                  <a:gd name="T86" fmla="*/ 93 w 227"/>
                  <a:gd name="T87" fmla="*/ 162 h 234"/>
                  <a:gd name="T88" fmla="*/ 108 w 227"/>
                  <a:gd name="T89" fmla="*/ 168 h 234"/>
                  <a:gd name="T90" fmla="*/ 128 w 227"/>
                  <a:gd name="T91" fmla="*/ 167 h 234"/>
                  <a:gd name="T92" fmla="*/ 139 w 227"/>
                  <a:gd name="T93" fmla="*/ 155 h 234"/>
                  <a:gd name="T94" fmla="*/ 140 w 227"/>
                  <a:gd name="T95" fmla="*/ 143 h 234"/>
                  <a:gd name="T96" fmla="*/ 124 w 227"/>
                  <a:gd name="T97" fmla="*/ 128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7" h="234">
                    <a:moveTo>
                      <a:pt x="10" y="205"/>
                    </a:moveTo>
                    <a:lnTo>
                      <a:pt x="10" y="205"/>
                    </a:lnTo>
                    <a:lnTo>
                      <a:pt x="15" y="211"/>
                    </a:lnTo>
                    <a:lnTo>
                      <a:pt x="20" y="217"/>
                    </a:lnTo>
                    <a:lnTo>
                      <a:pt x="27" y="222"/>
                    </a:lnTo>
                    <a:lnTo>
                      <a:pt x="33" y="226"/>
                    </a:lnTo>
                    <a:lnTo>
                      <a:pt x="41" y="229"/>
                    </a:lnTo>
                    <a:lnTo>
                      <a:pt x="47" y="232"/>
                    </a:lnTo>
                    <a:lnTo>
                      <a:pt x="55" y="233"/>
                    </a:lnTo>
                    <a:lnTo>
                      <a:pt x="63" y="234"/>
                    </a:lnTo>
                    <a:lnTo>
                      <a:pt x="164" y="234"/>
                    </a:lnTo>
                    <a:lnTo>
                      <a:pt x="164" y="234"/>
                    </a:lnTo>
                    <a:lnTo>
                      <a:pt x="172" y="233"/>
                    </a:lnTo>
                    <a:lnTo>
                      <a:pt x="179" y="232"/>
                    </a:lnTo>
                    <a:lnTo>
                      <a:pt x="187" y="229"/>
                    </a:lnTo>
                    <a:lnTo>
                      <a:pt x="194" y="226"/>
                    </a:lnTo>
                    <a:lnTo>
                      <a:pt x="200" y="222"/>
                    </a:lnTo>
                    <a:lnTo>
                      <a:pt x="206" y="217"/>
                    </a:lnTo>
                    <a:lnTo>
                      <a:pt x="213" y="211"/>
                    </a:lnTo>
                    <a:lnTo>
                      <a:pt x="217" y="205"/>
                    </a:lnTo>
                    <a:lnTo>
                      <a:pt x="217" y="205"/>
                    </a:lnTo>
                    <a:lnTo>
                      <a:pt x="221" y="198"/>
                    </a:lnTo>
                    <a:lnTo>
                      <a:pt x="223" y="191"/>
                    </a:lnTo>
                    <a:lnTo>
                      <a:pt x="226" y="183"/>
                    </a:lnTo>
                    <a:lnTo>
                      <a:pt x="227" y="176"/>
                    </a:lnTo>
                    <a:lnTo>
                      <a:pt x="227" y="168"/>
                    </a:lnTo>
                    <a:lnTo>
                      <a:pt x="226" y="160"/>
                    </a:lnTo>
                    <a:lnTo>
                      <a:pt x="225" y="154"/>
                    </a:lnTo>
                    <a:lnTo>
                      <a:pt x="222" y="146"/>
                    </a:lnTo>
                    <a:lnTo>
                      <a:pt x="161" y="5"/>
                    </a:lnTo>
                    <a:lnTo>
                      <a:pt x="161" y="5"/>
                    </a:lnTo>
                    <a:lnTo>
                      <a:pt x="160" y="2"/>
                    </a:lnTo>
                    <a:lnTo>
                      <a:pt x="157" y="0"/>
                    </a:lnTo>
                    <a:lnTo>
                      <a:pt x="70" y="0"/>
                    </a:lnTo>
                    <a:lnTo>
                      <a:pt x="70" y="0"/>
                    </a:lnTo>
                    <a:lnTo>
                      <a:pt x="67" y="2"/>
                    </a:lnTo>
                    <a:lnTo>
                      <a:pt x="65" y="5"/>
                    </a:lnTo>
                    <a:lnTo>
                      <a:pt x="4" y="146"/>
                    </a:lnTo>
                    <a:lnTo>
                      <a:pt x="4" y="146"/>
                    </a:lnTo>
                    <a:lnTo>
                      <a:pt x="2" y="154"/>
                    </a:lnTo>
                    <a:lnTo>
                      <a:pt x="0" y="160"/>
                    </a:lnTo>
                    <a:lnTo>
                      <a:pt x="0" y="168"/>
                    </a:lnTo>
                    <a:lnTo>
                      <a:pt x="0" y="176"/>
                    </a:lnTo>
                    <a:lnTo>
                      <a:pt x="2" y="183"/>
                    </a:lnTo>
                    <a:lnTo>
                      <a:pt x="3" y="191"/>
                    </a:lnTo>
                    <a:lnTo>
                      <a:pt x="6" y="198"/>
                    </a:lnTo>
                    <a:lnTo>
                      <a:pt x="10" y="205"/>
                    </a:lnTo>
                    <a:lnTo>
                      <a:pt x="10" y="205"/>
                    </a:lnTo>
                    <a:close/>
                    <a:moveTo>
                      <a:pt x="112" y="125"/>
                    </a:moveTo>
                    <a:lnTo>
                      <a:pt x="112" y="125"/>
                    </a:lnTo>
                    <a:lnTo>
                      <a:pt x="100" y="121"/>
                    </a:lnTo>
                    <a:lnTo>
                      <a:pt x="93" y="119"/>
                    </a:lnTo>
                    <a:lnTo>
                      <a:pt x="88" y="116"/>
                    </a:lnTo>
                    <a:lnTo>
                      <a:pt x="82" y="112"/>
                    </a:lnTo>
                    <a:lnTo>
                      <a:pt x="80" y="107"/>
                    </a:lnTo>
                    <a:lnTo>
                      <a:pt x="77" y="101"/>
                    </a:lnTo>
                    <a:lnTo>
                      <a:pt x="76" y="93"/>
                    </a:lnTo>
                    <a:lnTo>
                      <a:pt x="76" y="93"/>
                    </a:lnTo>
                    <a:lnTo>
                      <a:pt x="77" y="86"/>
                    </a:lnTo>
                    <a:lnTo>
                      <a:pt x="78" y="80"/>
                    </a:lnTo>
                    <a:lnTo>
                      <a:pt x="81" y="74"/>
                    </a:lnTo>
                    <a:lnTo>
                      <a:pt x="85" y="70"/>
                    </a:lnTo>
                    <a:lnTo>
                      <a:pt x="90" y="66"/>
                    </a:lnTo>
                    <a:lnTo>
                      <a:pt x="96" y="62"/>
                    </a:lnTo>
                    <a:lnTo>
                      <a:pt x="101" y="61"/>
                    </a:lnTo>
                    <a:lnTo>
                      <a:pt x="108" y="61"/>
                    </a:lnTo>
                    <a:lnTo>
                      <a:pt x="108" y="43"/>
                    </a:lnTo>
                    <a:lnTo>
                      <a:pt x="108" y="43"/>
                    </a:lnTo>
                    <a:lnTo>
                      <a:pt x="109" y="42"/>
                    </a:lnTo>
                    <a:lnTo>
                      <a:pt x="109" y="41"/>
                    </a:lnTo>
                    <a:lnTo>
                      <a:pt x="112" y="39"/>
                    </a:lnTo>
                    <a:lnTo>
                      <a:pt x="113" y="38"/>
                    </a:lnTo>
                    <a:lnTo>
                      <a:pt x="113" y="38"/>
                    </a:lnTo>
                    <a:lnTo>
                      <a:pt x="116" y="39"/>
                    </a:lnTo>
                    <a:lnTo>
                      <a:pt x="117" y="41"/>
                    </a:lnTo>
                    <a:lnTo>
                      <a:pt x="118" y="42"/>
                    </a:lnTo>
                    <a:lnTo>
                      <a:pt x="118" y="43"/>
                    </a:lnTo>
                    <a:lnTo>
                      <a:pt x="118" y="61"/>
                    </a:lnTo>
                    <a:lnTo>
                      <a:pt x="118" y="61"/>
                    </a:lnTo>
                    <a:lnTo>
                      <a:pt x="125" y="61"/>
                    </a:lnTo>
                    <a:lnTo>
                      <a:pt x="132" y="62"/>
                    </a:lnTo>
                    <a:lnTo>
                      <a:pt x="137" y="66"/>
                    </a:lnTo>
                    <a:lnTo>
                      <a:pt x="141" y="70"/>
                    </a:lnTo>
                    <a:lnTo>
                      <a:pt x="145" y="74"/>
                    </a:lnTo>
                    <a:lnTo>
                      <a:pt x="149" y="80"/>
                    </a:lnTo>
                    <a:lnTo>
                      <a:pt x="151" y="86"/>
                    </a:lnTo>
                    <a:lnTo>
                      <a:pt x="151" y="93"/>
                    </a:lnTo>
                    <a:lnTo>
                      <a:pt x="151" y="93"/>
                    </a:lnTo>
                    <a:lnTo>
                      <a:pt x="151" y="95"/>
                    </a:lnTo>
                    <a:lnTo>
                      <a:pt x="149" y="97"/>
                    </a:lnTo>
                    <a:lnTo>
                      <a:pt x="148" y="97"/>
                    </a:lnTo>
                    <a:lnTo>
                      <a:pt x="145" y="99"/>
                    </a:lnTo>
                    <a:lnTo>
                      <a:pt x="145" y="99"/>
                    </a:lnTo>
                    <a:lnTo>
                      <a:pt x="144" y="97"/>
                    </a:lnTo>
                    <a:lnTo>
                      <a:pt x="143" y="97"/>
                    </a:lnTo>
                    <a:lnTo>
                      <a:pt x="141" y="95"/>
                    </a:lnTo>
                    <a:lnTo>
                      <a:pt x="140" y="93"/>
                    </a:lnTo>
                    <a:lnTo>
                      <a:pt x="140" y="93"/>
                    </a:lnTo>
                    <a:lnTo>
                      <a:pt x="140" y="89"/>
                    </a:lnTo>
                    <a:lnTo>
                      <a:pt x="139" y="84"/>
                    </a:lnTo>
                    <a:lnTo>
                      <a:pt x="137" y="81"/>
                    </a:lnTo>
                    <a:lnTo>
                      <a:pt x="135" y="77"/>
                    </a:lnTo>
                    <a:lnTo>
                      <a:pt x="131" y="74"/>
                    </a:lnTo>
                    <a:lnTo>
                      <a:pt x="128" y="73"/>
                    </a:lnTo>
                    <a:lnTo>
                      <a:pt x="124" y="72"/>
                    </a:lnTo>
                    <a:lnTo>
                      <a:pt x="118" y="72"/>
                    </a:lnTo>
                    <a:lnTo>
                      <a:pt x="108" y="72"/>
                    </a:lnTo>
                    <a:lnTo>
                      <a:pt x="108" y="72"/>
                    </a:lnTo>
                    <a:lnTo>
                      <a:pt x="104" y="72"/>
                    </a:lnTo>
                    <a:lnTo>
                      <a:pt x="100" y="73"/>
                    </a:lnTo>
                    <a:lnTo>
                      <a:pt x="96" y="74"/>
                    </a:lnTo>
                    <a:lnTo>
                      <a:pt x="93" y="77"/>
                    </a:lnTo>
                    <a:lnTo>
                      <a:pt x="90" y="81"/>
                    </a:lnTo>
                    <a:lnTo>
                      <a:pt x="88" y="84"/>
                    </a:lnTo>
                    <a:lnTo>
                      <a:pt x="86" y="89"/>
                    </a:lnTo>
                    <a:lnTo>
                      <a:pt x="86" y="93"/>
                    </a:lnTo>
                    <a:lnTo>
                      <a:pt x="86" y="93"/>
                    </a:lnTo>
                    <a:lnTo>
                      <a:pt x="86" y="97"/>
                    </a:lnTo>
                    <a:lnTo>
                      <a:pt x="89" y="101"/>
                    </a:lnTo>
                    <a:lnTo>
                      <a:pt x="90" y="105"/>
                    </a:lnTo>
                    <a:lnTo>
                      <a:pt x="94" y="108"/>
                    </a:lnTo>
                    <a:lnTo>
                      <a:pt x="102" y="112"/>
                    </a:lnTo>
                    <a:lnTo>
                      <a:pt x="114" y="115"/>
                    </a:lnTo>
                    <a:lnTo>
                      <a:pt x="114" y="115"/>
                    </a:lnTo>
                    <a:lnTo>
                      <a:pt x="128" y="119"/>
                    </a:lnTo>
                    <a:lnTo>
                      <a:pt x="133" y="120"/>
                    </a:lnTo>
                    <a:lnTo>
                      <a:pt x="139" y="124"/>
                    </a:lnTo>
                    <a:lnTo>
                      <a:pt x="144" y="128"/>
                    </a:lnTo>
                    <a:lnTo>
                      <a:pt x="148" y="132"/>
                    </a:lnTo>
                    <a:lnTo>
                      <a:pt x="151" y="139"/>
                    </a:lnTo>
                    <a:lnTo>
                      <a:pt x="151" y="147"/>
                    </a:lnTo>
                    <a:lnTo>
                      <a:pt x="151" y="147"/>
                    </a:lnTo>
                    <a:lnTo>
                      <a:pt x="151" y="154"/>
                    </a:lnTo>
                    <a:lnTo>
                      <a:pt x="149" y="159"/>
                    </a:lnTo>
                    <a:lnTo>
                      <a:pt x="145" y="166"/>
                    </a:lnTo>
                    <a:lnTo>
                      <a:pt x="141" y="170"/>
                    </a:lnTo>
                    <a:lnTo>
                      <a:pt x="137" y="174"/>
                    </a:lnTo>
                    <a:lnTo>
                      <a:pt x="132" y="176"/>
                    </a:lnTo>
                    <a:lnTo>
                      <a:pt x="125" y="179"/>
                    </a:lnTo>
                    <a:lnTo>
                      <a:pt x="118" y="179"/>
                    </a:lnTo>
                    <a:lnTo>
                      <a:pt x="118" y="195"/>
                    </a:lnTo>
                    <a:lnTo>
                      <a:pt x="118" y="195"/>
                    </a:lnTo>
                    <a:lnTo>
                      <a:pt x="118" y="198"/>
                    </a:lnTo>
                    <a:lnTo>
                      <a:pt x="117" y="199"/>
                    </a:lnTo>
                    <a:lnTo>
                      <a:pt x="116" y="201"/>
                    </a:lnTo>
                    <a:lnTo>
                      <a:pt x="113" y="201"/>
                    </a:lnTo>
                    <a:lnTo>
                      <a:pt x="113" y="201"/>
                    </a:lnTo>
                    <a:lnTo>
                      <a:pt x="112" y="201"/>
                    </a:lnTo>
                    <a:lnTo>
                      <a:pt x="109" y="199"/>
                    </a:lnTo>
                    <a:lnTo>
                      <a:pt x="109" y="198"/>
                    </a:lnTo>
                    <a:lnTo>
                      <a:pt x="108" y="195"/>
                    </a:lnTo>
                    <a:lnTo>
                      <a:pt x="108" y="179"/>
                    </a:lnTo>
                    <a:lnTo>
                      <a:pt x="108" y="179"/>
                    </a:lnTo>
                    <a:lnTo>
                      <a:pt x="101" y="179"/>
                    </a:lnTo>
                    <a:lnTo>
                      <a:pt x="96" y="176"/>
                    </a:lnTo>
                    <a:lnTo>
                      <a:pt x="90" y="174"/>
                    </a:lnTo>
                    <a:lnTo>
                      <a:pt x="85" y="170"/>
                    </a:lnTo>
                    <a:lnTo>
                      <a:pt x="81" y="166"/>
                    </a:lnTo>
                    <a:lnTo>
                      <a:pt x="78" y="159"/>
                    </a:lnTo>
                    <a:lnTo>
                      <a:pt x="77" y="154"/>
                    </a:lnTo>
                    <a:lnTo>
                      <a:pt x="76" y="147"/>
                    </a:lnTo>
                    <a:lnTo>
                      <a:pt x="76" y="147"/>
                    </a:lnTo>
                    <a:lnTo>
                      <a:pt x="76" y="146"/>
                    </a:lnTo>
                    <a:lnTo>
                      <a:pt x="77" y="143"/>
                    </a:lnTo>
                    <a:lnTo>
                      <a:pt x="78" y="142"/>
                    </a:lnTo>
                    <a:lnTo>
                      <a:pt x="81" y="142"/>
                    </a:lnTo>
                    <a:lnTo>
                      <a:pt x="81" y="142"/>
                    </a:lnTo>
                    <a:lnTo>
                      <a:pt x="84" y="142"/>
                    </a:lnTo>
                    <a:lnTo>
                      <a:pt x="85" y="143"/>
                    </a:lnTo>
                    <a:lnTo>
                      <a:pt x="86" y="146"/>
                    </a:lnTo>
                    <a:lnTo>
                      <a:pt x="86" y="147"/>
                    </a:lnTo>
                    <a:lnTo>
                      <a:pt x="86" y="147"/>
                    </a:lnTo>
                    <a:lnTo>
                      <a:pt x="86" y="151"/>
                    </a:lnTo>
                    <a:lnTo>
                      <a:pt x="88" y="155"/>
                    </a:lnTo>
                    <a:lnTo>
                      <a:pt x="90" y="159"/>
                    </a:lnTo>
                    <a:lnTo>
                      <a:pt x="93" y="162"/>
                    </a:lnTo>
                    <a:lnTo>
                      <a:pt x="96" y="164"/>
                    </a:lnTo>
                    <a:lnTo>
                      <a:pt x="100" y="167"/>
                    </a:lnTo>
                    <a:lnTo>
                      <a:pt x="104" y="168"/>
                    </a:lnTo>
                    <a:lnTo>
                      <a:pt x="108" y="168"/>
                    </a:lnTo>
                    <a:lnTo>
                      <a:pt x="118" y="168"/>
                    </a:lnTo>
                    <a:lnTo>
                      <a:pt x="118" y="168"/>
                    </a:lnTo>
                    <a:lnTo>
                      <a:pt x="124" y="168"/>
                    </a:lnTo>
                    <a:lnTo>
                      <a:pt x="128" y="167"/>
                    </a:lnTo>
                    <a:lnTo>
                      <a:pt x="131" y="164"/>
                    </a:lnTo>
                    <a:lnTo>
                      <a:pt x="135" y="162"/>
                    </a:lnTo>
                    <a:lnTo>
                      <a:pt x="137" y="159"/>
                    </a:lnTo>
                    <a:lnTo>
                      <a:pt x="139" y="155"/>
                    </a:lnTo>
                    <a:lnTo>
                      <a:pt x="140" y="151"/>
                    </a:lnTo>
                    <a:lnTo>
                      <a:pt x="140" y="147"/>
                    </a:lnTo>
                    <a:lnTo>
                      <a:pt x="140" y="147"/>
                    </a:lnTo>
                    <a:lnTo>
                      <a:pt x="140" y="143"/>
                    </a:lnTo>
                    <a:lnTo>
                      <a:pt x="139" y="139"/>
                    </a:lnTo>
                    <a:lnTo>
                      <a:pt x="136" y="135"/>
                    </a:lnTo>
                    <a:lnTo>
                      <a:pt x="133" y="132"/>
                    </a:lnTo>
                    <a:lnTo>
                      <a:pt x="124" y="128"/>
                    </a:lnTo>
                    <a:lnTo>
                      <a:pt x="112" y="125"/>
                    </a:lnTo>
                    <a:lnTo>
                      <a:pt x="112" y="12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100" name="TextBox 99">
            <a:extLst>
              <a:ext uri="{FF2B5EF4-FFF2-40B4-BE49-F238E27FC236}">
                <a16:creationId xmlns:a16="http://schemas.microsoft.com/office/drawing/2014/main" id="{E37C44BA-7019-DE44-9550-05F80E18DF62}"/>
              </a:ext>
            </a:extLst>
          </p:cNvPr>
          <p:cNvSpPr txBox="1"/>
          <p:nvPr/>
        </p:nvSpPr>
        <p:spPr>
          <a:xfrm>
            <a:off x="6488339" y="2656337"/>
            <a:ext cx="4372804" cy="707886"/>
          </a:xfrm>
          <a:prstGeom prst="rect">
            <a:avLst/>
          </a:prstGeom>
          <a:noFill/>
        </p:spPr>
        <p:txBody>
          <a:bodyPr wrap="square" rtlCol="0">
            <a:spAutoFit/>
          </a:bodyPr>
          <a:lstStyle>
            <a:defPPr>
              <a:defRPr lang="en-US"/>
            </a:defPPr>
            <a:lvl1pPr>
              <a:defRPr sz="1100">
                <a:latin typeface="Verdana" panose="020B0604030504040204" pitchFamily="34" charset="0"/>
                <a:ea typeface="Verdana" panose="020B0604030504040204" pitchFamily="34" charset="0"/>
                <a:cs typeface="Verdana" panose="020B0604030504040204" pitchFamily="34" charset="0"/>
              </a:defRPr>
            </a:lvl1pPr>
          </a:lstStyle>
          <a:p>
            <a:pPr algn="ctr">
              <a:spcBef>
                <a:spcPts val="200"/>
              </a:spcBef>
              <a:buSzPct val="100000"/>
            </a:pPr>
            <a:r>
              <a:rPr lang="en-US" sz="1000" i="1">
                <a:latin typeface="+mn-lt"/>
              </a:rPr>
              <a:t>As the environment changes, there is growing pressure on consumer brands to emulate the qualities of startups such as building flexible supply chains, tightening operating expenses &amp; overhead, and increased investment in growth opportunities.</a:t>
            </a:r>
          </a:p>
        </p:txBody>
      </p:sp>
      <p:grpSp>
        <p:nvGrpSpPr>
          <p:cNvPr id="101" name="Group 100"/>
          <p:cNvGrpSpPr/>
          <p:nvPr/>
        </p:nvGrpSpPr>
        <p:grpSpPr>
          <a:xfrm>
            <a:off x="6728983" y="3362233"/>
            <a:ext cx="3954949" cy="521611"/>
            <a:chOff x="6728983" y="3529380"/>
            <a:chExt cx="3954949" cy="521611"/>
          </a:xfrm>
        </p:grpSpPr>
        <p:sp>
          <p:nvSpPr>
            <p:cNvPr id="102" name="Rectangle 101">
              <a:extLst>
                <a:ext uri="{FF2B5EF4-FFF2-40B4-BE49-F238E27FC236}">
                  <a16:creationId xmlns:a16="http://schemas.microsoft.com/office/drawing/2014/main" id="{1EF7AF57-088A-F341-ADDB-F4174B170669}"/>
                </a:ext>
              </a:extLst>
            </p:cNvPr>
            <p:cNvSpPr/>
            <p:nvPr/>
          </p:nvSpPr>
          <p:spPr>
            <a:xfrm>
              <a:off x="6728983" y="3529380"/>
              <a:ext cx="1005840" cy="461665"/>
            </a:xfrm>
            <a:prstGeom prst="rect">
              <a:avLst/>
            </a:prstGeom>
          </p:spPr>
          <p:txBody>
            <a:bodyPr wrap="square">
              <a:spAutoFit/>
            </a:bodyPr>
            <a:lstStyle/>
            <a:p>
              <a:r>
                <a:rPr lang="en-US" sz="2400" b="1">
                  <a:latin typeface="+mj-lt"/>
                </a:rPr>
                <a:t>22%</a:t>
              </a:r>
              <a:endParaRPr lang="en-US" sz="2400" b="1"/>
            </a:p>
          </p:txBody>
        </p:sp>
        <p:sp>
          <p:nvSpPr>
            <p:cNvPr id="103" name="Rectangle 102">
              <a:extLst>
                <a:ext uri="{FF2B5EF4-FFF2-40B4-BE49-F238E27FC236}">
                  <a16:creationId xmlns:a16="http://schemas.microsoft.com/office/drawing/2014/main" id="{5080A952-2367-9C4B-8D10-402A5D568E68}"/>
                </a:ext>
              </a:extLst>
            </p:cNvPr>
            <p:cNvSpPr/>
            <p:nvPr/>
          </p:nvSpPr>
          <p:spPr>
            <a:xfrm>
              <a:off x="7771286" y="3620104"/>
              <a:ext cx="2912646" cy="430887"/>
            </a:xfrm>
            <a:prstGeom prst="rect">
              <a:avLst/>
            </a:prstGeom>
          </p:spPr>
          <p:txBody>
            <a:bodyPr wrap="square">
              <a:spAutoFit/>
            </a:bodyPr>
            <a:lstStyle/>
            <a:p>
              <a:r>
                <a:rPr lang="en-US" sz="1100"/>
                <a:t>of CPGs have turned to Zero-Based Budgeting (ZBB)</a:t>
              </a:r>
              <a:r>
                <a:rPr lang="en-US" sz="1100" baseline="30000"/>
                <a:t>2</a:t>
              </a:r>
              <a:r>
                <a:rPr lang="en-US" sz="1100"/>
                <a:t> </a:t>
              </a:r>
              <a:endParaRPr lang="en-US" sz="1100" b="1"/>
            </a:p>
          </p:txBody>
        </p:sp>
      </p:grpSp>
      <p:grpSp>
        <p:nvGrpSpPr>
          <p:cNvPr id="104" name="Group 103"/>
          <p:cNvGrpSpPr/>
          <p:nvPr/>
        </p:nvGrpSpPr>
        <p:grpSpPr>
          <a:xfrm>
            <a:off x="6728983" y="4031709"/>
            <a:ext cx="4173550" cy="461665"/>
            <a:chOff x="6728983" y="3988809"/>
            <a:chExt cx="4173550" cy="461665"/>
          </a:xfrm>
        </p:grpSpPr>
        <p:sp>
          <p:nvSpPr>
            <p:cNvPr id="105" name="Rectangle 104">
              <a:extLst>
                <a:ext uri="{FF2B5EF4-FFF2-40B4-BE49-F238E27FC236}">
                  <a16:creationId xmlns:a16="http://schemas.microsoft.com/office/drawing/2014/main" id="{AB4F37AA-1C7D-1343-BC47-A4F7D2596403}"/>
                </a:ext>
              </a:extLst>
            </p:cNvPr>
            <p:cNvSpPr/>
            <p:nvPr/>
          </p:nvSpPr>
          <p:spPr>
            <a:xfrm>
              <a:off x="6728983" y="3988809"/>
              <a:ext cx="1005840" cy="461665"/>
            </a:xfrm>
            <a:prstGeom prst="rect">
              <a:avLst/>
            </a:prstGeom>
          </p:spPr>
          <p:txBody>
            <a:bodyPr wrap="square">
              <a:spAutoFit/>
            </a:bodyPr>
            <a:lstStyle/>
            <a:p>
              <a:r>
                <a:rPr lang="en-US" sz="2400" b="1">
                  <a:latin typeface="+mj-lt"/>
                </a:rPr>
                <a:t>56%</a:t>
              </a:r>
              <a:endParaRPr lang="en-US" sz="2400" b="1"/>
            </a:p>
          </p:txBody>
        </p:sp>
        <p:sp>
          <p:nvSpPr>
            <p:cNvPr id="106" name="Rectangle 105">
              <a:extLst>
                <a:ext uri="{FF2B5EF4-FFF2-40B4-BE49-F238E27FC236}">
                  <a16:creationId xmlns:a16="http://schemas.microsoft.com/office/drawing/2014/main" id="{40AA22A1-5F33-4C40-B892-8D6632CC9667}"/>
                </a:ext>
              </a:extLst>
            </p:cNvPr>
            <p:cNvSpPr/>
            <p:nvPr/>
          </p:nvSpPr>
          <p:spPr>
            <a:xfrm>
              <a:off x="7771286" y="4019587"/>
              <a:ext cx="3131247" cy="430887"/>
            </a:xfrm>
            <a:prstGeom prst="rect">
              <a:avLst/>
            </a:prstGeom>
          </p:spPr>
          <p:txBody>
            <a:bodyPr wrap="square">
              <a:spAutoFit/>
            </a:bodyPr>
            <a:lstStyle/>
            <a:p>
              <a:r>
                <a:rPr lang="en-US" sz="1100"/>
                <a:t>increase in the usage of ZBB in 2017 compared to 2016</a:t>
              </a:r>
              <a:r>
                <a:rPr lang="en-US" sz="1100" baseline="30000"/>
                <a:t>3</a:t>
              </a:r>
              <a:endParaRPr lang="en-US" sz="1100" b="1"/>
            </a:p>
          </p:txBody>
        </p:sp>
      </p:grpSp>
      <p:grpSp>
        <p:nvGrpSpPr>
          <p:cNvPr id="107" name="Group 106"/>
          <p:cNvGrpSpPr/>
          <p:nvPr/>
        </p:nvGrpSpPr>
        <p:grpSpPr>
          <a:xfrm>
            <a:off x="6585088" y="4701185"/>
            <a:ext cx="3701793" cy="461665"/>
            <a:chOff x="6585088" y="4496189"/>
            <a:chExt cx="3701793" cy="461665"/>
          </a:xfrm>
        </p:grpSpPr>
        <p:sp>
          <p:nvSpPr>
            <p:cNvPr id="108" name="Rectangle 107">
              <a:extLst>
                <a:ext uri="{FF2B5EF4-FFF2-40B4-BE49-F238E27FC236}">
                  <a16:creationId xmlns:a16="http://schemas.microsoft.com/office/drawing/2014/main" id="{9B0162B7-D92B-9149-BECD-F938D04AEABD}"/>
                </a:ext>
              </a:extLst>
            </p:cNvPr>
            <p:cNvSpPr/>
            <p:nvPr/>
          </p:nvSpPr>
          <p:spPr>
            <a:xfrm>
              <a:off x="6585088" y="4496189"/>
              <a:ext cx="1293631" cy="461665"/>
            </a:xfrm>
            <a:prstGeom prst="rect">
              <a:avLst/>
            </a:prstGeom>
          </p:spPr>
          <p:txBody>
            <a:bodyPr wrap="square">
              <a:spAutoFit/>
            </a:bodyPr>
            <a:lstStyle/>
            <a:p>
              <a:r>
                <a:rPr lang="en-US" sz="2400" b="1">
                  <a:latin typeface="+mj-lt"/>
                </a:rPr>
                <a:t>$280M</a:t>
              </a:r>
              <a:endParaRPr lang="en-US" sz="2400" b="1"/>
            </a:p>
          </p:txBody>
        </p:sp>
        <p:sp>
          <p:nvSpPr>
            <p:cNvPr id="109" name="Rectangle 108">
              <a:extLst>
                <a:ext uri="{FF2B5EF4-FFF2-40B4-BE49-F238E27FC236}">
                  <a16:creationId xmlns:a16="http://schemas.microsoft.com/office/drawing/2014/main" id="{307A6DCC-3DE6-FC49-90CE-729829562D83}"/>
                </a:ext>
              </a:extLst>
            </p:cNvPr>
            <p:cNvSpPr/>
            <p:nvPr/>
          </p:nvSpPr>
          <p:spPr>
            <a:xfrm>
              <a:off x="7771287" y="4517540"/>
              <a:ext cx="2515594" cy="430887"/>
            </a:xfrm>
            <a:prstGeom prst="rect">
              <a:avLst/>
            </a:prstGeom>
          </p:spPr>
          <p:txBody>
            <a:bodyPr wrap="square">
              <a:spAutoFit/>
            </a:bodyPr>
            <a:lstStyle/>
            <a:p>
              <a:r>
                <a:rPr lang="en-US" sz="1100"/>
                <a:t>on average saved by firms per year with the help of ZBB</a:t>
              </a:r>
              <a:r>
                <a:rPr lang="en-US" sz="1100" baseline="30000"/>
                <a:t>3</a:t>
              </a:r>
              <a:endParaRPr lang="en-US" sz="1100" b="1"/>
            </a:p>
          </p:txBody>
        </p:sp>
      </p:grpSp>
      <p:sp>
        <p:nvSpPr>
          <p:cNvPr id="110" name="Rectangle 109">
            <a:extLst>
              <a:ext uri="{FF2B5EF4-FFF2-40B4-BE49-F238E27FC236}">
                <a16:creationId xmlns:a16="http://schemas.microsoft.com/office/drawing/2014/main" id="{74246D6F-297D-F44C-9522-229A5B278868}"/>
              </a:ext>
            </a:extLst>
          </p:cNvPr>
          <p:cNvSpPr/>
          <p:nvPr/>
        </p:nvSpPr>
        <p:spPr>
          <a:xfrm>
            <a:off x="914400" y="5818419"/>
            <a:ext cx="4789261" cy="415498"/>
          </a:xfrm>
          <a:prstGeom prst="rect">
            <a:avLst/>
          </a:prstGeom>
        </p:spPr>
        <p:txBody>
          <a:bodyPr wrap="square">
            <a:spAutoFit/>
          </a:bodyPr>
          <a:lstStyle/>
          <a:p>
            <a:pPr>
              <a:tabLst>
                <a:tab pos="457200" algn="l"/>
                <a:tab pos="2286000" algn="l"/>
              </a:tabLst>
            </a:pPr>
            <a:r>
              <a:rPr lang="en-US" sz="700">
                <a:solidFill>
                  <a:srgbClr val="000000"/>
                </a:solidFill>
                <a:ea typeface="Verdana" panose="020B0604030504040204" pitchFamily="34" charset="0"/>
                <a:cs typeface="Verdana" panose="020B0604030504040204" pitchFamily="34" charset="0"/>
              </a:rPr>
              <a:t>1. Deloitte CIP Global Powers of Retailing 2018 Report</a:t>
            </a:r>
          </a:p>
          <a:p>
            <a:pPr>
              <a:tabLst>
                <a:tab pos="457200" algn="l"/>
                <a:tab pos="2286000" algn="l"/>
              </a:tabLst>
            </a:pPr>
            <a:r>
              <a:rPr lang="en-US" sz="700" kern="0">
                <a:solidFill>
                  <a:srgbClr val="000000"/>
                </a:solidFill>
                <a:ea typeface="Verdana" panose="020B0604030504040204" pitchFamily="34" charset="0"/>
                <a:cs typeface="Verdana" panose="020B0604030504040204" pitchFamily="34" charset="0"/>
              </a:rPr>
              <a:t>2</a:t>
            </a:r>
            <a:r>
              <a:rPr lang="en-US" sz="700">
                <a:solidFill>
                  <a:srgbClr val="000000"/>
                </a:solidFill>
                <a:ea typeface="Verdana" panose="020B0604030504040204" pitchFamily="34" charset="0"/>
                <a:cs typeface="Verdana" panose="020B0604030504040204" pitchFamily="34" charset="0"/>
              </a:rPr>
              <a:t>. Deloitte Commercial spend in consumer products: 2016</a:t>
            </a:r>
          </a:p>
          <a:p>
            <a:pPr>
              <a:tabLst>
                <a:tab pos="457200" algn="l"/>
                <a:tab pos="2286000" algn="l"/>
              </a:tabLst>
            </a:pPr>
            <a:r>
              <a:rPr lang="en-US" sz="700">
                <a:solidFill>
                  <a:srgbClr val="000000"/>
                </a:solidFill>
                <a:ea typeface="Verdana" panose="020B0604030504040204" pitchFamily="34" charset="0"/>
                <a:cs typeface="Verdana" panose="020B0604030504040204" pitchFamily="34" charset="0"/>
              </a:rPr>
              <a:t>3. “Global Companies Extend Use of Zero-Based Budgeting to Slash Costs” Wall Street Journal 2018</a:t>
            </a:r>
          </a:p>
        </p:txBody>
      </p:sp>
      <p:sp>
        <p:nvSpPr>
          <p:cNvPr id="111" name="TextBox 110"/>
          <p:cNvSpPr txBox="1"/>
          <p:nvPr/>
        </p:nvSpPr>
        <p:spPr>
          <a:xfrm>
            <a:off x="2009484" y="2863071"/>
            <a:ext cx="2182636" cy="307777"/>
          </a:xfrm>
          <a:prstGeom prst="rect">
            <a:avLst/>
          </a:prstGeom>
          <a:noFill/>
        </p:spPr>
        <p:txBody>
          <a:bodyPr wrap="square" rtlCol="0">
            <a:spAutoFit/>
          </a:bodyPr>
          <a:lstStyle/>
          <a:p>
            <a:pPr algn="ctr"/>
            <a:r>
              <a:rPr lang="en-US" sz="1400" b="1" cap="small" spc="70">
                <a:latin typeface="Open Sans"/>
                <a:cs typeface="Open Sans"/>
              </a:rPr>
              <a:t>Economic Trends</a:t>
            </a:r>
            <a:r>
              <a:rPr lang="en-US" sz="1400" cap="small" spc="70" baseline="30000">
                <a:latin typeface="Open Sans"/>
                <a:cs typeface="Open Sans"/>
              </a:rPr>
              <a:t>1</a:t>
            </a:r>
          </a:p>
        </p:txBody>
      </p:sp>
      <p:pic>
        <p:nvPicPr>
          <p:cNvPr id="112" name="Picture 1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71987" y="3141374"/>
            <a:ext cx="1500262" cy="773882"/>
          </a:xfrm>
          <a:prstGeom prst="rect">
            <a:avLst/>
          </a:prstGeom>
        </p:spPr>
      </p:pic>
      <p:sp>
        <p:nvSpPr>
          <p:cNvPr id="113" name="TextBox 112"/>
          <p:cNvSpPr txBox="1"/>
          <p:nvPr/>
        </p:nvSpPr>
        <p:spPr>
          <a:xfrm>
            <a:off x="3778489" y="4024077"/>
            <a:ext cx="1287258" cy="677108"/>
          </a:xfrm>
          <a:prstGeom prst="rect">
            <a:avLst/>
          </a:prstGeom>
          <a:noFill/>
        </p:spPr>
        <p:txBody>
          <a:bodyPr wrap="square" rtlCol="0">
            <a:spAutoFit/>
          </a:bodyPr>
          <a:lstStyle/>
          <a:p>
            <a:pPr algn="ctr"/>
            <a:r>
              <a:rPr lang="en-US" b="1"/>
              <a:t>1.9%</a:t>
            </a:r>
          </a:p>
          <a:p>
            <a:pPr algn="ctr"/>
            <a:r>
              <a:rPr lang="en-US" sz="1000"/>
              <a:t>2018 average US inflation</a:t>
            </a:r>
          </a:p>
        </p:txBody>
      </p:sp>
      <p:grpSp>
        <p:nvGrpSpPr>
          <p:cNvPr id="114" name="Group 587"/>
          <p:cNvGrpSpPr>
            <a:grpSpLocks noChangeAspect="1"/>
          </p:cNvGrpSpPr>
          <p:nvPr/>
        </p:nvGrpSpPr>
        <p:grpSpPr bwMode="auto">
          <a:xfrm>
            <a:off x="3963179" y="4874459"/>
            <a:ext cx="917879" cy="672250"/>
            <a:chOff x="2942" y="2509"/>
            <a:chExt cx="213" cy="156"/>
          </a:xfrm>
          <a:solidFill>
            <a:schemeClr val="bg1">
              <a:lumMod val="95000"/>
            </a:schemeClr>
          </a:solidFill>
        </p:grpSpPr>
        <p:sp>
          <p:nvSpPr>
            <p:cNvPr id="115" name="Freeform 588"/>
            <p:cNvSpPr>
              <a:spLocks/>
            </p:cNvSpPr>
            <p:nvPr/>
          </p:nvSpPr>
          <p:spPr bwMode="auto">
            <a:xfrm>
              <a:off x="2942" y="2509"/>
              <a:ext cx="212" cy="156"/>
            </a:xfrm>
            <a:custGeom>
              <a:avLst/>
              <a:gdLst>
                <a:gd name="T0" fmla="*/ 309 w 320"/>
                <a:gd name="T1" fmla="*/ 214 h 235"/>
                <a:gd name="T2" fmla="*/ 21 w 320"/>
                <a:gd name="T3" fmla="*/ 214 h 235"/>
                <a:gd name="T4" fmla="*/ 21 w 320"/>
                <a:gd name="T5" fmla="*/ 11 h 235"/>
                <a:gd name="T6" fmla="*/ 10 w 320"/>
                <a:gd name="T7" fmla="*/ 0 h 235"/>
                <a:gd name="T8" fmla="*/ 0 w 320"/>
                <a:gd name="T9" fmla="*/ 11 h 235"/>
                <a:gd name="T10" fmla="*/ 0 w 320"/>
                <a:gd name="T11" fmla="*/ 224 h 235"/>
                <a:gd name="T12" fmla="*/ 10 w 320"/>
                <a:gd name="T13" fmla="*/ 235 h 235"/>
                <a:gd name="T14" fmla="*/ 309 w 320"/>
                <a:gd name="T15" fmla="*/ 235 h 235"/>
                <a:gd name="T16" fmla="*/ 320 w 320"/>
                <a:gd name="T17" fmla="*/ 224 h 235"/>
                <a:gd name="T18" fmla="*/ 309 w 320"/>
                <a:gd name="T1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0" h="235">
                  <a:moveTo>
                    <a:pt x="309" y="214"/>
                  </a:moveTo>
                  <a:cubicBezTo>
                    <a:pt x="21" y="214"/>
                    <a:pt x="21" y="214"/>
                    <a:pt x="21" y="214"/>
                  </a:cubicBezTo>
                  <a:cubicBezTo>
                    <a:pt x="21" y="11"/>
                    <a:pt x="21" y="11"/>
                    <a:pt x="21" y="11"/>
                  </a:cubicBezTo>
                  <a:cubicBezTo>
                    <a:pt x="21" y="5"/>
                    <a:pt x="16"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218"/>
                    <a:pt x="315" y="214"/>
                    <a:pt x="309" y="2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6" name="Freeform 589"/>
            <p:cNvSpPr>
              <a:spLocks/>
            </p:cNvSpPr>
            <p:nvPr/>
          </p:nvSpPr>
          <p:spPr bwMode="auto">
            <a:xfrm>
              <a:off x="2969" y="2523"/>
              <a:ext cx="186" cy="99"/>
            </a:xfrm>
            <a:custGeom>
              <a:avLst/>
              <a:gdLst>
                <a:gd name="T0" fmla="*/ 12 w 280"/>
                <a:gd name="T1" fmla="*/ 150 h 150"/>
                <a:gd name="T2" fmla="*/ 20 w 280"/>
                <a:gd name="T3" fmla="*/ 147 h 150"/>
                <a:gd name="T4" fmla="*/ 87 w 280"/>
                <a:gd name="T5" fmla="*/ 80 h 150"/>
                <a:gd name="T6" fmla="*/ 143 w 280"/>
                <a:gd name="T7" fmla="*/ 136 h 150"/>
                <a:gd name="T8" fmla="*/ 158 w 280"/>
                <a:gd name="T9" fmla="*/ 136 h 150"/>
                <a:gd name="T10" fmla="*/ 276 w 280"/>
                <a:gd name="T11" fmla="*/ 19 h 150"/>
                <a:gd name="T12" fmla="*/ 276 w 280"/>
                <a:gd name="T13" fmla="*/ 4 h 150"/>
                <a:gd name="T14" fmla="*/ 260 w 280"/>
                <a:gd name="T15" fmla="*/ 4 h 150"/>
                <a:gd name="T16" fmla="*/ 151 w 280"/>
                <a:gd name="T17" fmla="*/ 114 h 150"/>
                <a:gd name="T18" fmla="*/ 94 w 280"/>
                <a:gd name="T19" fmla="*/ 57 h 150"/>
                <a:gd name="T20" fmla="*/ 79 w 280"/>
                <a:gd name="T21" fmla="*/ 57 h 150"/>
                <a:gd name="T22" fmla="*/ 4 w 280"/>
                <a:gd name="T23" fmla="*/ 132 h 150"/>
                <a:gd name="T24" fmla="*/ 4 w 280"/>
                <a:gd name="T25" fmla="*/ 147 h 150"/>
                <a:gd name="T26" fmla="*/ 12 w 280"/>
                <a:gd name="T2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0" h="150">
                  <a:moveTo>
                    <a:pt x="12" y="150"/>
                  </a:moveTo>
                  <a:cubicBezTo>
                    <a:pt x="15" y="150"/>
                    <a:pt x="17" y="149"/>
                    <a:pt x="20" y="147"/>
                  </a:cubicBezTo>
                  <a:cubicBezTo>
                    <a:pt x="87" y="80"/>
                    <a:pt x="87" y="80"/>
                    <a:pt x="87" y="80"/>
                  </a:cubicBezTo>
                  <a:cubicBezTo>
                    <a:pt x="143" y="136"/>
                    <a:pt x="143" y="136"/>
                    <a:pt x="143" y="136"/>
                  </a:cubicBezTo>
                  <a:cubicBezTo>
                    <a:pt x="147" y="140"/>
                    <a:pt x="154" y="140"/>
                    <a:pt x="158" y="136"/>
                  </a:cubicBezTo>
                  <a:cubicBezTo>
                    <a:pt x="276" y="19"/>
                    <a:pt x="276" y="19"/>
                    <a:pt x="276" y="19"/>
                  </a:cubicBezTo>
                  <a:cubicBezTo>
                    <a:pt x="280" y="15"/>
                    <a:pt x="280" y="8"/>
                    <a:pt x="276" y="4"/>
                  </a:cubicBezTo>
                  <a:cubicBezTo>
                    <a:pt x="271" y="0"/>
                    <a:pt x="265" y="0"/>
                    <a:pt x="260" y="4"/>
                  </a:cubicBezTo>
                  <a:cubicBezTo>
                    <a:pt x="151" y="114"/>
                    <a:pt x="151" y="114"/>
                    <a:pt x="151" y="114"/>
                  </a:cubicBezTo>
                  <a:cubicBezTo>
                    <a:pt x="94" y="57"/>
                    <a:pt x="94" y="57"/>
                    <a:pt x="94" y="57"/>
                  </a:cubicBezTo>
                  <a:cubicBezTo>
                    <a:pt x="90" y="53"/>
                    <a:pt x="83" y="53"/>
                    <a:pt x="79" y="57"/>
                  </a:cubicBezTo>
                  <a:cubicBezTo>
                    <a:pt x="4" y="132"/>
                    <a:pt x="4" y="132"/>
                    <a:pt x="4" y="132"/>
                  </a:cubicBezTo>
                  <a:cubicBezTo>
                    <a:pt x="0" y="136"/>
                    <a:pt x="0" y="143"/>
                    <a:pt x="4" y="147"/>
                  </a:cubicBezTo>
                  <a:cubicBezTo>
                    <a:pt x="7" y="149"/>
                    <a:pt x="9" y="150"/>
                    <a:pt x="12"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117" name="Rectangle 116"/>
          <p:cNvSpPr/>
          <p:nvPr/>
        </p:nvSpPr>
        <p:spPr>
          <a:xfrm>
            <a:off x="3683986" y="4902275"/>
            <a:ext cx="1476264" cy="707886"/>
          </a:xfrm>
          <a:prstGeom prst="rect">
            <a:avLst/>
          </a:prstGeom>
        </p:spPr>
        <p:txBody>
          <a:bodyPr wrap="square">
            <a:spAutoFit/>
          </a:bodyPr>
          <a:lstStyle/>
          <a:p>
            <a:pPr algn="ctr"/>
            <a:r>
              <a:rPr lang="en-US" sz="1000"/>
              <a:t>Sharp rise in asset prices including </a:t>
            </a:r>
            <a:r>
              <a:rPr lang="en-US" sz="1000" b="1"/>
              <a:t>equities, bonds, and property</a:t>
            </a:r>
          </a:p>
        </p:txBody>
      </p:sp>
      <p:sp>
        <p:nvSpPr>
          <p:cNvPr id="6" name="Text Placeholder 5">
            <a:extLst>
              <a:ext uri="{FF2B5EF4-FFF2-40B4-BE49-F238E27FC236}">
                <a16:creationId xmlns:a16="http://schemas.microsoft.com/office/drawing/2014/main" id="{852D83E3-08A1-C2AF-5F54-2BBADDB01F9D}"/>
              </a:ext>
            </a:extLst>
          </p:cNvPr>
          <p:cNvSpPr>
            <a:spLocks noGrp="1"/>
          </p:cNvSpPr>
          <p:nvPr>
            <p:ph type="body" sz="quarter" idx="15"/>
          </p:nvPr>
        </p:nvSpPr>
        <p:spPr/>
        <p:txBody>
          <a:bodyPr vert="horz" lIns="0" tIns="0" rIns="0" bIns="0" rtlCol="0" anchor="t">
            <a:noAutofit/>
          </a:bodyPr>
          <a:lstStyle/>
          <a:p>
            <a:r>
              <a:rPr lang="en-US" sz="1400"/>
              <a:t>Main Model</a:t>
            </a:r>
          </a:p>
        </p:txBody>
      </p:sp>
      <p:sp>
        <p:nvSpPr>
          <p:cNvPr id="8" name="Text Placeholder 1">
            <a:extLst>
              <a:ext uri="{FF2B5EF4-FFF2-40B4-BE49-F238E27FC236}">
                <a16:creationId xmlns:a16="http://schemas.microsoft.com/office/drawing/2014/main" id="{781C351C-99FA-F484-E517-EBA13AF724EC}"/>
              </a:ext>
            </a:extLst>
          </p:cNvPr>
          <p:cNvSpPr txBox="1">
            <a:spLocks/>
          </p:cNvSpPr>
          <p:nvPr/>
        </p:nvSpPr>
        <p:spPr>
          <a:xfrm>
            <a:off x="912205" y="693096"/>
            <a:ext cx="4590088" cy="593370"/>
          </a:xfrm>
          <a:prstGeom prst="rect">
            <a:avLst/>
          </a:prstGeom>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000" b="1">
                <a:solidFill>
                  <a:schemeClr val="accent6"/>
                </a:solidFill>
                <a:latin typeface="Open Sans Light"/>
                <a:ea typeface="Open Sans Light"/>
                <a:cs typeface="Open Sans Light"/>
              </a:rPr>
              <a:t>Neural Network</a:t>
            </a:r>
            <a:endParaRPr lang="en-US" sz="4000">
              <a:solidFill>
                <a:schemeClr val="accent6"/>
              </a:solidFill>
            </a:endParaRPr>
          </a:p>
        </p:txBody>
      </p:sp>
    </p:spTree>
    <p:extLst>
      <p:ext uri="{BB962C8B-B14F-4D97-AF65-F5344CB8AC3E}">
        <p14:creationId xmlns:p14="http://schemas.microsoft.com/office/powerpoint/2010/main" val="6399481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62B7AC2-8F97-4E5B-92C9-6ADE85140A6C}"/>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415" imgH="416" progId="TCLayout.ActiveDocument.1">
                  <p:embed/>
                </p:oleObj>
              </mc:Choice>
              <mc:Fallback>
                <p:oleObj name="think-cell Slide" r:id="rId6" imgW="415" imgH="416" progId="TCLayout.ActiveDocument.1">
                  <p:embed/>
                  <p:pic>
                    <p:nvPicPr>
                      <p:cNvPr id="4" name="Object 3" hidden="1">
                        <a:extLst>
                          <a:ext uri="{FF2B5EF4-FFF2-40B4-BE49-F238E27FC236}">
                            <a16:creationId xmlns:a16="http://schemas.microsoft.com/office/drawing/2014/main" id="{562B7AC2-8F97-4E5B-92C9-6ADE85140A6C}"/>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5388FCEE-22D8-44F9-BF29-CA0D6A75D67A}"/>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pitchFamily="50" charset="0"/>
              <a:sym typeface="Chronicle Display Black" pitchFamily="50" charset="0"/>
            </a:endParaRPr>
          </a:p>
        </p:txBody>
      </p:sp>
      <p:sp>
        <p:nvSpPr>
          <p:cNvPr id="6" name="Text Placeholder 5">
            <a:extLst>
              <a:ext uri="{FF2B5EF4-FFF2-40B4-BE49-F238E27FC236}">
                <a16:creationId xmlns:a16="http://schemas.microsoft.com/office/drawing/2014/main" id="{852D83E3-08A1-C2AF-5F54-2BBADDB01F9D}"/>
              </a:ext>
            </a:extLst>
          </p:cNvPr>
          <p:cNvSpPr>
            <a:spLocks noGrp="1"/>
          </p:cNvSpPr>
          <p:nvPr>
            <p:ph type="body" sz="quarter" idx="15"/>
          </p:nvPr>
        </p:nvSpPr>
        <p:spPr/>
        <p:txBody>
          <a:bodyPr vert="horz" lIns="0" tIns="0" rIns="0" bIns="0" rtlCol="0" anchor="t">
            <a:noAutofit/>
          </a:bodyPr>
          <a:lstStyle/>
          <a:p>
            <a:r>
              <a:rPr lang="en-US" sz="1400"/>
              <a:t>Main Model</a:t>
            </a:r>
          </a:p>
        </p:txBody>
      </p:sp>
      <p:sp>
        <p:nvSpPr>
          <p:cNvPr id="8" name="Text Placeholder 1">
            <a:extLst>
              <a:ext uri="{FF2B5EF4-FFF2-40B4-BE49-F238E27FC236}">
                <a16:creationId xmlns:a16="http://schemas.microsoft.com/office/drawing/2014/main" id="{781C351C-99FA-F484-E517-EBA13AF724EC}"/>
              </a:ext>
            </a:extLst>
          </p:cNvPr>
          <p:cNvSpPr txBox="1">
            <a:spLocks/>
          </p:cNvSpPr>
          <p:nvPr/>
        </p:nvSpPr>
        <p:spPr>
          <a:xfrm>
            <a:off x="912205" y="693096"/>
            <a:ext cx="8716389" cy="550238"/>
          </a:xfrm>
          <a:prstGeom prst="rect">
            <a:avLst/>
          </a:prstGeom>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000" b="1">
                <a:solidFill>
                  <a:schemeClr val="accent6"/>
                </a:solidFill>
                <a:latin typeface="Open Sans Light"/>
                <a:ea typeface="Open Sans Light"/>
                <a:cs typeface="Open Sans Light"/>
              </a:rPr>
              <a:t>Our Model </a:t>
            </a:r>
          </a:p>
        </p:txBody>
      </p:sp>
      <p:sp>
        <p:nvSpPr>
          <p:cNvPr id="9" name="Text Placeholder 8">
            <a:extLst>
              <a:ext uri="{FF2B5EF4-FFF2-40B4-BE49-F238E27FC236}">
                <a16:creationId xmlns:a16="http://schemas.microsoft.com/office/drawing/2014/main" id="{5DEE3865-9732-77CC-6643-9FFBE8FE009C}"/>
              </a:ext>
            </a:extLst>
          </p:cNvPr>
          <p:cNvSpPr>
            <a:spLocks noGrp="1"/>
          </p:cNvSpPr>
          <p:nvPr>
            <p:ph type="body" sz="quarter" idx="14"/>
          </p:nvPr>
        </p:nvSpPr>
        <p:spPr/>
        <p:txBody>
          <a:bodyPr/>
          <a:lstStyle/>
          <a:p>
            <a:r>
              <a:rPr lang="en-US"/>
              <a:t>The model we built to help you thrive</a:t>
            </a:r>
          </a:p>
        </p:txBody>
      </p:sp>
      <p:pic>
        <p:nvPicPr>
          <p:cNvPr id="2" name="Picture 4" descr="A graph with different colored bars&#10;&#10;Description automatically generated">
            <a:extLst>
              <a:ext uri="{FF2B5EF4-FFF2-40B4-BE49-F238E27FC236}">
                <a16:creationId xmlns:a16="http://schemas.microsoft.com/office/drawing/2014/main" id="{0A6771A8-D778-6C0A-D1FD-AD7C03FF9FF2}"/>
              </a:ext>
            </a:extLst>
          </p:cNvPr>
          <p:cNvPicPr>
            <a:picLocks noChangeAspect="1"/>
          </p:cNvPicPr>
          <p:nvPr/>
        </p:nvPicPr>
        <p:blipFill>
          <a:blip r:embed="rId8"/>
          <a:stretch>
            <a:fillRect/>
          </a:stretch>
        </p:blipFill>
        <p:spPr>
          <a:xfrm>
            <a:off x="723901" y="1655341"/>
            <a:ext cx="10018484" cy="4871748"/>
          </a:xfrm>
          <a:prstGeom prst="rect">
            <a:avLst/>
          </a:prstGeom>
        </p:spPr>
      </p:pic>
    </p:spTree>
    <p:extLst>
      <p:ext uri="{BB962C8B-B14F-4D97-AF65-F5344CB8AC3E}">
        <p14:creationId xmlns:p14="http://schemas.microsoft.com/office/powerpoint/2010/main" val="500014475"/>
      </p:ext>
    </p:extLst>
  </p:cSld>
  <p:clrMapOvr>
    <a:masterClrMapping/>
  </p:clrMapOvr>
  <p:extLst>
    <p:ext uri="{6950BFC3-D8DA-4A85-94F7-54DA5524770B}">
      <p188:commentRel xmlns:p188="http://schemas.microsoft.com/office/powerpoint/2018/8/main" r:id="rId5"/>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62B7AC2-8F97-4E5B-92C9-6ADE85140A6C}"/>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15" imgH="416" progId="TCLayout.ActiveDocument.1">
                  <p:embed/>
                </p:oleObj>
              </mc:Choice>
              <mc:Fallback>
                <p:oleObj name="think-cell Slide" r:id="rId5" imgW="415" imgH="416" progId="TCLayout.ActiveDocument.1">
                  <p:embed/>
                  <p:pic>
                    <p:nvPicPr>
                      <p:cNvPr id="4" name="Object 3" hidden="1">
                        <a:extLst>
                          <a:ext uri="{FF2B5EF4-FFF2-40B4-BE49-F238E27FC236}">
                            <a16:creationId xmlns:a16="http://schemas.microsoft.com/office/drawing/2014/main" id="{562B7AC2-8F97-4E5B-92C9-6ADE85140A6C}"/>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5388FCEE-22D8-44F9-BF29-CA0D6A75D67A}"/>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7" name="Text Placeholder 26">
            <a:extLst>
              <a:ext uri="{FF2B5EF4-FFF2-40B4-BE49-F238E27FC236}">
                <a16:creationId xmlns:a16="http://schemas.microsoft.com/office/drawing/2014/main" id="{8F1DEBFA-B62D-4EC1-AFD4-4A40E957281E}"/>
              </a:ext>
            </a:extLst>
          </p:cNvPr>
          <p:cNvSpPr>
            <a:spLocks noGrp="1"/>
          </p:cNvSpPr>
          <p:nvPr>
            <p:ph type="body" sz="quarter" idx="13"/>
          </p:nvPr>
        </p:nvSpPr>
        <p:spPr/>
        <p:txBody>
          <a:bodyPr/>
          <a:lstStyle/>
          <a:p>
            <a:r>
              <a:rPr lang="en-US"/>
              <a:t>The thriving market and ability to react in real time to users demands is a unique opportunity to throw your company to the front of the market</a:t>
            </a:r>
          </a:p>
        </p:txBody>
      </p:sp>
      <p:sp>
        <p:nvSpPr>
          <p:cNvPr id="2" name="Title 1">
            <a:extLst>
              <a:ext uri="{FF2B5EF4-FFF2-40B4-BE49-F238E27FC236}">
                <a16:creationId xmlns:a16="http://schemas.microsoft.com/office/drawing/2014/main" id="{35B02637-A3A2-4469-890E-F300AC4A9A60}"/>
              </a:ext>
            </a:extLst>
          </p:cNvPr>
          <p:cNvSpPr>
            <a:spLocks noGrp="1"/>
          </p:cNvSpPr>
          <p:nvPr>
            <p:ph type="title"/>
          </p:nvPr>
        </p:nvSpPr>
        <p:spPr/>
        <p:txBody>
          <a:bodyPr/>
          <a:lstStyle/>
          <a:p>
            <a:r>
              <a:rPr lang="en-US"/>
              <a:t>Conclusion</a:t>
            </a:r>
            <a:br>
              <a:rPr lang="en-US"/>
            </a:br>
            <a:endParaRPr lang="en-US"/>
          </a:p>
        </p:txBody>
      </p:sp>
      <p:sp>
        <p:nvSpPr>
          <p:cNvPr id="77" name="Rectangle 76"/>
          <p:cNvSpPr/>
          <p:nvPr/>
        </p:nvSpPr>
        <p:spPr bwMode="gray">
          <a:xfrm>
            <a:off x="729206" y="1272813"/>
            <a:ext cx="10289894" cy="464328"/>
          </a:xfrm>
          <a:prstGeom prst="rect">
            <a:avLst/>
          </a:prstGeom>
          <a:solidFill>
            <a:schemeClr val="accent3"/>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Open Sans"/>
                <a:ea typeface="+mn-ea"/>
                <a:cs typeface="+mn-cs"/>
              </a:rPr>
              <a:t>The market is booming, the time to act is NOW!</a:t>
            </a:r>
            <a:endParaRPr kumimoji="0" lang="en-US" sz="1200" b="1" i="0" u="none" strike="noStrike" kern="1200" cap="none" spc="0" normalizeH="0" baseline="0" noProof="0">
              <a:ln>
                <a:noFill/>
              </a:ln>
              <a:solidFill>
                <a:prstClr val="white"/>
              </a:solidFill>
              <a:effectLst/>
              <a:uLnTx/>
              <a:uFillTx/>
              <a:latin typeface="Open Sans"/>
              <a:ea typeface="+mn-ea"/>
              <a:cs typeface="Arial" pitchFamily="34" charset="0"/>
            </a:endParaRPr>
          </a:p>
        </p:txBody>
      </p:sp>
      <p:sp>
        <p:nvSpPr>
          <p:cNvPr id="81" name="TextBox 80">
            <a:extLst>
              <a:ext uri="{FF2B5EF4-FFF2-40B4-BE49-F238E27FC236}">
                <a16:creationId xmlns:a16="http://schemas.microsoft.com/office/drawing/2014/main" id="{302F8EC5-D176-D146-80F4-9A82B9DC6853}"/>
              </a:ext>
            </a:extLst>
          </p:cNvPr>
          <p:cNvSpPr txBox="1"/>
          <p:nvPr/>
        </p:nvSpPr>
        <p:spPr>
          <a:xfrm>
            <a:off x="2690292" y="2407616"/>
            <a:ext cx="1425972" cy="43088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Open Sans"/>
                <a:ea typeface="+mn-ea"/>
                <a:cs typeface="+mn-cs"/>
              </a:rPr>
              <a:t>Exponential Market Growth</a:t>
            </a:r>
            <a:endParaRPr kumimoji="0" lang="en-US" sz="1400" b="0" i="0" u="none" strike="noStrike" kern="1200" cap="none" spc="0" normalizeH="0" baseline="0" noProof="0">
              <a:ln>
                <a:noFill/>
              </a:ln>
              <a:solidFill>
                <a:prstClr val="black"/>
              </a:solidFill>
              <a:effectLst/>
              <a:uLnTx/>
              <a:uFillTx/>
              <a:latin typeface="Open Sans"/>
              <a:ea typeface="+mn-ea"/>
              <a:cs typeface="+mn-cs"/>
            </a:endParaRPr>
          </a:p>
        </p:txBody>
      </p:sp>
      <p:sp>
        <p:nvSpPr>
          <p:cNvPr id="89" name="TextBox 88">
            <a:extLst>
              <a:ext uri="{FF2B5EF4-FFF2-40B4-BE49-F238E27FC236}">
                <a16:creationId xmlns:a16="http://schemas.microsoft.com/office/drawing/2014/main" id="{194029C9-EA85-1D4D-9C62-5A1732FBB336}"/>
              </a:ext>
            </a:extLst>
          </p:cNvPr>
          <p:cNvSpPr txBox="1"/>
          <p:nvPr/>
        </p:nvSpPr>
        <p:spPr>
          <a:xfrm>
            <a:off x="2690292" y="3508148"/>
            <a:ext cx="1539443" cy="43088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a:solidFill>
                  <a:prstClr val="black"/>
                </a:solidFill>
                <a:latin typeface="Open Sans"/>
              </a:rPr>
              <a:t>Inability to adapt in real- time</a:t>
            </a:r>
            <a:endParaRPr kumimoji="0" lang="en-US" sz="1400" b="1" i="0" u="none" strike="noStrike" kern="1200" cap="none" spc="0" normalizeH="0" baseline="0" noProof="0">
              <a:ln>
                <a:noFill/>
              </a:ln>
              <a:solidFill>
                <a:prstClr val="black"/>
              </a:solidFill>
              <a:effectLst/>
              <a:uLnTx/>
              <a:uFillTx/>
              <a:latin typeface="Open Sans"/>
              <a:ea typeface="+mn-ea"/>
              <a:cs typeface="+mn-cs"/>
            </a:endParaRPr>
          </a:p>
        </p:txBody>
      </p:sp>
      <p:sp>
        <p:nvSpPr>
          <p:cNvPr id="95" name="TextBox 94">
            <a:extLst>
              <a:ext uri="{FF2B5EF4-FFF2-40B4-BE49-F238E27FC236}">
                <a16:creationId xmlns:a16="http://schemas.microsoft.com/office/drawing/2014/main" id="{4557463F-7E15-474E-AAC6-05F7CA873599}"/>
              </a:ext>
            </a:extLst>
          </p:cNvPr>
          <p:cNvSpPr txBox="1"/>
          <p:nvPr/>
        </p:nvSpPr>
        <p:spPr>
          <a:xfrm>
            <a:off x="2392078" y="4392071"/>
            <a:ext cx="2945431" cy="1077218"/>
          </a:xfrm>
          <a:prstGeom prst="rect">
            <a:avLst/>
          </a:prstGeom>
          <a:noFill/>
        </p:spPr>
        <p:txBody>
          <a:bodyPr wrap="square" lIns="0" tIns="0" rIns="0" bIns="0" rtlCol="0" anchor="t">
            <a:spAutoFit/>
          </a:bodyPr>
          <a:lstStyle/>
          <a:p>
            <a:pPr>
              <a:defRPr/>
            </a:pPr>
            <a:r>
              <a:rPr kumimoji="0" lang="en-US" sz="1400" i="0" u="none" strike="noStrike" kern="1200" cap="none" spc="0" normalizeH="0" baseline="0" noProof="0">
                <a:ln>
                  <a:noFill/>
                </a:ln>
                <a:effectLst/>
                <a:uLnTx/>
                <a:uFillTx/>
                <a:latin typeface="Open Sans"/>
                <a:ea typeface="+mn-ea"/>
                <a:cs typeface="+mn-cs"/>
              </a:rPr>
              <a:t>Using our model – companies can </a:t>
            </a:r>
            <a:r>
              <a:rPr kumimoji="0" lang="en-US" sz="1400" b="1" i="0" u="none" strike="noStrike" kern="1200" cap="none" spc="0" normalizeH="0" baseline="0" noProof="0">
                <a:ln>
                  <a:noFill/>
                </a:ln>
                <a:effectLst/>
                <a:uLnTx/>
                <a:uFillTx/>
                <a:latin typeface="Open Sans"/>
                <a:ea typeface="+mn-ea"/>
                <a:cs typeface="+mn-cs"/>
              </a:rPr>
              <a:t>adapt, react </a:t>
            </a:r>
            <a:r>
              <a:rPr kumimoji="0" lang="en-US" sz="1400" i="0" u="none" strike="noStrike" kern="1200" cap="none" spc="0" normalizeH="0" baseline="0" noProof="0">
                <a:ln>
                  <a:noFill/>
                </a:ln>
                <a:effectLst/>
                <a:uLnTx/>
                <a:uFillTx/>
                <a:latin typeface="Open Sans"/>
                <a:ea typeface="+mn-ea"/>
                <a:cs typeface="+mn-cs"/>
              </a:rPr>
              <a:t>and </a:t>
            </a:r>
            <a:r>
              <a:rPr kumimoji="0" lang="en-US" sz="1400" b="1" i="0" u="none" strike="noStrike" kern="1200" cap="none" spc="0" normalizeH="0" baseline="0" noProof="0">
                <a:ln>
                  <a:noFill/>
                </a:ln>
                <a:effectLst/>
                <a:uLnTx/>
                <a:uFillTx/>
                <a:latin typeface="Open Sans"/>
                <a:ea typeface="+mn-ea"/>
                <a:cs typeface="+mn-cs"/>
              </a:rPr>
              <a:t>thrive </a:t>
            </a:r>
            <a:r>
              <a:rPr kumimoji="0" lang="en-US" sz="1400" i="0" u="none" strike="noStrike" kern="1200" cap="none" spc="0" normalizeH="0" baseline="0" noProof="0">
                <a:ln>
                  <a:noFill/>
                </a:ln>
                <a:effectLst/>
                <a:uLnTx/>
                <a:uFillTx/>
                <a:latin typeface="Open Sans"/>
                <a:ea typeface="+mn-ea"/>
                <a:cs typeface="+mn-cs"/>
              </a:rPr>
              <a:t>in a growing market and be ahead of competitors by reacting to sentiment in </a:t>
            </a:r>
            <a:r>
              <a:rPr kumimoji="0" lang="en-US" sz="1400" b="1" i="0" u="none" strike="noStrike" kern="1200" cap="none" spc="0" normalizeH="0" baseline="0" noProof="0">
                <a:ln>
                  <a:noFill/>
                </a:ln>
                <a:effectLst/>
                <a:uLnTx/>
                <a:uFillTx/>
                <a:latin typeface="Open Sans"/>
                <a:ea typeface="+mn-ea"/>
                <a:cs typeface="+mn-cs"/>
              </a:rPr>
              <a:t>real-time.</a:t>
            </a:r>
            <a:r>
              <a:rPr lang="en-US" sz="1400">
                <a:latin typeface="Open Sans"/>
              </a:rPr>
              <a:t> </a:t>
            </a:r>
            <a:endParaRPr kumimoji="0" lang="en-US" sz="1400" i="0" u="none" strike="noStrike" kern="1200" cap="none" spc="0" normalizeH="0" baseline="0" noProof="0">
              <a:ln>
                <a:noFill/>
              </a:ln>
              <a:solidFill>
                <a:prstClr val="black"/>
              </a:solidFill>
              <a:effectLst/>
              <a:uLnTx/>
              <a:uFillTx/>
              <a:latin typeface="Open Sans"/>
              <a:ea typeface="+mn-ea"/>
              <a:cs typeface="+mn-cs"/>
            </a:endParaRPr>
          </a:p>
        </p:txBody>
      </p:sp>
      <p:sp>
        <p:nvSpPr>
          <p:cNvPr id="110" name="Rectangle 109">
            <a:extLst>
              <a:ext uri="{FF2B5EF4-FFF2-40B4-BE49-F238E27FC236}">
                <a16:creationId xmlns:a16="http://schemas.microsoft.com/office/drawing/2014/main" id="{74246D6F-297D-F44C-9522-229A5B278868}"/>
              </a:ext>
            </a:extLst>
          </p:cNvPr>
          <p:cNvSpPr/>
          <p:nvPr/>
        </p:nvSpPr>
        <p:spPr>
          <a:xfrm>
            <a:off x="2841491" y="6249235"/>
            <a:ext cx="4789261" cy="323165"/>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tab pos="457200" algn="l"/>
                <a:tab pos="2286000" algn="l"/>
              </a:tabLst>
              <a:defRPr/>
            </a:pPr>
            <a:r>
              <a:rPr kumimoji="0" lang="en-US" sz="700" b="0" i="0" u="none" strike="noStrike" kern="1200" cap="none" spc="0" normalizeH="0" baseline="0" noProof="0">
                <a:ln>
                  <a:noFill/>
                </a:ln>
                <a:solidFill>
                  <a:srgbClr val="000000"/>
                </a:solidFill>
                <a:effectLst/>
                <a:uLnTx/>
                <a:uFillTx/>
                <a:latin typeface="Open Sans"/>
                <a:ea typeface="Verdana" panose="020B0604030504040204" pitchFamily="34" charset="0"/>
                <a:cs typeface="Verdana" panose="020B0604030504040204" pitchFamily="34" charset="0"/>
              </a:rPr>
              <a:t>1. Deloitte CIP Global Powers of Retailing 2018 Report</a:t>
            </a:r>
          </a:p>
          <a:p>
            <a:pPr marL="0" marR="0" lvl="0" indent="0" algn="l" defTabSz="914400" rtl="0" eaLnBrk="1" fontAlgn="auto" latinLnBrk="0" hangingPunct="1">
              <a:lnSpc>
                <a:spcPct val="100000"/>
              </a:lnSpc>
              <a:spcBef>
                <a:spcPts val="0"/>
              </a:spcBef>
              <a:spcAft>
                <a:spcPts val="0"/>
              </a:spcAft>
              <a:buClrTx/>
              <a:buSzTx/>
              <a:buFontTx/>
              <a:buNone/>
              <a:tabLst>
                <a:tab pos="457200" algn="l"/>
                <a:tab pos="2286000" algn="l"/>
              </a:tabLst>
              <a:defRPr/>
            </a:pPr>
            <a:r>
              <a:rPr kumimoji="0" lang="en-US" sz="700" b="0" i="0" u="none" strike="noStrike" kern="0" cap="none" spc="0" normalizeH="0" baseline="0" noProof="0">
                <a:ln>
                  <a:noFill/>
                </a:ln>
                <a:solidFill>
                  <a:srgbClr val="000000"/>
                </a:solidFill>
                <a:effectLst/>
                <a:uLnTx/>
                <a:uFillTx/>
                <a:latin typeface="Open Sans"/>
                <a:ea typeface="Verdana" panose="020B0604030504040204" pitchFamily="34" charset="0"/>
                <a:cs typeface="Verdana" panose="020B0604030504040204" pitchFamily="34" charset="0"/>
              </a:rPr>
              <a:t>2</a:t>
            </a:r>
            <a:r>
              <a:rPr kumimoji="0" lang="en-US" sz="700" b="0" i="0" u="none" strike="noStrike" kern="1200" cap="none" spc="0" normalizeH="0" baseline="0" noProof="0">
                <a:ln>
                  <a:noFill/>
                </a:ln>
                <a:solidFill>
                  <a:srgbClr val="000000"/>
                </a:solidFill>
                <a:effectLst/>
                <a:uLnTx/>
                <a:uFillTx/>
                <a:latin typeface="Open Sans"/>
                <a:ea typeface="Verdana" panose="020B0604030504040204" pitchFamily="34" charset="0"/>
                <a:cs typeface="Verdana" panose="020B0604030504040204" pitchFamily="34" charset="0"/>
              </a:rPr>
              <a:t>. Deloitte Commercial spend in consumer products: 2016</a:t>
            </a:r>
          </a:p>
          <a:p>
            <a:pPr marL="0" marR="0" lvl="0" indent="0" algn="l" defTabSz="914400" rtl="0" eaLnBrk="1" fontAlgn="auto" latinLnBrk="0" hangingPunct="1">
              <a:lnSpc>
                <a:spcPct val="100000"/>
              </a:lnSpc>
              <a:spcBef>
                <a:spcPts val="0"/>
              </a:spcBef>
              <a:spcAft>
                <a:spcPts val="0"/>
              </a:spcAft>
              <a:buClrTx/>
              <a:buSzTx/>
              <a:buFontTx/>
              <a:buNone/>
              <a:tabLst>
                <a:tab pos="457200" algn="l"/>
                <a:tab pos="2286000" algn="l"/>
              </a:tabLst>
              <a:defRPr/>
            </a:pPr>
            <a:r>
              <a:rPr kumimoji="0" lang="en-US" sz="700" b="0" i="0" u="none" strike="noStrike" kern="1200" cap="none" spc="0" normalizeH="0" baseline="0" noProof="0">
                <a:ln>
                  <a:noFill/>
                </a:ln>
                <a:solidFill>
                  <a:srgbClr val="000000"/>
                </a:solidFill>
                <a:effectLst/>
                <a:uLnTx/>
                <a:uFillTx/>
                <a:latin typeface="Open Sans"/>
                <a:ea typeface="Verdana" panose="020B0604030504040204" pitchFamily="34" charset="0"/>
                <a:cs typeface="Verdana" panose="020B0604030504040204" pitchFamily="34" charset="0"/>
              </a:rPr>
              <a:t>3. “Global Companies Extend Use of Zero-Based Budgeting to Slash Costs” Wall Street Journal 2018</a:t>
            </a:r>
          </a:p>
        </p:txBody>
      </p:sp>
      <p:sp>
        <p:nvSpPr>
          <p:cNvPr id="111" name="TextBox 110"/>
          <p:cNvSpPr txBox="1"/>
          <p:nvPr/>
        </p:nvSpPr>
        <p:spPr>
          <a:xfrm>
            <a:off x="2767117" y="1782141"/>
            <a:ext cx="5210598"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small" spc="600" normalizeH="0" baseline="0" noProof="0">
                <a:ln>
                  <a:noFill/>
                </a:ln>
                <a:solidFill>
                  <a:prstClr val="black"/>
                </a:solidFill>
                <a:effectLst/>
                <a:uLnTx/>
                <a:uFillTx/>
                <a:latin typeface="Open Sans"/>
                <a:ea typeface="+mn-ea"/>
                <a:cs typeface="Open Sans"/>
              </a:rPr>
              <a:t>Why?</a:t>
            </a:r>
            <a:endParaRPr kumimoji="0" lang="en-US" sz="1600" b="0" i="0" u="none" strike="noStrike" kern="1200" cap="small" spc="600" normalizeH="0" baseline="30000" noProof="0">
              <a:ln>
                <a:noFill/>
              </a:ln>
              <a:solidFill>
                <a:prstClr val="black"/>
              </a:solidFill>
              <a:effectLst/>
              <a:uLnTx/>
              <a:uFillTx/>
              <a:latin typeface="Open Sans"/>
              <a:ea typeface="+mn-ea"/>
              <a:cs typeface="Open Sans"/>
            </a:endParaRPr>
          </a:p>
        </p:txBody>
      </p:sp>
      <p:sp>
        <p:nvSpPr>
          <p:cNvPr id="113" name="TextBox 112"/>
          <p:cNvSpPr txBox="1"/>
          <p:nvPr/>
        </p:nvSpPr>
        <p:spPr>
          <a:xfrm>
            <a:off x="6669864" y="3415815"/>
            <a:ext cx="3562156" cy="64633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solidFill>
                  <a:prstClr val="black"/>
                </a:solidFill>
                <a:latin typeface="Open Sans"/>
              </a:rPr>
              <a:t>Videogame developers cannot react in real-time to changing demands/expectations of users</a:t>
            </a:r>
            <a:endParaRPr kumimoji="0" lang="en-US" sz="1400" b="0" i="0" u="none" strike="noStrike" kern="1200" cap="none" spc="0" normalizeH="0" baseline="0" noProof="0">
              <a:ln>
                <a:noFill/>
              </a:ln>
              <a:solidFill>
                <a:prstClr val="black"/>
              </a:solidFill>
              <a:effectLst/>
              <a:uLnTx/>
              <a:uFillTx/>
              <a:latin typeface="Open Sans"/>
              <a:ea typeface="+mn-ea"/>
              <a:cs typeface="+mn-cs"/>
            </a:endParaRPr>
          </a:p>
        </p:txBody>
      </p:sp>
      <p:sp>
        <p:nvSpPr>
          <p:cNvPr id="117" name="Rectangle 116"/>
          <p:cNvSpPr/>
          <p:nvPr/>
        </p:nvSpPr>
        <p:spPr>
          <a:xfrm>
            <a:off x="6669864" y="4653691"/>
            <a:ext cx="3724489" cy="215444"/>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solidFill>
                  <a:prstClr val="black"/>
                </a:solidFill>
                <a:latin typeface="Open Sans"/>
              </a:rPr>
              <a:t>Being up to date – is being ahead!</a:t>
            </a:r>
            <a:endParaRPr kumimoji="0" lang="en-US" sz="1400" b="1" i="0" u="none" strike="noStrike" kern="1200" cap="none" spc="0" normalizeH="0" baseline="0" noProof="0">
              <a:ln>
                <a:noFill/>
              </a:ln>
              <a:solidFill>
                <a:prstClr val="black"/>
              </a:solidFill>
              <a:effectLst/>
              <a:uLnTx/>
              <a:uFillTx/>
              <a:latin typeface="Open Sans"/>
              <a:ea typeface="+mn-ea"/>
              <a:cs typeface="+mn-cs"/>
            </a:endParaRPr>
          </a:p>
        </p:txBody>
      </p:sp>
      <p:cxnSp>
        <p:nvCxnSpPr>
          <p:cNvPr id="8" name="Straight Connector 7">
            <a:extLst>
              <a:ext uri="{FF2B5EF4-FFF2-40B4-BE49-F238E27FC236}">
                <a16:creationId xmlns:a16="http://schemas.microsoft.com/office/drawing/2014/main" id="{24A82605-5818-CB4F-978E-69BB3C2579CD}"/>
              </a:ext>
            </a:extLst>
          </p:cNvPr>
          <p:cNvCxnSpPr>
            <a:cxnSpLocks/>
          </p:cNvCxnSpPr>
          <p:nvPr/>
        </p:nvCxnSpPr>
        <p:spPr>
          <a:xfrm>
            <a:off x="729206" y="3186960"/>
            <a:ext cx="950281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D56DC5C2-1311-FB41-84E8-60294D0A123A}"/>
              </a:ext>
            </a:extLst>
          </p:cNvPr>
          <p:cNvCxnSpPr>
            <a:cxnSpLocks/>
          </p:cNvCxnSpPr>
          <p:nvPr/>
        </p:nvCxnSpPr>
        <p:spPr>
          <a:xfrm>
            <a:off x="949124" y="4186088"/>
            <a:ext cx="9421792"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DA51E7C-A4DE-D747-8692-8255D7160172}"/>
              </a:ext>
            </a:extLst>
          </p:cNvPr>
          <p:cNvCxnSpPr>
            <a:cxnSpLocks/>
          </p:cNvCxnSpPr>
          <p:nvPr/>
        </p:nvCxnSpPr>
        <p:spPr>
          <a:xfrm>
            <a:off x="6413050" y="3513584"/>
            <a:ext cx="0" cy="377182"/>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219AC5C-2B61-2B49-BCF2-03B99F948E0E}"/>
              </a:ext>
            </a:extLst>
          </p:cNvPr>
          <p:cNvCxnSpPr>
            <a:cxnSpLocks/>
          </p:cNvCxnSpPr>
          <p:nvPr/>
        </p:nvCxnSpPr>
        <p:spPr>
          <a:xfrm>
            <a:off x="6416049" y="4513717"/>
            <a:ext cx="0" cy="581387"/>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6" name="Graphic 4">
            <a:extLst>
              <a:ext uri="{FF2B5EF4-FFF2-40B4-BE49-F238E27FC236}">
                <a16:creationId xmlns:a16="http://schemas.microsoft.com/office/drawing/2014/main" id="{84EC0819-952F-5A41-BBA3-CF76C98783E3}"/>
              </a:ext>
            </a:extLst>
          </p:cNvPr>
          <p:cNvSpPr/>
          <p:nvPr/>
        </p:nvSpPr>
        <p:spPr>
          <a:xfrm rot="2781340">
            <a:off x="5732608" y="4504384"/>
            <a:ext cx="367860" cy="615058"/>
          </a:xfrm>
          <a:custGeom>
            <a:avLst/>
            <a:gdLst>
              <a:gd name="connsiteX0" fmla="*/ 70289 w 131632"/>
              <a:gd name="connsiteY0" fmla="*/ 1756 h 220087"/>
              <a:gd name="connsiteX1" fmla="*/ 68373 w 131632"/>
              <a:gd name="connsiteY1" fmla="*/ 479 h 220087"/>
              <a:gd name="connsiteX2" fmla="*/ 63260 w 131632"/>
              <a:gd name="connsiteY2" fmla="*/ 479 h 220087"/>
              <a:gd name="connsiteX3" fmla="*/ 61343 w 131632"/>
              <a:gd name="connsiteY3" fmla="*/ 1756 h 220087"/>
              <a:gd name="connsiteX4" fmla="*/ 1917 w 131632"/>
              <a:gd name="connsiteY4" fmla="*/ 61127 h 220087"/>
              <a:gd name="connsiteX5" fmla="*/ 1917 w 131632"/>
              <a:gd name="connsiteY5" fmla="*/ 70064 h 220087"/>
              <a:gd name="connsiteX6" fmla="*/ 10863 w 131632"/>
              <a:gd name="connsiteY6" fmla="*/ 70064 h 220087"/>
              <a:gd name="connsiteX7" fmla="*/ 10863 w 131632"/>
              <a:gd name="connsiteY7" fmla="*/ 70064 h 220087"/>
              <a:gd name="connsiteX8" fmla="*/ 59427 w 131632"/>
              <a:gd name="connsiteY8" fmla="*/ 21546 h 220087"/>
              <a:gd name="connsiteX9" fmla="*/ 59427 w 131632"/>
              <a:gd name="connsiteY9" fmla="*/ 213704 h 220087"/>
              <a:gd name="connsiteX10" fmla="*/ 65816 w 131632"/>
              <a:gd name="connsiteY10" fmla="*/ 220088 h 220087"/>
              <a:gd name="connsiteX11" fmla="*/ 72206 w 131632"/>
              <a:gd name="connsiteY11" fmla="*/ 213704 h 220087"/>
              <a:gd name="connsiteX12" fmla="*/ 72206 w 131632"/>
              <a:gd name="connsiteY12" fmla="*/ 21546 h 220087"/>
              <a:gd name="connsiteX13" fmla="*/ 120770 w 131632"/>
              <a:gd name="connsiteY13" fmla="*/ 70064 h 220087"/>
              <a:gd name="connsiteX14" fmla="*/ 125242 w 131632"/>
              <a:gd name="connsiteY14" fmla="*/ 71979 h 220087"/>
              <a:gd name="connsiteX15" fmla="*/ 129716 w 131632"/>
              <a:gd name="connsiteY15" fmla="*/ 70064 h 220087"/>
              <a:gd name="connsiteX16" fmla="*/ 129716 w 131632"/>
              <a:gd name="connsiteY16" fmla="*/ 61127 h 220087"/>
              <a:gd name="connsiteX17" fmla="*/ 70289 w 131632"/>
              <a:gd name="connsiteY17" fmla="*/ 1756 h 22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632" h="220087">
                <a:moveTo>
                  <a:pt x="70289" y="1756"/>
                </a:moveTo>
                <a:cubicBezTo>
                  <a:pt x="69650" y="1117"/>
                  <a:pt x="69011" y="479"/>
                  <a:pt x="68373" y="479"/>
                </a:cubicBezTo>
                <a:cubicBezTo>
                  <a:pt x="67094" y="-160"/>
                  <a:pt x="65178" y="-160"/>
                  <a:pt x="63260" y="479"/>
                </a:cubicBezTo>
                <a:cubicBezTo>
                  <a:pt x="62622" y="1117"/>
                  <a:pt x="61983" y="1117"/>
                  <a:pt x="61343" y="1756"/>
                </a:cubicBezTo>
                <a:lnTo>
                  <a:pt x="1917" y="61127"/>
                </a:lnTo>
                <a:cubicBezTo>
                  <a:pt x="-639" y="63680"/>
                  <a:pt x="-639" y="67511"/>
                  <a:pt x="1917" y="70064"/>
                </a:cubicBezTo>
                <a:cubicBezTo>
                  <a:pt x="4473" y="72618"/>
                  <a:pt x="8307" y="72618"/>
                  <a:pt x="10863" y="70064"/>
                </a:cubicBezTo>
                <a:cubicBezTo>
                  <a:pt x="10863" y="70064"/>
                  <a:pt x="10863" y="70064"/>
                  <a:pt x="10863" y="70064"/>
                </a:cubicBezTo>
                <a:lnTo>
                  <a:pt x="59427" y="21546"/>
                </a:lnTo>
                <a:lnTo>
                  <a:pt x="59427" y="213704"/>
                </a:lnTo>
                <a:cubicBezTo>
                  <a:pt x="59427" y="217534"/>
                  <a:pt x="61983" y="220088"/>
                  <a:pt x="65816" y="220088"/>
                </a:cubicBezTo>
                <a:cubicBezTo>
                  <a:pt x="69650" y="220088"/>
                  <a:pt x="72206" y="217534"/>
                  <a:pt x="72206" y="213704"/>
                </a:cubicBezTo>
                <a:lnTo>
                  <a:pt x="72206" y="21546"/>
                </a:lnTo>
                <a:lnTo>
                  <a:pt x="120770" y="70064"/>
                </a:lnTo>
                <a:cubicBezTo>
                  <a:pt x="122047" y="71341"/>
                  <a:pt x="123326" y="71979"/>
                  <a:pt x="125242" y="71979"/>
                </a:cubicBezTo>
                <a:cubicBezTo>
                  <a:pt x="127160" y="71979"/>
                  <a:pt x="128437" y="71341"/>
                  <a:pt x="129716" y="70064"/>
                </a:cubicBezTo>
                <a:cubicBezTo>
                  <a:pt x="132272" y="67511"/>
                  <a:pt x="132272" y="63680"/>
                  <a:pt x="129716" y="61127"/>
                </a:cubicBezTo>
                <a:lnTo>
                  <a:pt x="70289" y="1756"/>
                </a:lnTo>
                <a:close/>
              </a:path>
            </a:pathLst>
          </a:custGeom>
          <a:solidFill>
            <a:schemeClr val="bg1">
              <a:lumMod val="75000"/>
            </a:schemeClr>
          </a:solid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27" name="Graphic 4">
            <a:extLst>
              <a:ext uri="{FF2B5EF4-FFF2-40B4-BE49-F238E27FC236}">
                <a16:creationId xmlns:a16="http://schemas.microsoft.com/office/drawing/2014/main" id="{94B4BEE5-7922-CD4E-AA7E-039D6136F72E}"/>
              </a:ext>
            </a:extLst>
          </p:cNvPr>
          <p:cNvGrpSpPr/>
          <p:nvPr/>
        </p:nvGrpSpPr>
        <p:grpSpPr>
          <a:xfrm>
            <a:off x="1383553" y="2287721"/>
            <a:ext cx="546296" cy="545781"/>
            <a:chOff x="3607758" y="918179"/>
            <a:chExt cx="361674" cy="361333"/>
          </a:xfrm>
          <a:solidFill>
            <a:schemeClr val="accent1"/>
          </a:solidFill>
        </p:grpSpPr>
        <p:sp>
          <p:nvSpPr>
            <p:cNvPr id="128" name="Graphic 4">
              <a:extLst>
                <a:ext uri="{FF2B5EF4-FFF2-40B4-BE49-F238E27FC236}">
                  <a16:creationId xmlns:a16="http://schemas.microsoft.com/office/drawing/2014/main" id="{914F5EEA-BED3-8B4D-98CA-C4E49709B228}"/>
                </a:ext>
              </a:extLst>
            </p:cNvPr>
            <p:cNvSpPr/>
            <p:nvPr/>
          </p:nvSpPr>
          <p:spPr>
            <a:xfrm>
              <a:off x="3607758" y="918179"/>
              <a:ext cx="361674" cy="361333"/>
            </a:xfrm>
            <a:custGeom>
              <a:avLst/>
              <a:gdLst>
                <a:gd name="connsiteX0" fmla="*/ 180836 w 361674"/>
                <a:gd name="connsiteY0" fmla="*/ 0 h 361333"/>
                <a:gd name="connsiteX1" fmla="*/ 0 w 361674"/>
                <a:gd name="connsiteY1" fmla="*/ 180667 h 361333"/>
                <a:gd name="connsiteX2" fmla="*/ 180836 w 361674"/>
                <a:gd name="connsiteY2" fmla="*/ 361333 h 361333"/>
                <a:gd name="connsiteX3" fmla="*/ 361671 w 361674"/>
                <a:gd name="connsiteY3" fmla="*/ 180667 h 361333"/>
                <a:gd name="connsiteX4" fmla="*/ 180836 w 361674"/>
                <a:gd name="connsiteY4" fmla="*/ 0 h 361333"/>
                <a:gd name="connsiteX5" fmla="*/ 180836 w 361674"/>
                <a:gd name="connsiteY5" fmla="*/ 349204 h 361333"/>
                <a:gd name="connsiteX6" fmla="*/ 12780 w 361674"/>
                <a:gd name="connsiteY6" fmla="*/ 181305 h 361333"/>
                <a:gd name="connsiteX7" fmla="*/ 180836 w 361674"/>
                <a:gd name="connsiteY7" fmla="*/ 13406 h 361333"/>
                <a:gd name="connsiteX8" fmla="*/ 348891 w 361674"/>
                <a:gd name="connsiteY8" fmla="*/ 181305 h 361333"/>
                <a:gd name="connsiteX9" fmla="*/ 180836 w 361674"/>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4" h="361333">
                  <a:moveTo>
                    <a:pt x="180836" y="0"/>
                  </a:moveTo>
                  <a:cubicBezTo>
                    <a:pt x="80513" y="0"/>
                    <a:pt x="0" y="81077"/>
                    <a:pt x="0" y="180667"/>
                  </a:cubicBezTo>
                  <a:cubicBezTo>
                    <a:pt x="0" y="280895"/>
                    <a:pt x="81152" y="361333"/>
                    <a:pt x="180836" y="361333"/>
                  </a:cubicBezTo>
                  <a:cubicBezTo>
                    <a:pt x="281157" y="361333"/>
                    <a:pt x="361671" y="280257"/>
                    <a:pt x="361671" y="180667"/>
                  </a:cubicBezTo>
                  <a:cubicBezTo>
                    <a:pt x="362310" y="81077"/>
                    <a:pt x="281157" y="0"/>
                    <a:pt x="180836" y="0"/>
                  </a:cubicBezTo>
                  <a:close/>
                  <a:moveTo>
                    <a:pt x="180836" y="349204"/>
                  </a:moveTo>
                  <a:cubicBezTo>
                    <a:pt x="88181" y="349204"/>
                    <a:pt x="12780" y="273873"/>
                    <a:pt x="12780" y="181305"/>
                  </a:cubicBezTo>
                  <a:cubicBezTo>
                    <a:pt x="12780" y="88737"/>
                    <a:pt x="88181" y="13406"/>
                    <a:pt x="180836" y="13406"/>
                  </a:cubicBezTo>
                  <a:cubicBezTo>
                    <a:pt x="273490" y="13406"/>
                    <a:pt x="348891" y="88737"/>
                    <a:pt x="348891" y="181305"/>
                  </a:cubicBezTo>
                  <a:cubicBezTo>
                    <a:pt x="349530" y="273234"/>
                    <a:pt x="274128" y="349204"/>
                    <a:pt x="180836"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9" name="Graphic 4">
              <a:extLst>
                <a:ext uri="{FF2B5EF4-FFF2-40B4-BE49-F238E27FC236}">
                  <a16:creationId xmlns:a16="http://schemas.microsoft.com/office/drawing/2014/main" id="{2BBD29BD-EFF5-B64D-9B93-80F3A761ABC1}"/>
                </a:ext>
              </a:extLst>
            </p:cNvPr>
            <p:cNvSpPr/>
            <p:nvPr/>
          </p:nvSpPr>
          <p:spPr>
            <a:xfrm>
              <a:off x="3683798" y="1021599"/>
              <a:ext cx="210229" cy="153854"/>
            </a:xfrm>
            <a:custGeom>
              <a:avLst/>
              <a:gdLst>
                <a:gd name="connsiteX0" fmla="*/ 203839 w 210229"/>
                <a:gd name="connsiteY0" fmla="*/ 141086 h 153854"/>
                <a:gd name="connsiteX1" fmla="*/ 12780 w 210229"/>
                <a:gd name="connsiteY1" fmla="*/ 141086 h 153854"/>
                <a:gd name="connsiteX2" fmla="*/ 12780 w 210229"/>
                <a:gd name="connsiteY2" fmla="*/ 6384 h 153854"/>
                <a:gd name="connsiteX3" fmla="*/ 6390 w 210229"/>
                <a:gd name="connsiteY3" fmla="*/ 0 h 153854"/>
                <a:gd name="connsiteX4" fmla="*/ 0 w 210229"/>
                <a:gd name="connsiteY4" fmla="*/ 6384 h 153854"/>
                <a:gd name="connsiteX5" fmla="*/ 0 w 210229"/>
                <a:gd name="connsiteY5" fmla="*/ 147470 h 153854"/>
                <a:gd name="connsiteX6" fmla="*/ 6390 w 210229"/>
                <a:gd name="connsiteY6" fmla="*/ 153854 h 153854"/>
                <a:gd name="connsiteX7" fmla="*/ 203839 w 210229"/>
                <a:gd name="connsiteY7" fmla="*/ 153854 h 153854"/>
                <a:gd name="connsiteX8" fmla="*/ 210229 w 210229"/>
                <a:gd name="connsiteY8" fmla="*/ 147470 h 153854"/>
                <a:gd name="connsiteX9" fmla="*/ 203839 w 210229"/>
                <a:gd name="connsiteY9" fmla="*/ 141086 h 153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229" h="153854">
                  <a:moveTo>
                    <a:pt x="203839" y="141086"/>
                  </a:moveTo>
                  <a:lnTo>
                    <a:pt x="12780" y="141086"/>
                  </a:lnTo>
                  <a:lnTo>
                    <a:pt x="12780" y="6384"/>
                  </a:lnTo>
                  <a:cubicBezTo>
                    <a:pt x="12780" y="2554"/>
                    <a:pt x="10224" y="0"/>
                    <a:pt x="6390" y="0"/>
                  </a:cubicBezTo>
                  <a:cubicBezTo>
                    <a:pt x="2556" y="0"/>
                    <a:pt x="0" y="2554"/>
                    <a:pt x="0" y="6384"/>
                  </a:cubicBezTo>
                  <a:lnTo>
                    <a:pt x="0" y="147470"/>
                  </a:lnTo>
                  <a:cubicBezTo>
                    <a:pt x="0" y="151300"/>
                    <a:pt x="2556" y="153854"/>
                    <a:pt x="6390" y="153854"/>
                  </a:cubicBezTo>
                  <a:lnTo>
                    <a:pt x="203839" y="153854"/>
                  </a:lnTo>
                  <a:cubicBezTo>
                    <a:pt x="207673" y="153854"/>
                    <a:pt x="210229" y="151300"/>
                    <a:pt x="210229" y="147470"/>
                  </a:cubicBezTo>
                  <a:cubicBezTo>
                    <a:pt x="210229" y="143640"/>
                    <a:pt x="207034" y="141086"/>
                    <a:pt x="203839" y="141086"/>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0" name="Graphic 4">
              <a:extLst>
                <a:ext uri="{FF2B5EF4-FFF2-40B4-BE49-F238E27FC236}">
                  <a16:creationId xmlns:a16="http://schemas.microsoft.com/office/drawing/2014/main" id="{842B9DB3-881E-FA4F-A950-16C701EC0B4E}"/>
                </a:ext>
              </a:extLst>
            </p:cNvPr>
            <p:cNvSpPr/>
            <p:nvPr/>
          </p:nvSpPr>
          <p:spPr>
            <a:xfrm>
              <a:off x="3712553" y="1036282"/>
              <a:ext cx="181474" cy="97036"/>
            </a:xfrm>
            <a:custGeom>
              <a:avLst/>
              <a:gdLst>
                <a:gd name="connsiteX0" fmla="*/ 170611 w 181474"/>
                <a:gd name="connsiteY0" fmla="*/ 1915 h 97036"/>
                <a:gd name="connsiteX1" fmla="*/ 97766 w 181474"/>
                <a:gd name="connsiteY1" fmla="*/ 74693 h 97036"/>
                <a:gd name="connsiteX2" fmla="*/ 60065 w 181474"/>
                <a:gd name="connsiteY2" fmla="*/ 37027 h 97036"/>
                <a:gd name="connsiteX3" fmla="*/ 51119 w 181474"/>
                <a:gd name="connsiteY3" fmla="*/ 37027 h 97036"/>
                <a:gd name="connsiteX4" fmla="*/ 1917 w 181474"/>
                <a:gd name="connsiteY4" fmla="*/ 86184 h 97036"/>
                <a:gd name="connsiteX5" fmla="*/ 1917 w 181474"/>
                <a:gd name="connsiteY5" fmla="*/ 95121 h 97036"/>
                <a:gd name="connsiteX6" fmla="*/ 6390 w 181474"/>
                <a:gd name="connsiteY6" fmla="*/ 97036 h 97036"/>
                <a:gd name="connsiteX7" fmla="*/ 10863 w 181474"/>
                <a:gd name="connsiteY7" fmla="*/ 95121 h 97036"/>
                <a:gd name="connsiteX8" fmla="*/ 55592 w 181474"/>
                <a:gd name="connsiteY8" fmla="*/ 50433 h 97036"/>
                <a:gd name="connsiteX9" fmla="*/ 93293 w 181474"/>
                <a:gd name="connsiteY9" fmla="*/ 88099 h 97036"/>
                <a:gd name="connsiteX10" fmla="*/ 102239 w 181474"/>
                <a:gd name="connsiteY10" fmla="*/ 88099 h 97036"/>
                <a:gd name="connsiteX11" fmla="*/ 179557 w 181474"/>
                <a:gd name="connsiteY11" fmla="*/ 10853 h 97036"/>
                <a:gd name="connsiteX12" fmla="*/ 179557 w 181474"/>
                <a:gd name="connsiteY12" fmla="*/ 1915 h 97036"/>
                <a:gd name="connsiteX13" fmla="*/ 170611 w 181474"/>
                <a:gd name="connsiteY13" fmla="*/ 1915 h 97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1474" h="97036">
                  <a:moveTo>
                    <a:pt x="170611" y="1915"/>
                  </a:moveTo>
                  <a:lnTo>
                    <a:pt x="97766" y="74693"/>
                  </a:lnTo>
                  <a:lnTo>
                    <a:pt x="60065" y="37027"/>
                  </a:lnTo>
                  <a:cubicBezTo>
                    <a:pt x="57509" y="34474"/>
                    <a:pt x="53676" y="34474"/>
                    <a:pt x="51119" y="37027"/>
                  </a:cubicBezTo>
                  <a:lnTo>
                    <a:pt x="1917" y="86184"/>
                  </a:lnTo>
                  <a:cubicBezTo>
                    <a:pt x="-639" y="88737"/>
                    <a:pt x="-639" y="92568"/>
                    <a:pt x="1917" y="95121"/>
                  </a:cubicBezTo>
                  <a:cubicBezTo>
                    <a:pt x="3195" y="96398"/>
                    <a:pt x="5112" y="97036"/>
                    <a:pt x="6390" y="97036"/>
                  </a:cubicBezTo>
                  <a:cubicBezTo>
                    <a:pt x="7668" y="97036"/>
                    <a:pt x="9585" y="96398"/>
                    <a:pt x="10863" y="95121"/>
                  </a:cubicBezTo>
                  <a:lnTo>
                    <a:pt x="55592" y="50433"/>
                  </a:lnTo>
                  <a:lnTo>
                    <a:pt x="93293" y="88099"/>
                  </a:lnTo>
                  <a:cubicBezTo>
                    <a:pt x="95849" y="90652"/>
                    <a:pt x="99683" y="90652"/>
                    <a:pt x="102239" y="88099"/>
                  </a:cubicBezTo>
                  <a:lnTo>
                    <a:pt x="179557" y="10853"/>
                  </a:lnTo>
                  <a:cubicBezTo>
                    <a:pt x="182113" y="8299"/>
                    <a:pt x="182113" y="4469"/>
                    <a:pt x="179557" y="1915"/>
                  </a:cubicBezTo>
                  <a:cubicBezTo>
                    <a:pt x="177001" y="-638"/>
                    <a:pt x="173167" y="-638"/>
                    <a:pt x="170611" y="1915"/>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131" name="Graphic 4">
            <a:extLst>
              <a:ext uri="{FF2B5EF4-FFF2-40B4-BE49-F238E27FC236}">
                <a16:creationId xmlns:a16="http://schemas.microsoft.com/office/drawing/2014/main" id="{C690566E-E172-7B4B-B21C-79AA11C473FF}"/>
              </a:ext>
            </a:extLst>
          </p:cNvPr>
          <p:cNvGrpSpPr/>
          <p:nvPr/>
        </p:nvGrpSpPr>
        <p:grpSpPr>
          <a:xfrm>
            <a:off x="1383553" y="3344984"/>
            <a:ext cx="546292" cy="545782"/>
            <a:chOff x="467104" y="918179"/>
            <a:chExt cx="362309" cy="361971"/>
          </a:xfrm>
          <a:solidFill>
            <a:schemeClr val="accent1"/>
          </a:solidFill>
        </p:grpSpPr>
        <p:sp>
          <p:nvSpPr>
            <p:cNvPr id="132" name="Graphic 4">
              <a:extLst>
                <a:ext uri="{FF2B5EF4-FFF2-40B4-BE49-F238E27FC236}">
                  <a16:creationId xmlns:a16="http://schemas.microsoft.com/office/drawing/2014/main" id="{A35C625E-C381-4348-A80C-64B6EC712D72}"/>
                </a:ext>
              </a:extLst>
            </p:cNvPr>
            <p:cNvSpPr/>
            <p:nvPr/>
          </p:nvSpPr>
          <p:spPr>
            <a:xfrm>
              <a:off x="467104" y="918179"/>
              <a:ext cx="362309" cy="361971"/>
            </a:xfrm>
            <a:custGeom>
              <a:avLst/>
              <a:gdLst>
                <a:gd name="connsiteX0" fmla="*/ 181474 w 362309"/>
                <a:gd name="connsiteY0" fmla="*/ 0 h 361971"/>
                <a:gd name="connsiteX1" fmla="*/ 0 w 362309"/>
                <a:gd name="connsiteY1" fmla="*/ 181305 h 361971"/>
                <a:gd name="connsiteX2" fmla="*/ 181474 w 362309"/>
                <a:gd name="connsiteY2" fmla="*/ 361972 h 361971"/>
                <a:gd name="connsiteX3" fmla="*/ 362309 w 362309"/>
                <a:gd name="connsiteY3" fmla="*/ 181305 h 361971"/>
                <a:gd name="connsiteX4" fmla="*/ 181474 w 362309"/>
                <a:gd name="connsiteY4" fmla="*/ 0 h 361971"/>
                <a:gd name="connsiteX5" fmla="*/ 181474 w 362309"/>
                <a:gd name="connsiteY5" fmla="*/ 0 h 361971"/>
                <a:gd name="connsiteX6" fmla="*/ 181474 w 362309"/>
                <a:gd name="connsiteY6" fmla="*/ 349204 h 361971"/>
                <a:gd name="connsiteX7" fmla="*/ 13419 w 362309"/>
                <a:gd name="connsiteY7" fmla="*/ 180667 h 361971"/>
                <a:gd name="connsiteX8" fmla="*/ 181474 w 362309"/>
                <a:gd name="connsiteY8" fmla="*/ 12768 h 361971"/>
                <a:gd name="connsiteX9" fmla="*/ 349530 w 362309"/>
                <a:gd name="connsiteY9" fmla="*/ 180667 h 361971"/>
                <a:gd name="connsiteX10" fmla="*/ 181474 w 362309"/>
                <a:gd name="connsiteY10"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2309" h="361971">
                  <a:moveTo>
                    <a:pt x="181474" y="0"/>
                  </a:moveTo>
                  <a:cubicBezTo>
                    <a:pt x="81152" y="0"/>
                    <a:pt x="0" y="81077"/>
                    <a:pt x="0" y="181305"/>
                  </a:cubicBezTo>
                  <a:cubicBezTo>
                    <a:pt x="0" y="281534"/>
                    <a:pt x="81152" y="361972"/>
                    <a:pt x="181474" y="361972"/>
                  </a:cubicBezTo>
                  <a:cubicBezTo>
                    <a:pt x="281796" y="361972"/>
                    <a:pt x="362309" y="280895"/>
                    <a:pt x="362309" y="181305"/>
                  </a:cubicBezTo>
                  <a:cubicBezTo>
                    <a:pt x="362309" y="81077"/>
                    <a:pt x="281796" y="0"/>
                    <a:pt x="181474" y="0"/>
                  </a:cubicBezTo>
                  <a:cubicBezTo>
                    <a:pt x="181474" y="0"/>
                    <a:pt x="181474" y="0"/>
                    <a:pt x="181474" y="0"/>
                  </a:cubicBezTo>
                  <a:close/>
                  <a:moveTo>
                    <a:pt x="181474" y="349204"/>
                  </a:moveTo>
                  <a:cubicBezTo>
                    <a:pt x="88181" y="349204"/>
                    <a:pt x="13419" y="273873"/>
                    <a:pt x="13419" y="180667"/>
                  </a:cubicBezTo>
                  <a:cubicBezTo>
                    <a:pt x="13419" y="87461"/>
                    <a:pt x="88820" y="12768"/>
                    <a:pt x="181474" y="12768"/>
                  </a:cubicBezTo>
                  <a:cubicBezTo>
                    <a:pt x="274128" y="12768"/>
                    <a:pt x="349530" y="88099"/>
                    <a:pt x="349530" y="180667"/>
                  </a:cubicBezTo>
                  <a:cubicBezTo>
                    <a:pt x="349530" y="273873"/>
                    <a:pt x="274128" y="349204"/>
                    <a:pt x="181474"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3" name="Graphic 4">
              <a:extLst>
                <a:ext uri="{FF2B5EF4-FFF2-40B4-BE49-F238E27FC236}">
                  <a16:creationId xmlns:a16="http://schemas.microsoft.com/office/drawing/2014/main" id="{BA84855F-B0A3-2F47-AF3E-977AF47F3760}"/>
                </a:ext>
              </a:extLst>
            </p:cNvPr>
            <p:cNvSpPr/>
            <p:nvPr/>
          </p:nvSpPr>
          <p:spPr>
            <a:xfrm>
              <a:off x="541227" y="1010747"/>
              <a:ext cx="215340" cy="115550"/>
            </a:xfrm>
            <a:custGeom>
              <a:avLst/>
              <a:gdLst>
                <a:gd name="connsiteX0" fmla="*/ 204478 w 215340"/>
                <a:gd name="connsiteY0" fmla="*/ 1915 h 115550"/>
                <a:gd name="connsiteX1" fmla="*/ 106712 w 215340"/>
                <a:gd name="connsiteY1" fmla="*/ 100228 h 115550"/>
                <a:gd name="connsiteX2" fmla="*/ 10863 w 215340"/>
                <a:gd name="connsiteY2" fmla="*/ 1915 h 115550"/>
                <a:gd name="connsiteX3" fmla="*/ 1917 w 215340"/>
                <a:gd name="connsiteY3" fmla="*/ 1915 h 115550"/>
                <a:gd name="connsiteX4" fmla="*/ 1917 w 215340"/>
                <a:gd name="connsiteY4" fmla="*/ 10853 h 115550"/>
                <a:gd name="connsiteX5" fmla="*/ 1917 w 215340"/>
                <a:gd name="connsiteY5" fmla="*/ 10853 h 115550"/>
                <a:gd name="connsiteX6" fmla="*/ 102239 w 215340"/>
                <a:gd name="connsiteY6" fmla="*/ 113635 h 115550"/>
                <a:gd name="connsiteX7" fmla="*/ 106712 w 215340"/>
                <a:gd name="connsiteY7" fmla="*/ 115550 h 115550"/>
                <a:gd name="connsiteX8" fmla="*/ 111185 w 215340"/>
                <a:gd name="connsiteY8" fmla="*/ 113635 h 115550"/>
                <a:gd name="connsiteX9" fmla="*/ 213424 w 215340"/>
                <a:gd name="connsiteY9" fmla="*/ 10853 h 115550"/>
                <a:gd name="connsiteX10" fmla="*/ 213424 w 215340"/>
                <a:gd name="connsiteY10" fmla="*/ 1915 h 115550"/>
                <a:gd name="connsiteX11" fmla="*/ 204478 w 215340"/>
                <a:gd name="connsiteY11" fmla="*/ 1915 h 115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5340" h="115550">
                  <a:moveTo>
                    <a:pt x="204478" y="1915"/>
                  </a:moveTo>
                  <a:lnTo>
                    <a:pt x="106712" y="100228"/>
                  </a:lnTo>
                  <a:lnTo>
                    <a:pt x="10863" y="1915"/>
                  </a:lnTo>
                  <a:cubicBezTo>
                    <a:pt x="8307" y="-638"/>
                    <a:pt x="4473" y="-638"/>
                    <a:pt x="1917" y="1915"/>
                  </a:cubicBezTo>
                  <a:cubicBezTo>
                    <a:pt x="-639" y="4469"/>
                    <a:pt x="-639" y="8299"/>
                    <a:pt x="1917" y="10853"/>
                  </a:cubicBezTo>
                  <a:lnTo>
                    <a:pt x="1917" y="10853"/>
                  </a:lnTo>
                  <a:lnTo>
                    <a:pt x="102239" y="113635"/>
                  </a:lnTo>
                  <a:cubicBezTo>
                    <a:pt x="103517" y="114912"/>
                    <a:pt x="104795" y="115550"/>
                    <a:pt x="106712" y="115550"/>
                  </a:cubicBezTo>
                  <a:cubicBezTo>
                    <a:pt x="108629" y="115550"/>
                    <a:pt x="109907" y="114912"/>
                    <a:pt x="111185" y="113635"/>
                  </a:cubicBezTo>
                  <a:lnTo>
                    <a:pt x="213424" y="10853"/>
                  </a:lnTo>
                  <a:cubicBezTo>
                    <a:pt x="215980" y="8299"/>
                    <a:pt x="215980" y="4469"/>
                    <a:pt x="213424" y="1915"/>
                  </a:cubicBezTo>
                  <a:cubicBezTo>
                    <a:pt x="210868" y="-638"/>
                    <a:pt x="206395" y="-638"/>
                    <a:pt x="204478" y="1915"/>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4" name="Graphic 4">
              <a:extLst>
                <a:ext uri="{FF2B5EF4-FFF2-40B4-BE49-F238E27FC236}">
                  <a16:creationId xmlns:a16="http://schemas.microsoft.com/office/drawing/2014/main" id="{9ACBE4F6-52F5-F04E-AA57-76145EEAD546}"/>
                </a:ext>
              </a:extLst>
            </p:cNvPr>
            <p:cNvSpPr/>
            <p:nvPr/>
          </p:nvSpPr>
          <p:spPr>
            <a:xfrm>
              <a:off x="541227" y="1084162"/>
              <a:ext cx="215340" cy="115550"/>
            </a:xfrm>
            <a:custGeom>
              <a:avLst/>
              <a:gdLst>
                <a:gd name="connsiteX0" fmla="*/ 204478 w 215340"/>
                <a:gd name="connsiteY0" fmla="*/ 1915 h 115550"/>
                <a:gd name="connsiteX1" fmla="*/ 106712 w 215340"/>
                <a:gd name="connsiteY1" fmla="*/ 100228 h 115550"/>
                <a:gd name="connsiteX2" fmla="*/ 10863 w 215340"/>
                <a:gd name="connsiteY2" fmla="*/ 1915 h 115550"/>
                <a:gd name="connsiteX3" fmla="*/ 1917 w 215340"/>
                <a:gd name="connsiteY3" fmla="*/ 1915 h 115550"/>
                <a:gd name="connsiteX4" fmla="*/ 1917 w 215340"/>
                <a:gd name="connsiteY4" fmla="*/ 10853 h 115550"/>
                <a:gd name="connsiteX5" fmla="*/ 102239 w 215340"/>
                <a:gd name="connsiteY5" fmla="*/ 113635 h 115550"/>
                <a:gd name="connsiteX6" fmla="*/ 106712 w 215340"/>
                <a:gd name="connsiteY6" fmla="*/ 115550 h 115550"/>
                <a:gd name="connsiteX7" fmla="*/ 106712 w 215340"/>
                <a:gd name="connsiteY7" fmla="*/ 115550 h 115550"/>
                <a:gd name="connsiteX8" fmla="*/ 111185 w 215340"/>
                <a:gd name="connsiteY8" fmla="*/ 113635 h 115550"/>
                <a:gd name="connsiteX9" fmla="*/ 213424 w 215340"/>
                <a:gd name="connsiteY9" fmla="*/ 10853 h 115550"/>
                <a:gd name="connsiteX10" fmla="*/ 213424 w 215340"/>
                <a:gd name="connsiteY10" fmla="*/ 1915 h 115550"/>
                <a:gd name="connsiteX11" fmla="*/ 204478 w 215340"/>
                <a:gd name="connsiteY11" fmla="*/ 1915 h 115550"/>
                <a:gd name="connsiteX12" fmla="*/ 204478 w 215340"/>
                <a:gd name="connsiteY12" fmla="*/ 1915 h 115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340" h="115550">
                  <a:moveTo>
                    <a:pt x="204478" y="1915"/>
                  </a:moveTo>
                  <a:lnTo>
                    <a:pt x="106712" y="100228"/>
                  </a:lnTo>
                  <a:lnTo>
                    <a:pt x="10863" y="1915"/>
                  </a:lnTo>
                  <a:cubicBezTo>
                    <a:pt x="8307" y="-638"/>
                    <a:pt x="4473" y="-638"/>
                    <a:pt x="1917" y="1915"/>
                  </a:cubicBezTo>
                  <a:cubicBezTo>
                    <a:pt x="-639" y="4469"/>
                    <a:pt x="-639" y="8299"/>
                    <a:pt x="1917" y="10853"/>
                  </a:cubicBezTo>
                  <a:lnTo>
                    <a:pt x="102239" y="113635"/>
                  </a:lnTo>
                  <a:cubicBezTo>
                    <a:pt x="103517" y="114912"/>
                    <a:pt x="104795" y="115550"/>
                    <a:pt x="106712" y="115550"/>
                  </a:cubicBezTo>
                  <a:lnTo>
                    <a:pt x="106712" y="115550"/>
                  </a:lnTo>
                  <a:cubicBezTo>
                    <a:pt x="108629" y="115550"/>
                    <a:pt x="109907" y="114912"/>
                    <a:pt x="111185" y="113635"/>
                  </a:cubicBezTo>
                  <a:lnTo>
                    <a:pt x="213424" y="10853"/>
                  </a:lnTo>
                  <a:cubicBezTo>
                    <a:pt x="215980" y="8299"/>
                    <a:pt x="215980" y="4469"/>
                    <a:pt x="213424" y="1915"/>
                  </a:cubicBezTo>
                  <a:cubicBezTo>
                    <a:pt x="210868" y="-638"/>
                    <a:pt x="206395" y="-638"/>
                    <a:pt x="204478" y="1915"/>
                  </a:cubicBezTo>
                  <a:lnTo>
                    <a:pt x="204478" y="1915"/>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135" name="Graphic 4">
            <a:extLst>
              <a:ext uri="{FF2B5EF4-FFF2-40B4-BE49-F238E27FC236}">
                <a16:creationId xmlns:a16="http://schemas.microsoft.com/office/drawing/2014/main" id="{EE84E4FF-2856-D842-92BF-1A999953E37F}"/>
              </a:ext>
            </a:extLst>
          </p:cNvPr>
          <p:cNvGrpSpPr/>
          <p:nvPr/>
        </p:nvGrpSpPr>
        <p:grpSpPr>
          <a:xfrm>
            <a:off x="1343537" y="4417551"/>
            <a:ext cx="541438" cy="540934"/>
            <a:chOff x="8841116" y="918179"/>
            <a:chExt cx="361670" cy="361333"/>
          </a:xfrm>
          <a:solidFill>
            <a:schemeClr val="accent1"/>
          </a:solidFill>
        </p:grpSpPr>
        <p:sp>
          <p:nvSpPr>
            <p:cNvPr id="136" name="Graphic 4">
              <a:extLst>
                <a:ext uri="{FF2B5EF4-FFF2-40B4-BE49-F238E27FC236}">
                  <a16:creationId xmlns:a16="http://schemas.microsoft.com/office/drawing/2014/main" id="{F65D9005-E32A-ED45-B9C4-B46A89879CD2}"/>
                </a:ext>
              </a:extLst>
            </p:cNvPr>
            <p:cNvSpPr/>
            <p:nvPr/>
          </p:nvSpPr>
          <p:spPr>
            <a:xfrm>
              <a:off x="8841116" y="918179"/>
              <a:ext cx="361670" cy="361333"/>
            </a:xfrm>
            <a:custGeom>
              <a:avLst/>
              <a:gdLst>
                <a:gd name="connsiteX0" fmla="*/ 180836 w 361670"/>
                <a:gd name="connsiteY0" fmla="*/ 0 h 361333"/>
                <a:gd name="connsiteX1" fmla="*/ 0 w 361670"/>
                <a:gd name="connsiteY1" fmla="*/ 180667 h 361333"/>
                <a:gd name="connsiteX2" fmla="*/ 180836 w 361670"/>
                <a:gd name="connsiteY2" fmla="*/ 361333 h 361333"/>
                <a:gd name="connsiteX3" fmla="*/ 361670 w 361670"/>
                <a:gd name="connsiteY3" fmla="*/ 180667 h 361333"/>
                <a:gd name="connsiteX4" fmla="*/ 180836 w 361670"/>
                <a:gd name="connsiteY4" fmla="*/ 0 h 361333"/>
                <a:gd name="connsiteX5" fmla="*/ 180836 w 361670"/>
                <a:gd name="connsiteY5" fmla="*/ 349204 h 361333"/>
                <a:gd name="connsiteX6" fmla="*/ 12780 w 361670"/>
                <a:gd name="connsiteY6" fmla="*/ 181305 h 361333"/>
                <a:gd name="connsiteX7" fmla="*/ 180836 w 361670"/>
                <a:gd name="connsiteY7" fmla="*/ 13406 h 361333"/>
                <a:gd name="connsiteX8" fmla="*/ 348890 w 361670"/>
                <a:gd name="connsiteY8" fmla="*/ 181305 h 361333"/>
                <a:gd name="connsiteX9" fmla="*/ 180836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6" y="0"/>
                  </a:moveTo>
                  <a:cubicBezTo>
                    <a:pt x="80513" y="0"/>
                    <a:pt x="0" y="81077"/>
                    <a:pt x="0" y="180667"/>
                  </a:cubicBezTo>
                  <a:cubicBezTo>
                    <a:pt x="0" y="280257"/>
                    <a:pt x="81153" y="361333"/>
                    <a:pt x="180836" y="361333"/>
                  </a:cubicBezTo>
                  <a:cubicBezTo>
                    <a:pt x="281157" y="361333"/>
                    <a:pt x="361670" y="280257"/>
                    <a:pt x="361670" y="180667"/>
                  </a:cubicBezTo>
                  <a:cubicBezTo>
                    <a:pt x="361670" y="81077"/>
                    <a:pt x="281157" y="0"/>
                    <a:pt x="180836" y="0"/>
                  </a:cubicBezTo>
                  <a:close/>
                  <a:moveTo>
                    <a:pt x="180836" y="349204"/>
                  </a:moveTo>
                  <a:cubicBezTo>
                    <a:pt x="88181" y="349204"/>
                    <a:pt x="12780" y="273873"/>
                    <a:pt x="12780" y="181305"/>
                  </a:cubicBezTo>
                  <a:cubicBezTo>
                    <a:pt x="12780" y="88737"/>
                    <a:pt x="88181" y="13406"/>
                    <a:pt x="180836" y="13406"/>
                  </a:cubicBezTo>
                  <a:cubicBezTo>
                    <a:pt x="273490" y="13406"/>
                    <a:pt x="348890" y="88737"/>
                    <a:pt x="348890" y="181305"/>
                  </a:cubicBezTo>
                  <a:cubicBezTo>
                    <a:pt x="348890" y="273873"/>
                    <a:pt x="274128" y="349204"/>
                    <a:pt x="180836"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7" name="Graphic 4">
              <a:extLst>
                <a:ext uri="{FF2B5EF4-FFF2-40B4-BE49-F238E27FC236}">
                  <a16:creationId xmlns:a16="http://schemas.microsoft.com/office/drawing/2014/main" id="{4F76C833-33BF-6342-BC17-D6C838CD0CB3}"/>
                </a:ext>
              </a:extLst>
            </p:cNvPr>
            <p:cNvSpPr/>
            <p:nvPr/>
          </p:nvSpPr>
          <p:spPr>
            <a:xfrm>
              <a:off x="8938463" y="990497"/>
              <a:ext cx="163143" cy="216876"/>
            </a:xfrm>
            <a:custGeom>
              <a:avLst/>
              <a:gdLst>
                <a:gd name="connsiteX0" fmla="*/ 150583 w 163143"/>
                <a:gd name="connsiteY0" fmla="*/ 166443 h 216876"/>
                <a:gd name="connsiteX1" fmla="*/ 156334 w 163143"/>
                <a:gd name="connsiteY1" fmla="*/ 126862 h 216876"/>
                <a:gd name="connsiteX2" fmla="*/ 109687 w 163143"/>
                <a:gd name="connsiteY2" fmla="*/ 43870 h 216876"/>
                <a:gd name="connsiteX3" fmla="*/ 133330 w 163143"/>
                <a:gd name="connsiteY3" fmla="*/ 18334 h 216876"/>
                <a:gd name="connsiteX4" fmla="*/ 134608 w 163143"/>
                <a:gd name="connsiteY4" fmla="*/ 12589 h 216876"/>
                <a:gd name="connsiteX5" fmla="*/ 125023 w 163143"/>
                <a:gd name="connsiteY5" fmla="*/ 2374 h 216876"/>
                <a:gd name="connsiteX6" fmla="*/ 82850 w 163143"/>
                <a:gd name="connsiteY6" fmla="*/ 7481 h 216876"/>
                <a:gd name="connsiteX7" fmla="*/ 40676 w 163143"/>
                <a:gd name="connsiteY7" fmla="*/ 2374 h 216876"/>
                <a:gd name="connsiteX8" fmla="*/ 31091 w 163143"/>
                <a:gd name="connsiteY8" fmla="*/ 12589 h 216876"/>
                <a:gd name="connsiteX9" fmla="*/ 32369 w 163143"/>
                <a:gd name="connsiteY9" fmla="*/ 18334 h 216876"/>
                <a:gd name="connsiteX10" fmla="*/ 56012 w 163143"/>
                <a:gd name="connsiteY10" fmla="*/ 43870 h 216876"/>
                <a:gd name="connsiteX11" fmla="*/ 15116 w 163143"/>
                <a:gd name="connsiteY11" fmla="*/ 165804 h 216876"/>
                <a:gd name="connsiteX12" fmla="*/ 420 w 163143"/>
                <a:gd name="connsiteY12" fmla="*/ 207300 h 216876"/>
                <a:gd name="connsiteX13" fmla="*/ 1058 w 163143"/>
                <a:gd name="connsiteY13" fmla="*/ 213684 h 216876"/>
                <a:gd name="connsiteX14" fmla="*/ 6171 w 163143"/>
                <a:gd name="connsiteY14" fmla="*/ 216876 h 216876"/>
                <a:gd name="connsiteX15" fmla="*/ 156973 w 163143"/>
                <a:gd name="connsiteY15" fmla="*/ 216876 h 216876"/>
                <a:gd name="connsiteX16" fmla="*/ 162085 w 163143"/>
                <a:gd name="connsiteY16" fmla="*/ 213684 h 216876"/>
                <a:gd name="connsiteX17" fmla="*/ 162724 w 163143"/>
                <a:gd name="connsiteY17" fmla="*/ 207300 h 216876"/>
                <a:gd name="connsiteX18" fmla="*/ 150583 w 163143"/>
                <a:gd name="connsiteY18" fmla="*/ 166443 h 216876"/>
                <a:gd name="connsiteX19" fmla="*/ 47705 w 163143"/>
                <a:gd name="connsiteY19" fmla="*/ 13865 h 216876"/>
                <a:gd name="connsiteX20" fmla="*/ 80933 w 163143"/>
                <a:gd name="connsiteY20" fmla="*/ 20249 h 216876"/>
                <a:gd name="connsiteX21" fmla="*/ 80933 w 163143"/>
                <a:gd name="connsiteY21" fmla="*/ 20249 h 216876"/>
                <a:gd name="connsiteX22" fmla="*/ 82210 w 163143"/>
                <a:gd name="connsiteY22" fmla="*/ 20249 h 216876"/>
                <a:gd name="connsiteX23" fmla="*/ 83489 w 163143"/>
                <a:gd name="connsiteY23" fmla="*/ 20249 h 216876"/>
                <a:gd name="connsiteX24" fmla="*/ 84766 w 163143"/>
                <a:gd name="connsiteY24" fmla="*/ 20249 h 216876"/>
                <a:gd name="connsiteX25" fmla="*/ 86045 w 163143"/>
                <a:gd name="connsiteY25" fmla="*/ 20249 h 216876"/>
                <a:gd name="connsiteX26" fmla="*/ 86045 w 163143"/>
                <a:gd name="connsiteY26" fmla="*/ 20249 h 216876"/>
                <a:gd name="connsiteX27" fmla="*/ 119272 w 163143"/>
                <a:gd name="connsiteY27" fmla="*/ 13865 h 216876"/>
                <a:gd name="connsiteX28" fmla="*/ 119911 w 163143"/>
                <a:gd name="connsiteY28" fmla="*/ 13865 h 216876"/>
                <a:gd name="connsiteX29" fmla="*/ 96908 w 163143"/>
                <a:gd name="connsiteY29" fmla="*/ 38125 h 216876"/>
                <a:gd name="connsiteX30" fmla="*/ 69430 w 163143"/>
                <a:gd name="connsiteY30" fmla="*/ 38125 h 216876"/>
                <a:gd name="connsiteX31" fmla="*/ 47705 w 163143"/>
                <a:gd name="connsiteY31" fmla="*/ 13865 h 216876"/>
                <a:gd name="connsiteX32" fmla="*/ 47705 w 163143"/>
                <a:gd name="connsiteY32" fmla="*/ 13865 h 216876"/>
                <a:gd name="connsiteX33" fmla="*/ 18311 w 163143"/>
                <a:gd name="connsiteY33" fmla="*/ 204108 h 216876"/>
                <a:gd name="connsiteX34" fmla="*/ 29813 w 163143"/>
                <a:gd name="connsiteY34" fmla="*/ 165166 h 216876"/>
                <a:gd name="connsiteX35" fmla="*/ 29174 w 163143"/>
                <a:gd name="connsiteY35" fmla="*/ 162612 h 216876"/>
                <a:gd name="connsiteX36" fmla="*/ 69430 w 163143"/>
                <a:gd name="connsiteY36" fmla="*/ 51531 h 216876"/>
                <a:gd name="connsiteX37" fmla="*/ 98185 w 163143"/>
                <a:gd name="connsiteY37" fmla="*/ 51531 h 216876"/>
                <a:gd name="connsiteX38" fmla="*/ 138442 w 163143"/>
                <a:gd name="connsiteY38" fmla="*/ 162612 h 216876"/>
                <a:gd name="connsiteX39" fmla="*/ 137803 w 163143"/>
                <a:gd name="connsiteY39" fmla="*/ 165166 h 216876"/>
                <a:gd name="connsiteX40" fmla="*/ 149305 w 163143"/>
                <a:gd name="connsiteY40" fmla="*/ 204108 h 216876"/>
                <a:gd name="connsiteX41" fmla="*/ 18311 w 163143"/>
                <a:gd name="connsiteY41" fmla="*/ 204108 h 216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63143" h="216876">
                  <a:moveTo>
                    <a:pt x="150583" y="166443"/>
                  </a:moveTo>
                  <a:cubicBezTo>
                    <a:pt x="152500" y="161974"/>
                    <a:pt x="157612" y="147291"/>
                    <a:pt x="156334" y="126862"/>
                  </a:cubicBezTo>
                  <a:cubicBezTo>
                    <a:pt x="155056" y="105795"/>
                    <a:pt x="145471" y="75152"/>
                    <a:pt x="109687" y="43870"/>
                  </a:cubicBezTo>
                  <a:lnTo>
                    <a:pt x="133330" y="18334"/>
                  </a:lnTo>
                  <a:cubicBezTo>
                    <a:pt x="134608" y="16419"/>
                    <a:pt x="135247" y="14504"/>
                    <a:pt x="134608" y="12589"/>
                  </a:cubicBezTo>
                  <a:cubicBezTo>
                    <a:pt x="134608" y="11312"/>
                    <a:pt x="132691" y="5566"/>
                    <a:pt x="125023" y="2374"/>
                  </a:cubicBezTo>
                  <a:cubicBezTo>
                    <a:pt x="115438" y="-2095"/>
                    <a:pt x="101380" y="-179"/>
                    <a:pt x="82850" y="7481"/>
                  </a:cubicBezTo>
                  <a:cubicBezTo>
                    <a:pt x="64319" y="-179"/>
                    <a:pt x="50261" y="-2095"/>
                    <a:pt x="40676" y="2374"/>
                  </a:cubicBezTo>
                  <a:cubicBezTo>
                    <a:pt x="33647" y="5566"/>
                    <a:pt x="31730" y="11312"/>
                    <a:pt x="31091" y="12589"/>
                  </a:cubicBezTo>
                  <a:cubicBezTo>
                    <a:pt x="30452" y="14504"/>
                    <a:pt x="31091" y="17057"/>
                    <a:pt x="32369" y="18334"/>
                  </a:cubicBezTo>
                  <a:lnTo>
                    <a:pt x="56012" y="43870"/>
                  </a:lnTo>
                  <a:cubicBezTo>
                    <a:pt x="-7888" y="99411"/>
                    <a:pt x="11282" y="155590"/>
                    <a:pt x="15116" y="165804"/>
                  </a:cubicBezTo>
                  <a:cubicBezTo>
                    <a:pt x="14477" y="176657"/>
                    <a:pt x="4892" y="199001"/>
                    <a:pt x="420" y="207300"/>
                  </a:cubicBezTo>
                  <a:cubicBezTo>
                    <a:pt x="-219" y="209215"/>
                    <a:pt x="-219" y="211769"/>
                    <a:pt x="1058" y="213684"/>
                  </a:cubicBezTo>
                  <a:cubicBezTo>
                    <a:pt x="2336" y="215599"/>
                    <a:pt x="4253" y="216876"/>
                    <a:pt x="6171" y="216876"/>
                  </a:cubicBezTo>
                  <a:lnTo>
                    <a:pt x="156973" y="216876"/>
                  </a:lnTo>
                  <a:cubicBezTo>
                    <a:pt x="158890" y="216876"/>
                    <a:pt x="161446" y="215599"/>
                    <a:pt x="162085" y="213684"/>
                  </a:cubicBezTo>
                  <a:cubicBezTo>
                    <a:pt x="163363" y="211769"/>
                    <a:pt x="163363" y="209215"/>
                    <a:pt x="162724" y="207300"/>
                  </a:cubicBezTo>
                  <a:cubicBezTo>
                    <a:pt x="160807" y="199639"/>
                    <a:pt x="151222" y="177295"/>
                    <a:pt x="150583" y="166443"/>
                  </a:cubicBezTo>
                  <a:close/>
                  <a:moveTo>
                    <a:pt x="47705" y="13865"/>
                  </a:moveTo>
                  <a:cubicBezTo>
                    <a:pt x="51539" y="12589"/>
                    <a:pt x="60485" y="11312"/>
                    <a:pt x="80933" y="20249"/>
                  </a:cubicBezTo>
                  <a:cubicBezTo>
                    <a:pt x="80933" y="20249"/>
                    <a:pt x="80933" y="20249"/>
                    <a:pt x="80933" y="20249"/>
                  </a:cubicBezTo>
                  <a:cubicBezTo>
                    <a:pt x="81572" y="20249"/>
                    <a:pt x="82210" y="20249"/>
                    <a:pt x="82210" y="20249"/>
                  </a:cubicBezTo>
                  <a:cubicBezTo>
                    <a:pt x="82850" y="20249"/>
                    <a:pt x="82850" y="20249"/>
                    <a:pt x="83489" y="20249"/>
                  </a:cubicBezTo>
                  <a:cubicBezTo>
                    <a:pt x="84128" y="20249"/>
                    <a:pt x="84128" y="20249"/>
                    <a:pt x="84766" y="20249"/>
                  </a:cubicBezTo>
                  <a:cubicBezTo>
                    <a:pt x="85405" y="20249"/>
                    <a:pt x="86045" y="20249"/>
                    <a:pt x="86045" y="20249"/>
                  </a:cubicBezTo>
                  <a:cubicBezTo>
                    <a:pt x="86045" y="20249"/>
                    <a:pt x="86045" y="20249"/>
                    <a:pt x="86045" y="20249"/>
                  </a:cubicBezTo>
                  <a:cubicBezTo>
                    <a:pt x="106492" y="11312"/>
                    <a:pt x="116077" y="12589"/>
                    <a:pt x="119272" y="13865"/>
                  </a:cubicBezTo>
                  <a:cubicBezTo>
                    <a:pt x="119272" y="13865"/>
                    <a:pt x="119911" y="13865"/>
                    <a:pt x="119911" y="13865"/>
                  </a:cubicBezTo>
                  <a:lnTo>
                    <a:pt x="96908" y="38125"/>
                  </a:lnTo>
                  <a:lnTo>
                    <a:pt x="69430" y="38125"/>
                  </a:lnTo>
                  <a:lnTo>
                    <a:pt x="47705" y="13865"/>
                  </a:lnTo>
                  <a:cubicBezTo>
                    <a:pt x="47066" y="14504"/>
                    <a:pt x="47705" y="13865"/>
                    <a:pt x="47705" y="13865"/>
                  </a:cubicBezTo>
                  <a:close/>
                  <a:moveTo>
                    <a:pt x="18311" y="204108"/>
                  </a:moveTo>
                  <a:cubicBezTo>
                    <a:pt x="22784" y="193255"/>
                    <a:pt x="29813" y="175380"/>
                    <a:pt x="29813" y="165166"/>
                  </a:cubicBezTo>
                  <a:cubicBezTo>
                    <a:pt x="29813" y="163889"/>
                    <a:pt x="29813" y="163251"/>
                    <a:pt x="29174" y="162612"/>
                  </a:cubicBezTo>
                  <a:cubicBezTo>
                    <a:pt x="27896" y="160059"/>
                    <a:pt x="2976" y="107072"/>
                    <a:pt x="69430" y="51531"/>
                  </a:cubicBezTo>
                  <a:lnTo>
                    <a:pt x="98185" y="51531"/>
                  </a:lnTo>
                  <a:cubicBezTo>
                    <a:pt x="164641" y="107072"/>
                    <a:pt x="139720" y="160697"/>
                    <a:pt x="138442" y="162612"/>
                  </a:cubicBezTo>
                  <a:cubicBezTo>
                    <a:pt x="137803" y="163251"/>
                    <a:pt x="137803" y="164527"/>
                    <a:pt x="137803" y="165166"/>
                  </a:cubicBezTo>
                  <a:cubicBezTo>
                    <a:pt x="137803" y="175380"/>
                    <a:pt x="144832" y="193255"/>
                    <a:pt x="149305" y="204108"/>
                  </a:cubicBezTo>
                  <a:lnTo>
                    <a:pt x="18311" y="204108"/>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8" name="Graphic 4">
              <a:extLst>
                <a:ext uri="{FF2B5EF4-FFF2-40B4-BE49-F238E27FC236}">
                  <a16:creationId xmlns:a16="http://schemas.microsoft.com/office/drawing/2014/main" id="{CD7BDEE8-1F22-4A48-93D5-B0420B20BCCF}"/>
                </a:ext>
              </a:extLst>
            </p:cNvPr>
            <p:cNvSpPr/>
            <p:nvPr/>
          </p:nvSpPr>
          <p:spPr>
            <a:xfrm>
              <a:off x="8999587" y="1070756"/>
              <a:ext cx="44729" cy="97674"/>
            </a:xfrm>
            <a:custGeom>
              <a:avLst/>
              <a:gdLst>
                <a:gd name="connsiteX0" fmla="*/ 22365 w 44729"/>
                <a:gd name="connsiteY0" fmla="*/ 23621 h 97674"/>
                <a:gd name="connsiteX1" fmla="*/ 31950 w 44729"/>
                <a:gd name="connsiteY1" fmla="*/ 33197 h 97674"/>
                <a:gd name="connsiteX2" fmla="*/ 38340 w 44729"/>
                <a:gd name="connsiteY2" fmla="*/ 39581 h 97674"/>
                <a:gd name="connsiteX3" fmla="*/ 44730 w 44729"/>
                <a:gd name="connsiteY3" fmla="*/ 33197 h 97674"/>
                <a:gd name="connsiteX4" fmla="*/ 28755 w 44729"/>
                <a:gd name="connsiteY4" fmla="*/ 11491 h 97674"/>
                <a:gd name="connsiteX5" fmla="*/ 28755 w 44729"/>
                <a:gd name="connsiteY5" fmla="*/ 6384 h 97674"/>
                <a:gd name="connsiteX6" fmla="*/ 22365 w 44729"/>
                <a:gd name="connsiteY6" fmla="*/ 0 h 97674"/>
                <a:gd name="connsiteX7" fmla="*/ 15975 w 44729"/>
                <a:gd name="connsiteY7" fmla="*/ 6384 h 97674"/>
                <a:gd name="connsiteX8" fmla="*/ 15975 w 44729"/>
                <a:gd name="connsiteY8" fmla="*/ 11491 h 97674"/>
                <a:gd name="connsiteX9" fmla="*/ 0 w 44729"/>
                <a:gd name="connsiteY9" fmla="*/ 33197 h 97674"/>
                <a:gd name="connsiteX10" fmla="*/ 22365 w 44729"/>
                <a:gd name="connsiteY10" fmla="*/ 55541 h 97674"/>
                <a:gd name="connsiteX11" fmla="*/ 31950 w 44729"/>
                <a:gd name="connsiteY11" fmla="*/ 65117 h 97674"/>
                <a:gd name="connsiteX12" fmla="*/ 22365 w 44729"/>
                <a:gd name="connsiteY12" fmla="*/ 74693 h 97674"/>
                <a:gd name="connsiteX13" fmla="*/ 12780 w 44729"/>
                <a:gd name="connsiteY13" fmla="*/ 65117 h 97674"/>
                <a:gd name="connsiteX14" fmla="*/ 6390 w 44729"/>
                <a:gd name="connsiteY14" fmla="*/ 58733 h 97674"/>
                <a:gd name="connsiteX15" fmla="*/ 0 w 44729"/>
                <a:gd name="connsiteY15" fmla="*/ 65117 h 97674"/>
                <a:gd name="connsiteX16" fmla="*/ 15975 w 44729"/>
                <a:gd name="connsiteY16" fmla="*/ 86184 h 97674"/>
                <a:gd name="connsiteX17" fmla="*/ 15975 w 44729"/>
                <a:gd name="connsiteY17" fmla="*/ 91291 h 97674"/>
                <a:gd name="connsiteX18" fmla="*/ 22365 w 44729"/>
                <a:gd name="connsiteY18" fmla="*/ 97675 h 97674"/>
                <a:gd name="connsiteX19" fmla="*/ 28755 w 44729"/>
                <a:gd name="connsiteY19" fmla="*/ 91291 h 97674"/>
                <a:gd name="connsiteX20" fmla="*/ 28755 w 44729"/>
                <a:gd name="connsiteY20" fmla="*/ 86184 h 97674"/>
                <a:gd name="connsiteX21" fmla="*/ 44730 w 44729"/>
                <a:gd name="connsiteY21" fmla="*/ 65117 h 97674"/>
                <a:gd name="connsiteX22" fmla="*/ 22365 w 44729"/>
                <a:gd name="connsiteY22" fmla="*/ 42773 h 97674"/>
                <a:gd name="connsiteX23" fmla="*/ 12780 w 44729"/>
                <a:gd name="connsiteY23" fmla="*/ 33197 h 97674"/>
                <a:gd name="connsiteX24" fmla="*/ 22365 w 44729"/>
                <a:gd name="connsiteY24" fmla="*/ 23621 h 97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729" h="97674">
                  <a:moveTo>
                    <a:pt x="22365" y="23621"/>
                  </a:moveTo>
                  <a:cubicBezTo>
                    <a:pt x="28116" y="23621"/>
                    <a:pt x="31950" y="28089"/>
                    <a:pt x="31950" y="33197"/>
                  </a:cubicBezTo>
                  <a:cubicBezTo>
                    <a:pt x="31950" y="37027"/>
                    <a:pt x="34506" y="39581"/>
                    <a:pt x="38340" y="39581"/>
                  </a:cubicBezTo>
                  <a:cubicBezTo>
                    <a:pt x="42173" y="39581"/>
                    <a:pt x="44730" y="37027"/>
                    <a:pt x="44730" y="33197"/>
                  </a:cubicBezTo>
                  <a:cubicBezTo>
                    <a:pt x="44730" y="22982"/>
                    <a:pt x="37701" y="14683"/>
                    <a:pt x="28755" y="11491"/>
                  </a:cubicBezTo>
                  <a:lnTo>
                    <a:pt x="28755" y="6384"/>
                  </a:lnTo>
                  <a:cubicBezTo>
                    <a:pt x="28755" y="2554"/>
                    <a:pt x="26199" y="0"/>
                    <a:pt x="22365" y="0"/>
                  </a:cubicBezTo>
                  <a:cubicBezTo>
                    <a:pt x="18531" y="0"/>
                    <a:pt x="15975" y="2554"/>
                    <a:pt x="15975" y="6384"/>
                  </a:cubicBezTo>
                  <a:lnTo>
                    <a:pt x="15975" y="11491"/>
                  </a:lnTo>
                  <a:cubicBezTo>
                    <a:pt x="7029" y="14045"/>
                    <a:pt x="0" y="22982"/>
                    <a:pt x="0" y="33197"/>
                  </a:cubicBezTo>
                  <a:cubicBezTo>
                    <a:pt x="0" y="45326"/>
                    <a:pt x="10224" y="55541"/>
                    <a:pt x="22365" y="55541"/>
                  </a:cubicBezTo>
                  <a:cubicBezTo>
                    <a:pt x="28116" y="55541"/>
                    <a:pt x="31950" y="60009"/>
                    <a:pt x="31950" y="65117"/>
                  </a:cubicBezTo>
                  <a:cubicBezTo>
                    <a:pt x="31950" y="70224"/>
                    <a:pt x="27476" y="74693"/>
                    <a:pt x="22365" y="74693"/>
                  </a:cubicBezTo>
                  <a:cubicBezTo>
                    <a:pt x="17253" y="74693"/>
                    <a:pt x="12780" y="70224"/>
                    <a:pt x="12780" y="65117"/>
                  </a:cubicBezTo>
                  <a:cubicBezTo>
                    <a:pt x="12780" y="61286"/>
                    <a:pt x="10224" y="58733"/>
                    <a:pt x="6390" y="58733"/>
                  </a:cubicBezTo>
                  <a:cubicBezTo>
                    <a:pt x="2556" y="58733"/>
                    <a:pt x="0" y="61286"/>
                    <a:pt x="0" y="65117"/>
                  </a:cubicBezTo>
                  <a:cubicBezTo>
                    <a:pt x="0" y="75331"/>
                    <a:pt x="7029" y="83630"/>
                    <a:pt x="15975" y="86184"/>
                  </a:cubicBezTo>
                  <a:lnTo>
                    <a:pt x="15975" y="91291"/>
                  </a:lnTo>
                  <a:cubicBezTo>
                    <a:pt x="15975" y="95121"/>
                    <a:pt x="18531" y="97675"/>
                    <a:pt x="22365" y="97675"/>
                  </a:cubicBezTo>
                  <a:cubicBezTo>
                    <a:pt x="26199" y="97675"/>
                    <a:pt x="28755" y="95121"/>
                    <a:pt x="28755" y="91291"/>
                  </a:cubicBezTo>
                  <a:lnTo>
                    <a:pt x="28755" y="86184"/>
                  </a:lnTo>
                  <a:cubicBezTo>
                    <a:pt x="38340" y="83630"/>
                    <a:pt x="44730" y="75331"/>
                    <a:pt x="44730" y="65117"/>
                  </a:cubicBezTo>
                  <a:cubicBezTo>
                    <a:pt x="44730" y="52349"/>
                    <a:pt x="34506" y="42773"/>
                    <a:pt x="22365" y="42773"/>
                  </a:cubicBezTo>
                  <a:cubicBezTo>
                    <a:pt x="17253" y="42773"/>
                    <a:pt x="12780" y="38304"/>
                    <a:pt x="12780" y="33197"/>
                  </a:cubicBezTo>
                  <a:cubicBezTo>
                    <a:pt x="12780" y="28089"/>
                    <a:pt x="17253" y="23621"/>
                    <a:pt x="22365" y="23621"/>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18" name="Group 17">
            <a:extLst>
              <a:ext uri="{FF2B5EF4-FFF2-40B4-BE49-F238E27FC236}">
                <a16:creationId xmlns:a16="http://schemas.microsoft.com/office/drawing/2014/main" id="{A8DBF4E9-92EA-6340-A2EC-8BAC067E370F}"/>
              </a:ext>
            </a:extLst>
          </p:cNvPr>
          <p:cNvGrpSpPr/>
          <p:nvPr/>
        </p:nvGrpSpPr>
        <p:grpSpPr>
          <a:xfrm>
            <a:off x="4951323" y="2332550"/>
            <a:ext cx="1049438" cy="533211"/>
            <a:chOff x="9334699" y="442691"/>
            <a:chExt cx="1049438" cy="533211"/>
          </a:xfrm>
        </p:grpSpPr>
        <p:grpSp>
          <p:nvGrpSpPr>
            <p:cNvPr id="144" name="Graphic 4">
              <a:extLst>
                <a:ext uri="{FF2B5EF4-FFF2-40B4-BE49-F238E27FC236}">
                  <a16:creationId xmlns:a16="http://schemas.microsoft.com/office/drawing/2014/main" id="{BE606FBF-4DAC-2E43-A0BA-513ED4ACF512}"/>
                </a:ext>
              </a:extLst>
            </p:cNvPr>
            <p:cNvGrpSpPr/>
            <p:nvPr/>
          </p:nvGrpSpPr>
          <p:grpSpPr>
            <a:xfrm>
              <a:off x="9334699" y="442691"/>
              <a:ext cx="357193" cy="519474"/>
              <a:chOff x="9394485" y="1003460"/>
              <a:chExt cx="130993" cy="190507"/>
            </a:xfrm>
            <a:solidFill>
              <a:schemeClr val="bg1">
                <a:lumMod val="75000"/>
              </a:schemeClr>
            </a:solidFill>
          </p:grpSpPr>
          <p:sp>
            <p:nvSpPr>
              <p:cNvPr id="145" name="Graphic 4">
                <a:extLst>
                  <a:ext uri="{FF2B5EF4-FFF2-40B4-BE49-F238E27FC236}">
                    <a16:creationId xmlns:a16="http://schemas.microsoft.com/office/drawing/2014/main" id="{A17F4468-ED73-174B-8FAC-62F55CB83A5D}"/>
                  </a:ext>
                </a:extLst>
              </p:cNvPr>
              <p:cNvSpPr/>
              <p:nvPr/>
            </p:nvSpPr>
            <p:spPr>
              <a:xfrm>
                <a:off x="9423879" y="1003460"/>
                <a:ext cx="72844" cy="25161"/>
              </a:xfrm>
              <a:custGeom>
                <a:avLst/>
                <a:gdLst>
                  <a:gd name="connsiteX0" fmla="*/ 49841 w 72844"/>
                  <a:gd name="connsiteY0" fmla="*/ 25162 h 25161"/>
                  <a:gd name="connsiteX1" fmla="*/ 72845 w 72844"/>
                  <a:gd name="connsiteY1" fmla="*/ 903 h 25161"/>
                  <a:gd name="connsiteX2" fmla="*/ 72206 w 72844"/>
                  <a:gd name="connsiteY2" fmla="*/ 903 h 25161"/>
                  <a:gd name="connsiteX3" fmla="*/ 38978 w 72844"/>
                  <a:gd name="connsiteY3" fmla="*/ 7287 h 25161"/>
                  <a:gd name="connsiteX4" fmla="*/ 38978 w 72844"/>
                  <a:gd name="connsiteY4" fmla="*/ 7287 h 25161"/>
                  <a:gd name="connsiteX5" fmla="*/ 37700 w 72844"/>
                  <a:gd name="connsiteY5" fmla="*/ 7287 h 25161"/>
                  <a:gd name="connsiteX6" fmla="*/ 36422 w 72844"/>
                  <a:gd name="connsiteY6" fmla="*/ 7287 h 25161"/>
                  <a:gd name="connsiteX7" fmla="*/ 35145 w 72844"/>
                  <a:gd name="connsiteY7" fmla="*/ 7287 h 25161"/>
                  <a:gd name="connsiteX8" fmla="*/ 33866 w 72844"/>
                  <a:gd name="connsiteY8" fmla="*/ 7287 h 25161"/>
                  <a:gd name="connsiteX9" fmla="*/ 33866 w 72844"/>
                  <a:gd name="connsiteY9" fmla="*/ 7287 h 25161"/>
                  <a:gd name="connsiteX10" fmla="*/ 639 w 72844"/>
                  <a:gd name="connsiteY10" fmla="*/ 903 h 25161"/>
                  <a:gd name="connsiteX11" fmla="*/ 0 w 72844"/>
                  <a:gd name="connsiteY11" fmla="*/ 903 h 25161"/>
                  <a:gd name="connsiteX12" fmla="*/ 23004 w 72844"/>
                  <a:gd name="connsiteY12" fmla="*/ 25162 h 25161"/>
                  <a:gd name="connsiteX13" fmla="*/ 49841 w 72844"/>
                  <a:gd name="connsiteY13" fmla="*/ 25162 h 2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844" h="25161">
                    <a:moveTo>
                      <a:pt x="49841" y="25162"/>
                    </a:moveTo>
                    <a:lnTo>
                      <a:pt x="72845" y="903"/>
                    </a:lnTo>
                    <a:cubicBezTo>
                      <a:pt x="72845" y="903"/>
                      <a:pt x="72206" y="903"/>
                      <a:pt x="72206" y="903"/>
                    </a:cubicBezTo>
                    <a:cubicBezTo>
                      <a:pt x="68372" y="-374"/>
                      <a:pt x="59426" y="-1651"/>
                      <a:pt x="38978" y="7287"/>
                    </a:cubicBezTo>
                    <a:cubicBezTo>
                      <a:pt x="38978" y="7287"/>
                      <a:pt x="38978" y="7287"/>
                      <a:pt x="38978" y="7287"/>
                    </a:cubicBezTo>
                    <a:cubicBezTo>
                      <a:pt x="38340" y="7287"/>
                      <a:pt x="38340" y="7287"/>
                      <a:pt x="37700" y="7287"/>
                    </a:cubicBezTo>
                    <a:cubicBezTo>
                      <a:pt x="37061" y="7287"/>
                      <a:pt x="37061" y="7287"/>
                      <a:pt x="36422" y="7287"/>
                    </a:cubicBezTo>
                    <a:cubicBezTo>
                      <a:pt x="35783" y="7287"/>
                      <a:pt x="35783" y="7287"/>
                      <a:pt x="35145" y="7287"/>
                    </a:cubicBezTo>
                    <a:cubicBezTo>
                      <a:pt x="34505" y="7287"/>
                      <a:pt x="33866" y="7287"/>
                      <a:pt x="33866" y="7287"/>
                    </a:cubicBezTo>
                    <a:cubicBezTo>
                      <a:pt x="33866" y="7287"/>
                      <a:pt x="33866" y="7287"/>
                      <a:pt x="33866" y="7287"/>
                    </a:cubicBezTo>
                    <a:cubicBezTo>
                      <a:pt x="13419" y="-1651"/>
                      <a:pt x="3834" y="-374"/>
                      <a:pt x="639" y="903"/>
                    </a:cubicBezTo>
                    <a:cubicBezTo>
                      <a:pt x="639" y="903"/>
                      <a:pt x="0" y="903"/>
                      <a:pt x="0" y="903"/>
                    </a:cubicBezTo>
                    <a:lnTo>
                      <a:pt x="23004" y="25162"/>
                    </a:lnTo>
                    <a:lnTo>
                      <a:pt x="49841" y="25162"/>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6" name="Graphic 4">
                <a:extLst>
                  <a:ext uri="{FF2B5EF4-FFF2-40B4-BE49-F238E27FC236}">
                    <a16:creationId xmlns:a16="http://schemas.microsoft.com/office/drawing/2014/main" id="{A4416FC8-66C1-FD42-83F0-608F95D5088E}"/>
                  </a:ext>
                </a:extLst>
              </p:cNvPr>
              <p:cNvSpPr/>
              <p:nvPr/>
            </p:nvSpPr>
            <p:spPr>
              <a:xfrm>
                <a:off x="9394485" y="1041390"/>
                <a:ext cx="130993" cy="152577"/>
              </a:xfrm>
              <a:custGeom>
                <a:avLst/>
                <a:gdLst>
                  <a:gd name="connsiteX0" fmla="*/ 120131 w 130993"/>
                  <a:gd name="connsiteY0" fmla="*/ 111081 h 152577"/>
                  <a:gd name="connsiteX1" fmla="*/ 79874 w 130993"/>
                  <a:gd name="connsiteY1" fmla="*/ 0 h 152577"/>
                  <a:gd name="connsiteX2" fmla="*/ 51119 w 130993"/>
                  <a:gd name="connsiteY2" fmla="*/ 0 h 152577"/>
                  <a:gd name="connsiteX3" fmla="*/ 10863 w 130993"/>
                  <a:gd name="connsiteY3" fmla="*/ 111081 h 152577"/>
                  <a:gd name="connsiteX4" fmla="*/ 11502 w 130993"/>
                  <a:gd name="connsiteY4" fmla="*/ 113635 h 152577"/>
                  <a:gd name="connsiteX5" fmla="*/ 0 w 130993"/>
                  <a:gd name="connsiteY5" fmla="*/ 152577 h 152577"/>
                  <a:gd name="connsiteX6" fmla="*/ 130994 w 130993"/>
                  <a:gd name="connsiteY6" fmla="*/ 152577 h 152577"/>
                  <a:gd name="connsiteX7" fmla="*/ 119492 w 130993"/>
                  <a:gd name="connsiteY7" fmla="*/ 113635 h 152577"/>
                  <a:gd name="connsiteX8" fmla="*/ 120131 w 130993"/>
                  <a:gd name="connsiteY8" fmla="*/ 111081 h 152577"/>
                  <a:gd name="connsiteX9" fmla="*/ 65817 w 130993"/>
                  <a:gd name="connsiteY9" fmla="*/ 72777 h 152577"/>
                  <a:gd name="connsiteX10" fmla="*/ 88181 w 130993"/>
                  <a:gd name="connsiteY10" fmla="*/ 95121 h 152577"/>
                  <a:gd name="connsiteX11" fmla="*/ 72207 w 130993"/>
                  <a:gd name="connsiteY11" fmla="*/ 116188 h 152577"/>
                  <a:gd name="connsiteX12" fmla="*/ 72207 w 130993"/>
                  <a:gd name="connsiteY12" fmla="*/ 121296 h 152577"/>
                  <a:gd name="connsiteX13" fmla="*/ 65817 w 130993"/>
                  <a:gd name="connsiteY13" fmla="*/ 127680 h 152577"/>
                  <a:gd name="connsiteX14" fmla="*/ 59427 w 130993"/>
                  <a:gd name="connsiteY14" fmla="*/ 121296 h 152577"/>
                  <a:gd name="connsiteX15" fmla="*/ 59427 w 130993"/>
                  <a:gd name="connsiteY15" fmla="*/ 116188 h 152577"/>
                  <a:gd name="connsiteX16" fmla="*/ 43452 w 130993"/>
                  <a:gd name="connsiteY16" fmla="*/ 95121 h 152577"/>
                  <a:gd name="connsiteX17" fmla="*/ 49842 w 130993"/>
                  <a:gd name="connsiteY17" fmla="*/ 88737 h 152577"/>
                  <a:gd name="connsiteX18" fmla="*/ 56232 w 130993"/>
                  <a:gd name="connsiteY18" fmla="*/ 95121 h 152577"/>
                  <a:gd name="connsiteX19" fmla="*/ 65817 w 130993"/>
                  <a:gd name="connsiteY19" fmla="*/ 104697 h 152577"/>
                  <a:gd name="connsiteX20" fmla="*/ 75402 w 130993"/>
                  <a:gd name="connsiteY20" fmla="*/ 95121 h 152577"/>
                  <a:gd name="connsiteX21" fmla="*/ 65817 w 130993"/>
                  <a:gd name="connsiteY21" fmla="*/ 85545 h 152577"/>
                  <a:gd name="connsiteX22" fmla="*/ 43452 w 130993"/>
                  <a:gd name="connsiteY22" fmla="*/ 63201 h 152577"/>
                  <a:gd name="connsiteX23" fmla="*/ 59427 w 130993"/>
                  <a:gd name="connsiteY23" fmla="*/ 41496 h 152577"/>
                  <a:gd name="connsiteX24" fmla="*/ 59427 w 130993"/>
                  <a:gd name="connsiteY24" fmla="*/ 36389 h 152577"/>
                  <a:gd name="connsiteX25" fmla="*/ 65817 w 130993"/>
                  <a:gd name="connsiteY25" fmla="*/ 30005 h 152577"/>
                  <a:gd name="connsiteX26" fmla="*/ 72207 w 130993"/>
                  <a:gd name="connsiteY26" fmla="*/ 36389 h 152577"/>
                  <a:gd name="connsiteX27" fmla="*/ 72207 w 130993"/>
                  <a:gd name="connsiteY27" fmla="*/ 41496 h 152577"/>
                  <a:gd name="connsiteX28" fmla="*/ 88181 w 130993"/>
                  <a:gd name="connsiteY28" fmla="*/ 63201 h 152577"/>
                  <a:gd name="connsiteX29" fmla="*/ 81792 w 130993"/>
                  <a:gd name="connsiteY29" fmla="*/ 69585 h 152577"/>
                  <a:gd name="connsiteX30" fmla="*/ 75402 w 130993"/>
                  <a:gd name="connsiteY30" fmla="*/ 63201 h 152577"/>
                  <a:gd name="connsiteX31" fmla="*/ 65817 w 130993"/>
                  <a:gd name="connsiteY31" fmla="*/ 53625 h 152577"/>
                  <a:gd name="connsiteX32" fmla="*/ 56232 w 130993"/>
                  <a:gd name="connsiteY32" fmla="*/ 63201 h 152577"/>
                  <a:gd name="connsiteX33" fmla="*/ 65817 w 130993"/>
                  <a:gd name="connsiteY33" fmla="*/ 72777 h 15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0993" h="152577">
                    <a:moveTo>
                      <a:pt x="120131" y="111081"/>
                    </a:moveTo>
                    <a:cubicBezTo>
                      <a:pt x="121409" y="108528"/>
                      <a:pt x="146330" y="55541"/>
                      <a:pt x="79874" y="0"/>
                    </a:cubicBezTo>
                    <a:lnTo>
                      <a:pt x="51119" y="0"/>
                    </a:lnTo>
                    <a:cubicBezTo>
                      <a:pt x="-15335" y="55541"/>
                      <a:pt x="9585" y="109166"/>
                      <a:pt x="10863" y="111081"/>
                    </a:cubicBezTo>
                    <a:cubicBezTo>
                      <a:pt x="11502" y="111720"/>
                      <a:pt x="11502" y="112996"/>
                      <a:pt x="11502" y="113635"/>
                    </a:cubicBezTo>
                    <a:cubicBezTo>
                      <a:pt x="11502" y="123849"/>
                      <a:pt x="4473" y="141724"/>
                      <a:pt x="0" y="152577"/>
                    </a:cubicBezTo>
                    <a:lnTo>
                      <a:pt x="130994" y="152577"/>
                    </a:lnTo>
                    <a:cubicBezTo>
                      <a:pt x="126521" y="141724"/>
                      <a:pt x="119492" y="123849"/>
                      <a:pt x="119492" y="113635"/>
                    </a:cubicBezTo>
                    <a:cubicBezTo>
                      <a:pt x="119492" y="112996"/>
                      <a:pt x="119492" y="112358"/>
                      <a:pt x="120131" y="111081"/>
                    </a:cubicBezTo>
                    <a:close/>
                    <a:moveTo>
                      <a:pt x="65817" y="72777"/>
                    </a:moveTo>
                    <a:cubicBezTo>
                      <a:pt x="78597" y="72777"/>
                      <a:pt x="88181" y="82992"/>
                      <a:pt x="88181" y="95121"/>
                    </a:cubicBezTo>
                    <a:cubicBezTo>
                      <a:pt x="88181" y="105336"/>
                      <a:pt x="81153" y="113635"/>
                      <a:pt x="72207" y="116188"/>
                    </a:cubicBezTo>
                    <a:lnTo>
                      <a:pt x="72207" y="121296"/>
                    </a:lnTo>
                    <a:cubicBezTo>
                      <a:pt x="72207" y="125126"/>
                      <a:pt x="69650" y="127680"/>
                      <a:pt x="65817" y="127680"/>
                    </a:cubicBezTo>
                    <a:cubicBezTo>
                      <a:pt x="61983" y="127680"/>
                      <a:pt x="59427" y="125126"/>
                      <a:pt x="59427" y="121296"/>
                    </a:cubicBezTo>
                    <a:lnTo>
                      <a:pt x="59427" y="116188"/>
                    </a:lnTo>
                    <a:cubicBezTo>
                      <a:pt x="50481" y="113635"/>
                      <a:pt x="43452" y="104697"/>
                      <a:pt x="43452" y="95121"/>
                    </a:cubicBezTo>
                    <a:cubicBezTo>
                      <a:pt x="43452" y="91291"/>
                      <a:pt x="46008" y="88737"/>
                      <a:pt x="49842" y="88737"/>
                    </a:cubicBezTo>
                    <a:cubicBezTo>
                      <a:pt x="53676" y="88737"/>
                      <a:pt x="56232" y="91291"/>
                      <a:pt x="56232" y="95121"/>
                    </a:cubicBezTo>
                    <a:cubicBezTo>
                      <a:pt x="56232" y="100229"/>
                      <a:pt x="60704" y="104697"/>
                      <a:pt x="65817" y="104697"/>
                    </a:cubicBezTo>
                    <a:cubicBezTo>
                      <a:pt x="71568" y="104697"/>
                      <a:pt x="75402" y="100229"/>
                      <a:pt x="75402" y="95121"/>
                    </a:cubicBezTo>
                    <a:cubicBezTo>
                      <a:pt x="75402" y="89376"/>
                      <a:pt x="70929" y="85545"/>
                      <a:pt x="65817" y="85545"/>
                    </a:cubicBezTo>
                    <a:cubicBezTo>
                      <a:pt x="53676" y="85545"/>
                      <a:pt x="43452" y="75331"/>
                      <a:pt x="43452" y="63201"/>
                    </a:cubicBezTo>
                    <a:cubicBezTo>
                      <a:pt x="43452" y="52987"/>
                      <a:pt x="50481" y="44688"/>
                      <a:pt x="59427" y="41496"/>
                    </a:cubicBezTo>
                    <a:lnTo>
                      <a:pt x="59427" y="36389"/>
                    </a:lnTo>
                    <a:cubicBezTo>
                      <a:pt x="59427" y="32558"/>
                      <a:pt x="61983" y="30005"/>
                      <a:pt x="65817" y="30005"/>
                    </a:cubicBezTo>
                    <a:cubicBezTo>
                      <a:pt x="69650" y="30005"/>
                      <a:pt x="72207" y="32558"/>
                      <a:pt x="72207" y="36389"/>
                    </a:cubicBezTo>
                    <a:lnTo>
                      <a:pt x="72207" y="41496"/>
                    </a:lnTo>
                    <a:cubicBezTo>
                      <a:pt x="81792" y="44049"/>
                      <a:pt x="88181" y="52987"/>
                      <a:pt x="88181" y="63201"/>
                    </a:cubicBezTo>
                    <a:cubicBezTo>
                      <a:pt x="88181" y="67032"/>
                      <a:pt x="85625" y="69585"/>
                      <a:pt x="81792" y="69585"/>
                    </a:cubicBezTo>
                    <a:cubicBezTo>
                      <a:pt x="77958" y="69585"/>
                      <a:pt x="75402" y="67032"/>
                      <a:pt x="75402" y="63201"/>
                    </a:cubicBezTo>
                    <a:cubicBezTo>
                      <a:pt x="75402" y="57456"/>
                      <a:pt x="70929" y="53625"/>
                      <a:pt x="65817" y="53625"/>
                    </a:cubicBezTo>
                    <a:cubicBezTo>
                      <a:pt x="60704" y="53625"/>
                      <a:pt x="56232" y="58094"/>
                      <a:pt x="56232" y="63201"/>
                    </a:cubicBezTo>
                    <a:cubicBezTo>
                      <a:pt x="56232" y="68309"/>
                      <a:pt x="60066" y="72777"/>
                      <a:pt x="65817" y="72777"/>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148" name="Graphic 4">
              <a:extLst>
                <a:ext uri="{FF2B5EF4-FFF2-40B4-BE49-F238E27FC236}">
                  <a16:creationId xmlns:a16="http://schemas.microsoft.com/office/drawing/2014/main" id="{B6E53C62-4D1E-1643-9738-EE06920BAAE5}"/>
                </a:ext>
              </a:extLst>
            </p:cNvPr>
            <p:cNvGrpSpPr/>
            <p:nvPr/>
          </p:nvGrpSpPr>
          <p:grpSpPr>
            <a:xfrm>
              <a:off x="9787264" y="559022"/>
              <a:ext cx="281600" cy="409536"/>
              <a:chOff x="9394485" y="1003460"/>
              <a:chExt cx="130993" cy="190507"/>
            </a:xfrm>
            <a:solidFill>
              <a:schemeClr val="bg1">
                <a:lumMod val="75000"/>
              </a:schemeClr>
            </a:solidFill>
          </p:grpSpPr>
          <p:sp>
            <p:nvSpPr>
              <p:cNvPr id="149" name="Graphic 4">
                <a:extLst>
                  <a:ext uri="{FF2B5EF4-FFF2-40B4-BE49-F238E27FC236}">
                    <a16:creationId xmlns:a16="http://schemas.microsoft.com/office/drawing/2014/main" id="{40A51FAB-8EA1-4D48-BC6C-9A2AA0DD9920}"/>
                  </a:ext>
                </a:extLst>
              </p:cNvPr>
              <p:cNvSpPr/>
              <p:nvPr/>
            </p:nvSpPr>
            <p:spPr>
              <a:xfrm>
                <a:off x="9423879" y="1003460"/>
                <a:ext cx="72844" cy="25161"/>
              </a:xfrm>
              <a:custGeom>
                <a:avLst/>
                <a:gdLst>
                  <a:gd name="connsiteX0" fmla="*/ 49841 w 72844"/>
                  <a:gd name="connsiteY0" fmla="*/ 25162 h 25161"/>
                  <a:gd name="connsiteX1" fmla="*/ 72845 w 72844"/>
                  <a:gd name="connsiteY1" fmla="*/ 903 h 25161"/>
                  <a:gd name="connsiteX2" fmla="*/ 72206 w 72844"/>
                  <a:gd name="connsiteY2" fmla="*/ 903 h 25161"/>
                  <a:gd name="connsiteX3" fmla="*/ 38978 w 72844"/>
                  <a:gd name="connsiteY3" fmla="*/ 7287 h 25161"/>
                  <a:gd name="connsiteX4" fmla="*/ 38978 w 72844"/>
                  <a:gd name="connsiteY4" fmla="*/ 7287 h 25161"/>
                  <a:gd name="connsiteX5" fmla="*/ 37700 w 72844"/>
                  <a:gd name="connsiteY5" fmla="*/ 7287 h 25161"/>
                  <a:gd name="connsiteX6" fmla="*/ 36422 w 72844"/>
                  <a:gd name="connsiteY6" fmla="*/ 7287 h 25161"/>
                  <a:gd name="connsiteX7" fmla="*/ 35145 w 72844"/>
                  <a:gd name="connsiteY7" fmla="*/ 7287 h 25161"/>
                  <a:gd name="connsiteX8" fmla="*/ 33866 w 72844"/>
                  <a:gd name="connsiteY8" fmla="*/ 7287 h 25161"/>
                  <a:gd name="connsiteX9" fmla="*/ 33866 w 72844"/>
                  <a:gd name="connsiteY9" fmla="*/ 7287 h 25161"/>
                  <a:gd name="connsiteX10" fmla="*/ 639 w 72844"/>
                  <a:gd name="connsiteY10" fmla="*/ 903 h 25161"/>
                  <a:gd name="connsiteX11" fmla="*/ 0 w 72844"/>
                  <a:gd name="connsiteY11" fmla="*/ 903 h 25161"/>
                  <a:gd name="connsiteX12" fmla="*/ 23004 w 72844"/>
                  <a:gd name="connsiteY12" fmla="*/ 25162 h 25161"/>
                  <a:gd name="connsiteX13" fmla="*/ 49841 w 72844"/>
                  <a:gd name="connsiteY13" fmla="*/ 25162 h 2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844" h="25161">
                    <a:moveTo>
                      <a:pt x="49841" y="25162"/>
                    </a:moveTo>
                    <a:lnTo>
                      <a:pt x="72845" y="903"/>
                    </a:lnTo>
                    <a:cubicBezTo>
                      <a:pt x="72845" y="903"/>
                      <a:pt x="72206" y="903"/>
                      <a:pt x="72206" y="903"/>
                    </a:cubicBezTo>
                    <a:cubicBezTo>
                      <a:pt x="68372" y="-374"/>
                      <a:pt x="59426" y="-1651"/>
                      <a:pt x="38978" y="7287"/>
                    </a:cubicBezTo>
                    <a:cubicBezTo>
                      <a:pt x="38978" y="7287"/>
                      <a:pt x="38978" y="7287"/>
                      <a:pt x="38978" y="7287"/>
                    </a:cubicBezTo>
                    <a:cubicBezTo>
                      <a:pt x="38340" y="7287"/>
                      <a:pt x="38340" y="7287"/>
                      <a:pt x="37700" y="7287"/>
                    </a:cubicBezTo>
                    <a:cubicBezTo>
                      <a:pt x="37061" y="7287"/>
                      <a:pt x="37061" y="7287"/>
                      <a:pt x="36422" y="7287"/>
                    </a:cubicBezTo>
                    <a:cubicBezTo>
                      <a:pt x="35783" y="7287"/>
                      <a:pt x="35783" y="7287"/>
                      <a:pt x="35145" y="7287"/>
                    </a:cubicBezTo>
                    <a:cubicBezTo>
                      <a:pt x="34505" y="7287"/>
                      <a:pt x="33866" y="7287"/>
                      <a:pt x="33866" y="7287"/>
                    </a:cubicBezTo>
                    <a:cubicBezTo>
                      <a:pt x="33866" y="7287"/>
                      <a:pt x="33866" y="7287"/>
                      <a:pt x="33866" y="7287"/>
                    </a:cubicBezTo>
                    <a:cubicBezTo>
                      <a:pt x="13419" y="-1651"/>
                      <a:pt x="3834" y="-374"/>
                      <a:pt x="639" y="903"/>
                    </a:cubicBezTo>
                    <a:cubicBezTo>
                      <a:pt x="639" y="903"/>
                      <a:pt x="0" y="903"/>
                      <a:pt x="0" y="903"/>
                    </a:cubicBezTo>
                    <a:lnTo>
                      <a:pt x="23004" y="25162"/>
                    </a:lnTo>
                    <a:lnTo>
                      <a:pt x="49841" y="25162"/>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0" name="Graphic 4">
                <a:extLst>
                  <a:ext uri="{FF2B5EF4-FFF2-40B4-BE49-F238E27FC236}">
                    <a16:creationId xmlns:a16="http://schemas.microsoft.com/office/drawing/2014/main" id="{FB0AA2A7-6667-434E-90B7-EC924AEC2093}"/>
                  </a:ext>
                </a:extLst>
              </p:cNvPr>
              <p:cNvSpPr/>
              <p:nvPr/>
            </p:nvSpPr>
            <p:spPr>
              <a:xfrm>
                <a:off x="9394485" y="1041390"/>
                <a:ext cx="130993" cy="152577"/>
              </a:xfrm>
              <a:custGeom>
                <a:avLst/>
                <a:gdLst>
                  <a:gd name="connsiteX0" fmla="*/ 120131 w 130993"/>
                  <a:gd name="connsiteY0" fmla="*/ 111081 h 152577"/>
                  <a:gd name="connsiteX1" fmla="*/ 79874 w 130993"/>
                  <a:gd name="connsiteY1" fmla="*/ 0 h 152577"/>
                  <a:gd name="connsiteX2" fmla="*/ 51119 w 130993"/>
                  <a:gd name="connsiteY2" fmla="*/ 0 h 152577"/>
                  <a:gd name="connsiteX3" fmla="*/ 10863 w 130993"/>
                  <a:gd name="connsiteY3" fmla="*/ 111081 h 152577"/>
                  <a:gd name="connsiteX4" fmla="*/ 11502 w 130993"/>
                  <a:gd name="connsiteY4" fmla="*/ 113635 h 152577"/>
                  <a:gd name="connsiteX5" fmla="*/ 0 w 130993"/>
                  <a:gd name="connsiteY5" fmla="*/ 152577 h 152577"/>
                  <a:gd name="connsiteX6" fmla="*/ 130994 w 130993"/>
                  <a:gd name="connsiteY6" fmla="*/ 152577 h 152577"/>
                  <a:gd name="connsiteX7" fmla="*/ 119492 w 130993"/>
                  <a:gd name="connsiteY7" fmla="*/ 113635 h 152577"/>
                  <a:gd name="connsiteX8" fmla="*/ 120131 w 130993"/>
                  <a:gd name="connsiteY8" fmla="*/ 111081 h 152577"/>
                  <a:gd name="connsiteX9" fmla="*/ 65817 w 130993"/>
                  <a:gd name="connsiteY9" fmla="*/ 72777 h 152577"/>
                  <a:gd name="connsiteX10" fmla="*/ 88181 w 130993"/>
                  <a:gd name="connsiteY10" fmla="*/ 95121 h 152577"/>
                  <a:gd name="connsiteX11" fmla="*/ 72207 w 130993"/>
                  <a:gd name="connsiteY11" fmla="*/ 116188 h 152577"/>
                  <a:gd name="connsiteX12" fmla="*/ 72207 w 130993"/>
                  <a:gd name="connsiteY12" fmla="*/ 121296 h 152577"/>
                  <a:gd name="connsiteX13" fmla="*/ 65817 w 130993"/>
                  <a:gd name="connsiteY13" fmla="*/ 127680 h 152577"/>
                  <a:gd name="connsiteX14" fmla="*/ 59427 w 130993"/>
                  <a:gd name="connsiteY14" fmla="*/ 121296 h 152577"/>
                  <a:gd name="connsiteX15" fmla="*/ 59427 w 130993"/>
                  <a:gd name="connsiteY15" fmla="*/ 116188 h 152577"/>
                  <a:gd name="connsiteX16" fmla="*/ 43452 w 130993"/>
                  <a:gd name="connsiteY16" fmla="*/ 95121 h 152577"/>
                  <a:gd name="connsiteX17" fmla="*/ 49842 w 130993"/>
                  <a:gd name="connsiteY17" fmla="*/ 88737 h 152577"/>
                  <a:gd name="connsiteX18" fmla="*/ 56232 w 130993"/>
                  <a:gd name="connsiteY18" fmla="*/ 95121 h 152577"/>
                  <a:gd name="connsiteX19" fmla="*/ 65817 w 130993"/>
                  <a:gd name="connsiteY19" fmla="*/ 104697 h 152577"/>
                  <a:gd name="connsiteX20" fmla="*/ 75402 w 130993"/>
                  <a:gd name="connsiteY20" fmla="*/ 95121 h 152577"/>
                  <a:gd name="connsiteX21" fmla="*/ 65817 w 130993"/>
                  <a:gd name="connsiteY21" fmla="*/ 85545 h 152577"/>
                  <a:gd name="connsiteX22" fmla="*/ 43452 w 130993"/>
                  <a:gd name="connsiteY22" fmla="*/ 63201 h 152577"/>
                  <a:gd name="connsiteX23" fmla="*/ 59427 w 130993"/>
                  <a:gd name="connsiteY23" fmla="*/ 41496 h 152577"/>
                  <a:gd name="connsiteX24" fmla="*/ 59427 w 130993"/>
                  <a:gd name="connsiteY24" fmla="*/ 36389 h 152577"/>
                  <a:gd name="connsiteX25" fmla="*/ 65817 w 130993"/>
                  <a:gd name="connsiteY25" fmla="*/ 30005 h 152577"/>
                  <a:gd name="connsiteX26" fmla="*/ 72207 w 130993"/>
                  <a:gd name="connsiteY26" fmla="*/ 36389 h 152577"/>
                  <a:gd name="connsiteX27" fmla="*/ 72207 w 130993"/>
                  <a:gd name="connsiteY27" fmla="*/ 41496 h 152577"/>
                  <a:gd name="connsiteX28" fmla="*/ 88181 w 130993"/>
                  <a:gd name="connsiteY28" fmla="*/ 63201 h 152577"/>
                  <a:gd name="connsiteX29" fmla="*/ 81792 w 130993"/>
                  <a:gd name="connsiteY29" fmla="*/ 69585 h 152577"/>
                  <a:gd name="connsiteX30" fmla="*/ 75402 w 130993"/>
                  <a:gd name="connsiteY30" fmla="*/ 63201 h 152577"/>
                  <a:gd name="connsiteX31" fmla="*/ 65817 w 130993"/>
                  <a:gd name="connsiteY31" fmla="*/ 53625 h 152577"/>
                  <a:gd name="connsiteX32" fmla="*/ 56232 w 130993"/>
                  <a:gd name="connsiteY32" fmla="*/ 63201 h 152577"/>
                  <a:gd name="connsiteX33" fmla="*/ 65817 w 130993"/>
                  <a:gd name="connsiteY33" fmla="*/ 72777 h 15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0993" h="152577">
                    <a:moveTo>
                      <a:pt x="120131" y="111081"/>
                    </a:moveTo>
                    <a:cubicBezTo>
                      <a:pt x="121409" y="108528"/>
                      <a:pt x="146330" y="55541"/>
                      <a:pt x="79874" y="0"/>
                    </a:cubicBezTo>
                    <a:lnTo>
                      <a:pt x="51119" y="0"/>
                    </a:lnTo>
                    <a:cubicBezTo>
                      <a:pt x="-15335" y="55541"/>
                      <a:pt x="9585" y="109166"/>
                      <a:pt x="10863" y="111081"/>
                    </a:cubicBezTo>
                    <a:cubicBezTo>
                      <a:pt x="11502" y="111720"/>
                      <a:pt x="11502" y="112996"/>
                      <a:pt x="11502" y="113635"/>
                    </a:cubicBezTo>
                    <a:cubicBezTo>
                      <a:pt x="11502" y="123849"/>
                      <a:pt x="4473" y="141724"/>
                      <a:pt x="0" y="152577"/>
                    </a:cubicBezTo>
                    <a:lnTo>
                      <a:pt x="130994" y="152577"/>
                    </a:lnTo>
                    <a:cubicBezTo>
                      <a:pt x="126521" y="141724"/>
                      <a:pt x="119492" y="123849"/>
                      <a:pt x="119492" y="113635"/>
                    </a:cubicBezTo>
                    <a:cubicBezTo>
                      <a:pt x="119492" y="112996"/>
                      <a:pt x="119492" y="112358"/>
                      <a:pt x="120131" y="111081"/>
                    </a:cubicBezTo>
                    <a:close/>
                    <a:moveTo>
                      <a:pt x="65817" y="72777"/>
                    </a:moveTo>
                    <a:cubicBezTo>
                      <a:pt x="78597" y="72777"/>
                      <a:pt x="88181" y="82992"/>
                      <a:pt x="88181" y="95121"/>
                    </a:cubicBezTo>
                    <a:cubicBezTo>
                      <a:pt x="88181" y="105336"/>
                      <a:pt x="81153" y="113635"/>
                      <a:pt x="72207" y="116188"/>
                    </a:cubicBezTo>
                    <a:lnTo>
                      <a:pt x="72207" y="121296"/>
                    </a:lnTo>
                    <a:cubicBezTo>
                      <a:pt x="72207" y="125126"/>
                      <a:pt x="69650" y="127680"/>
                      <a:pt x="65817" y="127680"/>
                    </a:cubicBezTo>
                    <a:cubicBezTo>
                      <a:pt x="61983" y="127680"/>
                      <a:pt x="59427" y="125126"/>
                      <a:pt x="59427" y="121296"/>
                    </a:cubicBezTo>
                    <a:lnTo>
                      <a:pt x="59427" y="116188"/>
                    </a:lnTo>
                    <a:cubicBezTo>
                      <a:pt x="50481" y="113635"/>
                      <a:pt x="43452" y="104697"/>
                      <a:pt x="43452" y="95121"/>
                    </a:cubicBezTo>
                    <a:cubicBezTo>
                      <a:pt x="43452" y="91291"/>
                      <a:pt x="46008" y="88737"/>
                      <a:pt x="49842" y="88737"/>
                    </a:cubicBezTo>
                    <a:cubicBezTo>
                      <a:pt x="53676" y="88737"/>
                      <a:pt x="56232" y="91291"/>
                      <a:pt x="56232" y="95121"/>
                    </a:cubicBezTo>
                    <a:cubicBezTo>
                      <a:pt x="56232" y="100229"/>
                      <a:pt x="60704" y="104697"/>
                      <a:pt x="65817" y="104697"/>
                    </a:cubicBezTo>
                    <a:cubicBezTo>
                      <a:pt x="71568" y="104697"/>
                      <a:pt x="75402" y="100229"/>
                      <a:pt x="75402" y="95121"/>
                    </a:cubicBezTo>
                    <a:cubicBezTo>
                      <a:pt x="75402" y="89376"/>
                      <a:pt x="70929" y="85545"/>
                      <a:pt x="65817" y="85545"/>
                    </a:cubicBezTo>
                    <a:cubicBezTo>
                      <a:pt x="53676" y="85545"/>
                      <a:pt x="43452" y="75331"/>
                      <a:pt x="43452" y="63201"/>
                    </a:cubicBezTo>
                    <a:cubicBezTo>
                      <a:pt x="43452" y="52987"/>
                      <a:pt x="50481" y="44688"/>
                      <a:pt x="59427" y="41496"/>
                    </a:cubicBezTo>
                    <a:lnTo>
                      <a:pt x="59427" y="36389"/>
                    </a:lnTo>
                    <a:cubicBezTo>
                      <a:pt x="59427" y="32558"/>
                      <a:pt x="61983" y="30005"/>
                      <a:pt x="65817" y="30005"/>
                    </a:cubicBezTo>
                    <a:cubicBezTo>
                      <a:pt x="69650" y="30005"/>
                      <a:pt x="72207" y="32558"/>
                      <a:pt x="72207" y="36389"/>
                    </a:cubicBezTo>
                    <a:lnTo>
                      <a:pt x="72207" y="41496"/>
                    </a:lnTo>
                    <a:cubicBezTo>
                      <a:pt x="81792" y="44049"/>
                      <a:pt x="88181" y="52987"/>
                      <a:pt x="88181" y="63201"/>
                    </a:cubicBezTo>
                    <a:cubicBezTo>
                      <a:pt x="88181" y="67032"/>
                      <a:pt x="85625" y="69585"/>
                      <a:pt x="81792" y="69585"/>
                    </a:cubicBezTo>
                    <a:cubicBezTo>
                      <a:pt x="77958" y="69585"/>
                      <a:pt x="75402" y="67032"/>
                      <a:pt x="75402" y="63201"/>
                    </a:cubicBezTo>
                    <a:cubicBezTo>
                      <a:pt x="75402" y="57456"/>
                      <a:pt x="70929" y="53625"/>
                      <a:pt x="65817" y="53625"/>
                    </a:cubicBezTo>
                    <a:cubicBezTo>
                      <a:pt x="60704" y="53625"/>
                      <a:pt x="56232" y="58094"/>
                      <a:pt x="56232" y="63201"/>
                    </a:cubicBezTo>
                    <a:cubicBezTo>
                      <a:pt x="56232" y="68309"/>
                      <a:pt x="60066" y="72777"/>
                      <a:pt x="65817" y="72777"/>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151" name="Graphic 4">
              <a:extLst>
                <a:ext uri="{FF2B5EF4-FFF2-40B4-BE49-F238E27FC236}">
                  <a16:creationId xmlns:a16="http://schemas.microsoft.com/office/drawing/2014/main" id="{C57CC761-90B2-2345-8850-A0267E984BEF}"/>
                </a:ext>
              </a:extLst>
            </p:cNvPr>
            <p:cNvGrpSpPr/>
            <p:nvPr/>
          </p:nvGrpSpPr>
          <p:grpSpPr>
            <a:xfrm>
              <a:off x="10164018" y="655778"/>
              <a:ext cx="220119" cy="320124"/>
              <a:chOff x="9394485" y="1003460"/>
              <a:chExt cx="130993" cy="190507"/>
            </a:xfrm>
            <a:solidFill>
              <a:schemeClr val="bg1">
                <a:lumMod val="75000"/>
              </a:schemeClr>
            </a:solidFill>
          </p:grpSpPr>
          <p:sp>
            <p:nvSpPr>
              <p:cNvPr id="152" name="Graphic 4">
                <a:extLst>
                  <a:ext uri="{FF2B5EF4-FFF2-40B4-BE49-F238E27FC236}">
                    <a16:creationId xmlns:a16="http://schemas.microsoft.com/office/drawing/2014/main" id="{E8365551-2532-C74B-808F-ECCCB3846E1D}"/>
                  </a:ext>
                </a:extLst>
              </p:cNvPr>
              <p:cNvSpPr/>
              <p:nvPr/>
            </p:nvSpPr>
            <p:spPr>
              <a:xfrm>
                <a:off x="9423879" y="1003460"/>
                <a:ext cx="72844" cy="25161"/>
              </a:xfrm>
              <a:custGeom>
                <a:avLst/>
                <a:gdLst>
                  <a:gd name="connsiteX0" fmla="*/ 49841 w 72844"/>
                  <a:gd name="connsiteY0" fmla="*/ 25162 h 25161"/>
                  <a:gd name="connsiteX1" fmla="*/ 72845 w 72844"/>
                  <a:gd name="connsiteY1" fmla="*/ 903 h 25161"/>
                  <a:gd name="connsiteX2" fmla="*/ 72206 w 72844"/>
                  <a:gd name="connsiteY2" fmla="*/ 903 h 25161"/>
                  <a:gd name="connsiteX3" fmla="*/ 38978 w 72844"/>
                  <a:gd name="connsiteY3" fmla="*/ 7287 h 25161"/>
                  <a:gd name="connsiteX4" fmla="*/ 38978 w 72844"/>
                  <a:gd name="connsiteY4" fmla="*/ 7287 h 25161"/>
                  <a:gd name="connsiteX5" fmla="*/ 37700 w 72844"/>
                  <a:gd name="connsiteY5" fmla="*/ 7287 h 25161"/>
                  <a:gd name="connsiteX6" fmla="*/ 36422 w 72844"/>
                  <a:gd name="connsiteY6" fmla="*/ 7287 h 25161"/>
                  <a:gd name="connsiteX7" fmla="*/ 35145 w 72844"/>
                  <a:gd name="connsiteY7" fmla="*/ 7287 h 25161"/>
                  <a:gd name="connsiteX8" fmla="*/ 33866 w 72844"/>
                  <a:gd name="connsiteY8" fmla="*/ 7287 h 25161"/>
                  <a:gd name="connsiteX9" fmla="*/ 33866 w 72844"/>
                  <a:gd name="connsiteY9" fmla="*/ 7287 h 25161"/>
                  <a:gd name="connsiteX10" fmla="*/ 639 w 72844"/>
                  <a:gd name="connsiteY10" fmla="*/ 903 h 25161"/>
                  <a:gd name="connsiteX11" fmla="*/ 0 w 72844"/>
                  <a:gd name="connsiteY11" fmla="*/ 903 h 25161"/>
                  <a:gd name="connsiteX12" fmla="*/ 23004 w 72844"/>
                  <a:gd name="connsiteY12" fmla="*/ 25162 h 25161"/>
                  <a:gd name="connsiteX13" fmla="*/ 49841 w 72844"/>
                  <a:gd name="connsiteY13" fmla="*/ 25162 h 2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844" h="25161">
                    <a:moveTo>
                      <a:pt x="49841" y="25162"/>
                    </a:moveTo>
                    <a:lnTo>
                      <a:pt x="72845" y="903"/>
                    </a:lnTo>
                    <a:cubicBezTo>
                      <a:pt x="72845" y="903"/>
                      <a:pt x="72206" y="903"/>
                      <a:pt x="72206" y="903"/>
                    </a:cubicBezTo>
                    <a:cubicBezTo>
                      <a:pt x="68372" y="-374"/>
                      <a:pt x="59426" y="-1651"/>
                      <a:pt x="38978" y="7287"/>
                    </a:cubicBezTo>
                    <a:cubicBezTo>
                      <a:pt x="38978" y="7287"/>
                      <a:pt x="38978" y="7287"/>
                      <a:pt x="38978" y="7287"/>
                    </a:cubicBezTo>
                    <a:cubicBezTo>
                      <a:pt x="38340" y="7287"/>
                      <a:pt x="38340" y="7287"/>
                      <a:pt x="37700" y="7287"/>
                    </a:cubicBezTo>
                    <a:cubicBezTo>
                      <a:pt x="37061" y="7287"/>
                      <a:pt x="37061" y="7287"/>
                      <a:pt x="36422" y="7287"/>
                    </a:cubicBezTo>
                    <a:cubicBezTo>
                      <a:pt x="35783" y="7287"/>
                      <a:pt x="35783" y="7287"/>
                      <a:pt x="35145" y="7287"/>
                    </a:cubicBezTo>
                    <a:cubicBezTo>
                      <a:pt x="34505" y="7287"/>
                      <a:pt x="33866" y="7287"/>
                      <a:pt x="33866" y="7287"/>
                    </a:cubicBezTo>
                    <a:cubicBezTo>
                      <a:pt x="33866" y="7287"/>
                      <a:pt x="33866" y="7287"/>
                      <a:pt x="33866" y="7287"/>
                    </a:cubicBezTo>
                    <a:cubicBezTo>
                      <a:pt x="13419" y="-1651"/>
                      <a:pt x="3834" y="-374"/>
                      <a:pt x="639" y="903"/>
                    </a:cubicBezTo>
                    <a:cubicBezTo>
                      <a:pt x="639" y="903"/>
                      <a:pt x="0" y="903"/>
                      <a:pt x="0" y="903"/>
                    </a:cubicBezTo>
                    <a:lnTo>
                      <a:pt x="23004" y="25162"/>
                    </a:lnTo>
                    <a:lnTo>
                      <a:pt x="49841" y="25162"/>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3" name="Graphic 4">
                <a:extLst>
                  <a:ext uri="{FF2B5EF4-FFF2-40B4-BE49-F238E27FC236}">
                    <a16:creationId xmlns:a16="http://schemas.microsoft.com/office/drawing/2014/main" id="{E102DC07-D349-E74C-B964-4A6FD15348CB}"/>
                  </a:ext>
                </a:extLst>
              </p:cNvPr>
              <p:cNvSpPr/>
              <p:nvPr/>
            </p:nvSpPr>
            <p:spPr>
              <a:xfrm>
                <a:off x="9394485" y="1041390"/>
                <a:ext cx="130993" cy="152577"/>
              </a:xfrm>
              <a:custGeom>
                <a:avLst/>
                <a:gdLst>
                  <a:gd name="connsiteX0" fmla="*/ 120131 w 130993"/>
                  <a:gd name="connsiteY0" fmla="*/ 111081 h 152577"/>
                  <a:gd name="connsiteX1" fmla="*/ 79874 w 130993"/>
                  <a:gd name="connsiteY1" fmla="*/ 0 h 152577"/>
                  <a:gd name="connsiteX2" fmla="*/ 51119 w 130993"/>
                  <a:gd name="connsiteY2" fmla="*/ 0 h 152577"/>
                  <a:gd name="connsiteX3" fmla="*/ 10863 w 130993"/>
                  <a:gd name="connsiteY3" fmla="*/ 111081 h 152577"/>
                  <a:gd name="connsiteX4" fmla="*/ 11502 w 130993"/>
                  <a:gd name="connsiteY4" fmla="*/ 113635 h 152577"/>
                  <a:gd name="connsiteX5" fmla="*/ 0 w 130993"/>
                  <a:gd name="connsiteY5" fmla="*/ 152577 h 152577"/>
                  <a:gd name="connsiteX6" fmla="*/ 130994 w 130993"/>
                  <a:gd name="connsiteY6" fmla="*/ 152577 h 152577"/>
                  <a:gd name="connsiteX7" fmla="*/ 119492 w 130993"/>
                  <a:gd name="connsiteY7" fmla="*/ 113635 h 152577"/>
                  <a:gd name="connsiteX8" fmla="*/ 120131 w 130993"/>
                  <a:gd name="connsiteY8" fmla="*/ 111081 h 152577"/>
                  <a:gd name="connsiteX9" fmla="*/ 65817 w 130993"/>
                  <a:gd name="connsiteY9" fmla="*/ 72777 h 152577"/>
                  <a:gd name="connsiteX10" fmla="*/ 88181 w 130993"/>
                  <a:gd name="connsiteY10" fmla="*/ 95121 h 152577"/>
                  <a:gd name="connsiteX11" fmla="*/ 72207 w 130993"/>
                  <a:gd name="connsiteY11" fmla="*/ 116188 h 152577"/>
                  <a:gd name="connsiteX12" fmla="*/ 72207 w 130993"/>
                  <a:gd name="connsiteY12" fmla="*/ 121296 h 152577"/>
                  <a:gd name="connsiteX13" fmla="*/ 65817 w 130993"/>
                  <a:gd name="connsiteY13" fmla="*/ 127680 h 152577"/>
                  <a:gd name="connsiteX14" fmla="*/ 59427 w 130993"/>
                  <a:gd name="connsiteY14" fmla="*/ 121296 h 152577"/>
                  <a:gd name="connsiteX15" fmla="*/ 59427 w 130993"/>
                  <a:gd name="connsiteY15" fmla="*/ 116188 h 152577"/>
                  <a:gd name="connsiteX16" fmla="*/ 43452 w 130993"/>
                  <a:gd name="connsiteY16" fmla="*/ 95121 h 152577"/>
                  <a:gd name="connsiteX17" fmla="*/ 49842 w 130993"/>
                  <a:gd name="connsiteY17" fmla="*/ 88737 h 152577"/>
                  <a:gd name="connsiteX18" fmla="*/ 56232 w 130993"/>
                  <a:gd name="connsiteY18" fmla="*/ 95121 h 152577"/>
                  <a:gd name="connsiteX19" fmla="*/ 65817 w 130993"/>
                  <a:gd name="connsiteY19" fmla="*/ 104697 h 152577"/>
                  <a:gd name="connsiteX20" fmla="*/ 75402 w 130993"/>
                  <a:gd name="connsiteY20" fmla="*/ 95121 h 152577"/>
                  <a:gd name="connsiteX21" fmla="*/ 65817 w 130993"/>
                  <a:gd name="connsiteY21" fmla="*/ 85545 h 152577"/>
                  <a:gd name="connsiteX22" fmla="*/ 43452 w 130993"/>
                  <a:gd name="connsiteY22" fmla="*/ 63201 h 152577"/>
                  <a:gd name="connsiteX23" fmla="*/ 59427 w 130993"/>
                  <a:gd name="connsiteY23" fmla="*/ 41496 h 152577"/>
                  <a:gd name="connsiteX24" fmla="*/ 59427 w 130993"/>
                  <a:gd name="connsiteY24" fmla="*/ 36389 h 152577"/>
                  <a:gd name="connsiteX25" fmla="*/ 65817 w 130993"/>
                  <a:gd name="connsiteY25" fmla="*/ 30005 h 152577"/>
                  <a:gd name="connsiteX26" fmla="*/ 72207 w 130993"/>
                  <a:gd name="connsiteY26" fmla="*/ 36389 h 152577"/>
                  <a:gd name="connsiteX27" fmla="*/ 72207 w 130993"/>
                  <a:gd name="connsiteY27" fmla="*/ 41496 h 152577"/>
                  <a:gd name="connsiteX28" fmla="*/ 88181 w 130993"/>
                  <a:gd name="connsiteY28" fmla="*/ 63201 h 152577"/>
                  <a:gd name="connsiteX29" fmla="*/ 81792 w 130993"/>
                  <a:gd name="connsiteY29" fmla="*/ 69585 h 152577"/>
                  <a:gd name="connsiteX30" fmla="*/ 75402 w 130993"/>
                  <a:gd name="connsiteY30" fmla="*/ 63201 h 152577"/>
                  <a:gd name="connsiteX31" fmla="*/ 65817 w 130993"/>
                  <a:gd name="connsiteY31" fmla="*/ 53625 h 152577"/>
                  <a:gd name="connsiteX32" fmla="*/ 56232 w 130993"/>
                  <a:gd name="connsiteY32" fmla="*/ 63201 h 152577"/>
                  <a:gd name="connsiteX33" fmla="*/ 65817 w 130993"/>
                  <a:gd name="connsiteY33" fmla="*/ 72777 h 15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0993" h="152577">
                    <a:moveTo>
                      <a:pt x="120131" y="111081"/>
                    </a:moveTo>
                    <a:cubicBezTo>
                      <a:pt x="121409" y="108528"/>
                      <a:pt x="146330" y="55541"/>
                      <a:pt x="79874" y="0"/>
                    </a:cubicBezTo>
                    <a:lnTo>
                      <a:pt x="51119" y="0"/>
                    </a:lnTo>
                    <a:cubicBezTo>
                      <a:pt x="-15335" y="55541"/>
                      <a:pt x="9585" y="109166"/>
                      <a:pt x="10863" y="111081"/>
                    </a:cubicBezTo>
                    <a:cubicBezTo>
                      <a:pt x="11502" y="111720"/>
                      <a:pt x="11502" y="112996"/>
                      <a:pt x="11502" y="113635"/>
                    </a:cubicBezTo>
                    <a:cubicBezTo>
                      <a:pt x="11502" y="123849"/>
                      <a:pt x="4473" y="141724"/>
                      <a:pt x="0" y="152577"/>
                    </a:cubicBezTo>
                    <a:lnTo>
                      <a:pt x="130994" y="152577"/>
                    </a:lnTo>
                    <a:cubicBezTo>
                      <a:pt x="126521" y="141724"/>
                      <a:pt x="119492" y="123849"/>
                      <a:pt x="119492" y="113635"/>
                    </a:cubicBezTo>
                    <a:cubicBezTo>
                      <a:pt x="119492" y="112996"/>
                      <a:pt x="119492" y="112358"/>
                      <a:pt x="120131" y="111081"/>
                    </a:cubicBezTo>
                    <a:close/>
                    <a:moveTo>
                      <a:pt x="65817" y="72777"/>
                    </a:moveTo>
                    <a:cubicBezTo>
                      <a:pt x="78597" y="72777"/>
                      <a:pt x="88181" y="82992"/>
                      <a:pt x="88181" y="95121"/>
                    </a:cubicBezTo>
                    <a:cubicBezTo>
                      <a:pt x="88181" y="105336"/>
                      <a:pt x="81153" y="113635"/>
                      <a:pt x="72207" y="116188"/>
                    </a:cubicBezTo>
                    <a:lnTo>
                      <a:pt x="72207" y="121296"/>
                    </a:lnTo>
                    <a:cubicBezTo>
                      <a:pt x="72207" y="125126"/>
                      <a:pt x="69650" y="127680"/>
                      <a:pt x="65817" y="127680"/>
                    </a:cubicBezTo>
                    <a:cubicBezTo>
                      <a:pt x="61983" y="127680"/>
                      <a:pt x="59427" y="125126"/>
                      <a:pt x="59427" y="121296"/>
                    </a:cubicBezTo>
                    <a:lnTo>
                      <a:pt x="59427" y="116188"/>
                    </a:lnTo>
                    <a:cubicBezTo>
                      <a:pt x="50481" y="113635"/>
                      <a:pt x="43452" y="104697"/>
                      <a:pt x="43452" y="95121"/>
                    </a:cubicBezTo>
                    <a:cubicBezTo>
                      <a:pt x="43452" y="91291"/>
                      <a:pt x="46008" y="88737"/>
                      <a:pt x="49842" y="88737"/>
                    </a:cubicBezTo>
                    <a:cubicBezTo>
                      <a:pt x="53676" y="88737"/>
                      <a:pt x="56232" y="91291"/>
                      <a:pt x="56232" y="95121"/>
                    </a:cubicBezTo>
                    <a:cubicBezTo>
                      <a:pt x="56232" y="100229"/>
                      <a:pt x="60704" y="104697"/>
                      <a:pt x="65817" y="104697"/>
                    </a:cubicBezTo>
                    <a:cubicBezTo>
                      <a:pt x="71568" y="104697"/>
                      <a:pt x="75402" y="100229"/>
                      <a:pt x="75402" y="95121"/>
                    </a:cubicBezTo>
                    <a:cubicBezTo>
                      <a:pt x="75402" y="89376"/>
                      <a:pt x="70929" y="85545"/>
                      <a:pt x="65817" y="85545"/>
                    </a:cubicBezTo>
                    <a:cubicBezTo>
                      <a:pt x="53676" y="85545"/>
                      <a:pt x="43452" y="75331"/>
                      <a:pt x="43452" y="63201"/>
                    </a:cubicBezTo>
                    <a:cubicBezTo>
                      <a:pt x="43452" y="52987"/>
                      <a:pt x="50481" y="44688"/>
                      <a:pt x="59427" y="41496"/>
                    </a:cubicBezTo>
                    <a:lnTo>
                      <a:pt x="59427" y="36389"/>
                    </a:lnTo>
                    <a:cubicBezTo>
                      <a:pt x="59427" y="32558"/>
                      <a:pt x="61983" y="30005"/>
                      <a:pt x="65817" y="30005"/>
                    </a:cubicBezTo>
                    <a:cubicBezTo>
                      <a:pt x="69650" y="30005"/>
                      <a:pt x="72207" y="32558"/>
                      <a:pt x="72207" y="36389"/>
                    </a:cubicBezTo>
                    <a:lnTo>
                      <a:pt x="72207" y="41496"/>
                    </a:lnTo>
                    <a:cubicBezTo>
                      <a:pt x="81792" y="44049"/>
                      <a:pt x="88181" y="52987"/>
                      <a:pt x="88181" y="63201"/>
                    </a:cubicBezTo>
                    <a:cubicBezTo>
                      <a:pt x="88181" y="67032"/>
                      <a:pt x="85625" y="69585"/>
                      <a:pt x="81792" y="69585"/>
                    </a:cubicBezTo>
                    <a:cubicBezTo>
                      <a:pt x="77958" y="69585"/>
                      <a:pt x="75402" y="67032"/>
                      <a:pt x="75402" y="63201"/>
                    </a:cubicBezTo>
                    <a:cubicBezTo>
                      <a:pt x="75402" y="57456"/>
                      <a:pt x="70929" y="53625"/>
                      <a:pt x="65817" y="53625"/>
                    </a:cubicBezTo>
                    <a:cubicBezTo>
                      <a:pt x="60704" y="53625"/>
                      <a:pt x="56232" y="58094"/>
                      <a:pt x="56232" y="63201"/>
                    </a:cubicBezTo>
                    <a:cubicBezTo>
                      <a:pt x="56232" y="68309"/>
                      <a:pt x="60066" y="72777"/>
                      <a:pt x="65817" y="72777"/>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sp>
        <p:nvSpPr>
          <p:cNvPr id="160" name="Rectangle 159">
            <a:extLst>
              <a:ext uri="{FF2B5EF4-FFF2-40B4-BE49-F238E27FC236}">
                <a16:creationId xmlns:a16="http://schemas.microsoft.com/office/drawing/2014/main" id="{2085A47B-4BA3-E047-885F-AC84B186B003}"/>
              </a:ext>
            </a:extLst>
          </p:cNvPr>
          <p:cNvSpPr/>
          <p:nvPr/>
        </p:nvSpPr>
        <p:spPr>
          <a:xfrm>
            <a:off x="6637837" y="2458985"/>
            <a:ext cx="3733067" cy="215444"/>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a:ln>
                  <a:noFill/>
                </a:ln>
                <a:solidFill>
                  <a:prstClr val="black"/>
                </a:solidFill>
                <a:effectLst/>
                <a:uLnTx/>
                <a:uFillTx/>
                <a:latin typeface="Open Sans"/>
                <a:ea typeface="+mn-ea"/>
                <a:cs typeface="+mn-cs"/>
              </a:rPr>
              <a:t>How will Videogame developers react</a:t>
            </a:r>
            <a:r>
              <a:rPr kumimoji="0" lang="en-US" sz="1400" b="1" i="0" u="none" strike="noStrike" kern="1200" cap="none" spc="0" normalizeH="0" baseline="0" noProof="0">
                <a:ln>
                  <a:noFill/>
                </a:ln>
                <a:solidFill>
                  <a:prstClr val="black"/>
                </a:solidFill>
                <a:effectLst/>
                <a:uLnTx/>
                <a:uFillTx/>
                <a:latin typeface="Open Sans"/>
                <a:ea typeface="+mn-ea"/>
                <a:cs typeface="+mn-cs"/>
              </a:rPr>
              <a:t>?</a:t>
            </a:r>
          </a:p>
        </p:txBody>
      </p:sp>
      <p:cxnSp>
        <p:nvCxnSpPr>
          <p:cNvPr id="161" name="Straight Connector 160">
            <a:extLst>
              <a:ext uri="{FF2B5EF4-FFF2-40B4-BE49-F238E27FC236}">
                <a16:creationId xmlns:a16="http://schemas.microsoft.com/office/drawing/2014/main" id="{6F353254-9BC5-0344-93F7-F2B4FBF2CAC1}"/>
              </a:ext>
            </a:extLst>
          </p:cNvPr>
          <p:cNvCxnSpPr>
            <a:cxnSpLocks/>
          </p:cNvCxnSpPr>
          <p:nvPr/>
        </p:nvCxnSpPr>
        <p:spPr>
          <a:xfrm>
            <a:off x="6413050" y="2287721"/>
            <a:ext cx="0" cy="743765"/>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402570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A6CE6-13C3-6F74-3054-36331051E7A3}"/>
              </a:ext>
            </a:extLst>
          </p:cNvPr>
          <p:cNvSpPr>
            <a:spLocks noGrp="1"/>
          </p:cNvSpPr>
          <p:nvPr>
            <p:ph type="title"/>
          </p:nvPr>
        </p:nvSpPr>
        <p:spPr/>
        <p:txBody>
          <a:bodyPr>
            <a:normAutofit fontScale="90000"/>
          </a:bodyPr>
          <a:lstStyle/>
          <a:p>
            <a:r>
              <a:rPr lang="en-US"/>
              <a:t>Rubric</a:t>
            </a:r>
          </a:p>
        </p:txBody>
      </p:sp>
      <p:sp>
        <p:nvSpPr>
          <p:cNvPr id="3" name="Text Placeholder 2">
            <a:extLst>
              <a:ext uri="{FF2B5EF4-FFF2-40B4-BE49-F238E27FC236}">
                <a16:creationId xmlns:a16="http://schemas.microsoft.com/office/drawing/2014/main" id="{9434CC73-C955-3E53-10F5-D3B0B53CC5A3}"/>
              </a:ext>
            </a:extLst>
          </p:cNvPr>
          <p:cNvSpPr>
            <a:spLocks noGrp="1"/>
          </p:cNvSpPr>
          <p:nvPr>
            <p:ph type="body" sz="quarter" idx="14"/>
          </p:nvPr>
        </p:nvSpPr>
        <p:spPr/>
        <p:txBody>
          <a:bodyPr/>
          <a:lstStyle/>
          <a:p>
            <a:r>
              <a:rPr lang="en-US" sz="1800" b="0" i="0" u="none" strike="noStrike">
                <a:solidFill>
                  <a:srgbClr val="000000"/>
                </a:solidFill>
                <a:effectLst/>
                <a:latin typeface="Open Sans" panose="020B0606030504020204" pitchFamily="34" charset="0"/>
              </a:rPr>
              <a:t>Describing the project goals, data, methods, and results</a:t>
            </a:r>
          </a:p>
          <a:p>
            <a:endParaRPr lang="en-US" sz="1800">
              <a:solidFill>
                <a:srgbClr val="000000"/>
              </a:solidFill>
              <a:latin typeface="Open Sans" panose="020B0606030504020204" pitchFamily="34" charset="0"/>
            </a:endParaRPr>
          </a:p>
          <a:p>
            <a:r>
              <a:rPr lang="en-US" sz="1800" b="0" i="0" u="none" strike="noStrike">
                <a:solidFill>
                  <a:srgbClr val="000000"/>
                </a:solidFill>
                <a:effectLst/>
                <a:latin typeface="Open Sans" panose="020B0606030504020204" pitchFamily="34" charset="0"/>
              </a:rPr>
              <a:t>Explicitly connecting the descriptions of the project to stakeholder needs</a:t>
            </a:r>
          </a:p>
          <a:p>
            <a:endParaRPr lang="en-US" sz="1800">
              <a:solidFill>
                <a:srgbClr val="000000"/>
              </a:solidFill>
              <a:latin typeface="Open Sans" panose="020B0606030504020204" pitchFamily="34" charset="0"/>
            </a:endParaRPr>
          </a:p>
          <a:p>
            <a:r>
              <a:rPr lang="en-US" sz="1800" b="0" i="0" u="none" strike="noStrike">
                <a:solidFill>
                  <a:srgbClr val="000000"/>
                </a:solidFill>
                <a:effectLst/>
                <a:latin typeface="Open Sans" panose="020B0606030504020204" pitchFamily="34" charset="0"/>
              </a:rPr>
              <a:t>Having a distinct introduction and conclusion </a:t>
            </a:r>
          </a:p>
          <a:p>
            <a:endParaRPr lang="en-US" sz="1800" b="0" i="0" u="none" strike="noStrike">
              <a:solidFill>
                <a:srgbClr val="000000"/>
              </a:solidFill>
              <a:effectLst/>
              <a:latin typeface="Open Sans" panose="020B0606030504020204" pitchFamily="34" charset="0"/>
            </a:endParaRPr>
          </a:p>
          <a:p>
            <a:r>
              <a:rPr lang="en-US" sz="1800" b="0" i="0" u="none" strike="noStrike">
                <a:solidFill>
                  <a:srgbClr val="000000"/>
                </a:solidFill>
                <a:effectLst/>
                <a:latin typeface="Open Sans" panose="020B0606030504020204" pitchFamily="34" charset="0"/>
              </a:rPr>
              <a:t>Using plain language and clear visuals accessible to non-technical stakeholders </a:t>
            </a:r>
            <a:endParaRPr lang="en-US"/>
          </a:p>
        </p:txBody>
      </p:sp>
      <p:sp>
        <p:nvSpPr>
          <p:cNvPr id="4" name="Text Placeholder 3">
            <a:extLst>
              <a:ext uri="{FF2B5EF4-FFF2-40B4-BE49-F238E27FC236}">
                <a16:creationId xmlns:a16="http://schemas.microsoft.com/office/drawing/2014/main" id="{185860C4-F719-64E2-38AF-1826B5C1BF1C}"/>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410578754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48E6D76-CDB6-4325-ADF4-7E110B12705C}"/>
              </a:ext>
            </a:extLst>
          </p:cNvPr>
          <p:cNvSpPr>
            <a:spLocks noGrp="1"/>
          </p:cNvSpPr>
          <p:nvPr>
            <p:ph type="body" sz="quarter" idx="13"/>
          </p:nvPr>
        </p:nvSpPr>
        <p:spPr/>
        <p:txBody>
          <a:bodyPr vert="horz" lIns="0" tIns="0" rIns="0" bIns="0" rtlCol="0" anchor="t">
            <a:noAutofit/>
          </a:bodyPr>
          <a:lstStyle/>
          <a:p>
            <a:r>
              <a:rPr lang="en-US">
                <a:latin typeface="Open Sans Light"/>
                <a:ea typeface="Open Sans Light"/>
                <a:cs typeface="Open Sans Light"/>
              </a:rPr>
              <a:t>Overview of data cleaning steps &amp; techniques</a:t>
            </a:r>
            <a:endParaRPr lang="en-US"/>
          </a:p>
        </p:txBody>
      </p:sp>
      <p:sp>
        <p:nvSpPr>
          <p:cNvPr id="3" name="Title 2">
            <a:extLst>
              <a:ext uri="{FF2B5EF4-FFF2-40B4-BE49-F238E27FC236}">
                <a16:creationId xmlns:a16="http://schemas.microsoft.com/office/drawing/2014/main" id="{5CA7B8CB-9ECC-4E4F-B00B-76F08EB0A271}"/>
              </a:ext>
            </a:extLst>
          </p:cNvPr>
          <p:cNvSpPr>
            <a:spLocks noGrp="1"/>
          </p:cNvSpPr>
          <p:nvPr>
            <p:ph type="title"/>
          </p:nvPr>
        </p:nvSpPr>
        <p:spPr/>
        <p:txBody>
          <a:bodyPr/>
          <a:lstStyle/>
          <a:p>
            <a:r>
              <a:rPr lang="en-US">
                <a:latin typeface="Open Sans"/>
                <a:ea typeface="Open Sans"/>
                <a:cs typeface="Open Sans"/>
              </a:rPr>
              <a:t>Data Preparation</a:t>
            </a:r>
            <a:endParaRPr lang="en-US"/>
          </a:p>
        </p:txBody>
      </p:sp>
      <p:pic>
        <p:nvPicPr>
          <p:cNvPr id="4" name="Picture 3">
            <a:extLst>
              <a:ext uri="{FF2B5EF4-FFF2-40B4-BE49-F238E27FC236}">
                <a16:creationId xmlns:a16="http://schemas.microsoft.com/office/drawing/2014/main" id="{00C97760-6D5D-4B40-856E-DDB560AAC7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885" y="6234032"/>
            <a:ext cx="1007299" cy="531193"/>
          </a:xfrm>
          <a:prstGeom prst="rect">
            <a:avLst/>
          </a:prstGeom>
        </p:spPr>
      </p:pic>
      <p:cxnSp>
        <p:nvCxnSpPr>
          <p:cNvPr id="14" name="Straight Connector 13">
            <a:extLst>
              <a:ext uri="{FF2B5EF4-FFF2-40B4-BE49-F238E27FC236}">
                <a16:creationId xmlns:a16="http://schemas.microsoft.com/office/drawing/2014/main" id="{21A59976-560A-44AB-8A23-01F5C277ED6D}"/>
              </a:ext>
            </a:extLst>
          </p:cNvPr>
          <p:cNvCxnSpPr>
            <a:cxnSpLocks/>
          </p:cNvCxnSpPr>
          <p:nvPr/>
        </p:nvCxnSpPr>
        <p:spPr>
          <a:xfrm>
            <a:off x="6293655" y="1139344"/>
            <a:ext cx="0" cy="4554868"/>
          </a:xfrm>
          <a:prstGeom prst="line">
            <a:avLst/>
          </a:prstGeom>
        </p:spPr>
        <p:style>
          <a:lnRef idx="1">
            <a:schemeClr val="accent6"/>
          </a:lnRef>
          <a:fillRef idx="0">
            <a:schemeClr val="accent6"/>
          </a:fillRef>
          <a:effectRef idx="0">
            <a:schemeClr val="accent6"/>
          </a:effectRef>
          <a:fontRef idx="minor">
            <a:schemeClr val="tx1"/>
          </a:fontRef>
        </p:style>
      </p:cxnSp>
      <p:sp>
        <p:nvSpPr>
          <p:cNvPr id="19" name="TextBox 18">
            <a:extLst>
              <a:ext uri="{FF2B5EF4-FFF2-40B4-BE49-F238E27FC236}">
                <a16:creationId xmlns:a16="http://schemas.microsoft.com/office/drawing/2014/main" id="{3F1D9CB3-59D6-4B13-9E8E-1817F7048696}"/>
              </a:ext>
            </a:extLst>
          </p:cNvPr>
          <p:cNvSpPr txBox="1"/>
          <p:nvPr/>
        </p:nvSpPr>
        <p:spPr>
          <a:xfrm>
            <a:off x="298201" y="1245417"/>
            <a:ext cx="1670009" cy="369332"/>
          </a:xfrm>
          <a:prstGeom prst="rect">
            <a:avLst/>
          </a:prstGeom>
          <a:noFill/>
        </p:spPr>
        <p:txBody>
          <a:bodyPr wrap="none" lIns="91440" tIns="45720" rIns="91440" bIns="45720" rtlCol="0" anchor="t">
            <a:spAutoFit/>
          </a:bodyPr>
          <a:lstStyle/>
          <a:p>
            <a:r>
              <a:rPr lang="en-US"/>
              <a:t>Data processing</a:t>
            </a:r>
          </a:p>
        </p:txBody>
      </p:sp>
      <p:cxnSp>
        <p:nvCxnSpPr>
          <p:cNvPr id="40" name="Straight Connector 39">
            <a:extLst>
              <a:ext uri="{FF2B5EF4-FFF2-40B4-BE49-F238E27FC236}">
                <a16:creationId xmlns:a16="http://schemas.microsoft.com/office/drawing/2014/main" id="{723353CD-6FE0-4C1A-91EC-356A6037B4A0}"/>
              </a:ext>
            </a:extLst>
          </p:cNvPr>
          <p:cNvCxnSpPr>
            <a:cxnSpLocks/>
          </p:cNvCxnSpPr>
          <p:nvPr/>
        </p:nvCxnSpPr>
        <p:spPr>
          <a:xfrm flipV="1">
            <a:off x="241441" y="1681666"/>
            <a:ext cx="6659428" cy="42427"/>
          </a:xfrm>
          <a:prstGeom prst="line">
            <a:avLst/>
          </a:prstGeom>
        </p:spPr>
        <p:style>
          <a:lnRef idx="1">
            <a:schemeClr val="accent6"/>
          </a:lnRef>
          <a:fillRef idx="0">
            <a:schemeClr val="accent6"/>
          </a:fillRef>
          <a:effectRef idx="0">
            <a:schemeClr val="accent6"/>
          </a:effectRef>
          <a:fontRef idx="minor">
            <a:schemeClr val="tx1"/>
          </a:fontRef>
        </p:style>
      </p:cxnSp>
      <p:graphicFrame>
        <p:nvGraphicFramePr>
          <p:cNvPr id="44" name="Table 44">
            <a:extLst>
              <a:ext uri="{FF2B5EF4-FFF2-40B4-BE49-F238E27FC236}">
                <a16:creationId xmlns:a16="http://schemas.microsoft.com/office/drawing/2014/main" id="{F6F0513F-1CFB-4CA6-B90A-05B99B6FBD8F}"/>
              </a:ext>
            </a:extLst>
          </p:cNvPr>
          <p:cNvGraphicFramePr>
            <a:graphicFrameLocks noGrp="1"/>
          </p:cNvGraphicFramePr>
          <p:nvPr>
            <p:extLst>
              <p:ext uri="{D42A27DB-BD31-4B8C-83A1-F6EECF244321}">
                <p14:modId xmlns:p14="http://schemas.microsoft.com/office/powerpoint/2010/main" val="633836883"/>
              </p:ext>
            </p:extLst>
          </p:nvPr>
        </p:nvGraphicFramePr>
        <p:xfrm>
          <a:off x="369597" y="1874961"/>
          <a:ext cx="5696091" cy="3899207"/>
        </p:xfrm>
        <a:graphic>
          <a:graphicData uri="http://schemas.openxmlformats.org/drawingml/2006/table">
            <a:tbl>
              <a:tblPr firstRow="1" bandRow="1">
                <a:tableStyleId>{93296810-A885-4BE3-A3E7-6D5BEEA58F35}</a:tableStyleId>
              </a:tblPr>
              <a:tblGrid>
                <a:gridCol w="5696091">
                  <a:extLst>
                    <a:ext uri="{9D8B030D-6E8A-4147-A177-3AD203B41FA5}">
                      <a16:colId xmlns:a16="http://schemas.microsoft.com/office/drawing/2014/main" val="967969510"/>
                    </a:ext>
                  </a:extLst>
                </a:gridCol>
              </a:tblGrid>
              <a:tr h="470594">
                <a:tc>
                  <a:txBody>
                    <a:bodyPr/>
                    <a:lstStyle/>
                    <a:p>
                      <a:pPr algn="ctr"/>
                      <a:r>
                        <a:rPr lang="en-US" sz="1400"/>
                        <a:t>Steps</a:t>
                      </a:r>
                    </a:p>
                  </a:txBody>
                  <a:tcPr/>
                </a:tc>
                <a:extLst>
                  <a:ext uri="{0D108BD9-81ED-4DB2-BD59-A6C34878D82A}">
                    <a16:rowId xmlns:a16="http://schemas.microsoft.com/office/drawing/2014/main" val="2931717247"/>
                  </a:ext>
                </a:extLst>
              </a:tr>
              <a:tr h="3428613">
                <a:tc>
                  <a:txBody>
                    <a:bodyPr/>
                    <a:lstStyle/>
                    <a:p>
                      <a:pPr marL="342900" indent="-342900">
                        <a:buAutoNum type="arabicPeriod"/>
                      </a:pPr>
                      <a:r>
                        <a:rPr lang="en-US" sz="1800"/>
                        <a:t>Remove of duplicates &amp; null values</a:t>
                      </a:r>
                    </a:p>
                    <a:p>
                      <a:pPr marL="342900" indent="-342900">
                        <a:buAutoNum type="arabicPeriod"/>
                      </a:pPr>
                      <a:r>
                        <a:rPr lang="en-US" sz="1800"/>
                        <a:t>Remove emojis</a:t>
                      </a:r>
                    </a:p>
                    <a:p>
                      <a:pPr marL="342900" indent="-342900">
                        <a:buAutoNum type="arabicPeriod"/>
                      </a:pPr>
                      <a:r>
                        <a:rPr lang="en-US" sz="1800"/>
                        <a:t>Remove Entities </a:t>
                      </a:r>
                    </a:p>
                    <a:p>
                      <a:pPr marL="342900" lvl="0" indent="-342900">
                        <a:buAutoNum type="arabicPeriod"/>
                      </a:pPr>
                      <a:r>
                        <a:rPr lang="en-US" sz="1800"/>
                        <a:t>Tokenization</a:t>
                      </a:r>
                    </a:p>
                    <a:p>
                      <a:pPr marL="342900" lvl="0" indent="-342900">
                        <a:buAutoNum type="arabicPeriod"/>
                      </a:pPr>
                      <a:r>
                        <a:rPr lang="en-US" sz="1800" err="1"/>
                        <a:t>Stopwords</a:t>
                      </a:r>
                    </a:p>
                    <a:p>
                      <a:pPr marL="342900" lvl="0" indent="-342900">
                        <a:buAutoNum type="arabicPeriod"/>
                      </a:pPr>
                      <a:r>
                        <a:rPr lang="en-US" sz="1800"/>
                        <a:t>Stemming &amp; Lemmatization</a:t>
                      </a:r>
                    </a:p>
                    <a:p>
                      <a:pPr marL="342900" indent="-342900">
                        <a:buAutoNum type="arabicPeriod"/>
                      </a:pPr>
                      <a:r>
                        <a:rPr lang="en-US" sz="1800"/>
                        <a:t>Calculate Document Frequency</a:t>
                      </a:r>
                    </a:p>
                    <a:p>
                      <a:pPr marL="342900" indent="-342900">
                        <a:buAutoNum type="arabicPeriod"/>
                      </a:pPr>
                      <a:r>
                        <a:rPr lang="en-US" sz="1800"/>
                        <a:t>Compute Term Frequency – Inverse Document Frequency</a:t>
                      </a:r>
                    </a:p>
                    <a:p>
                      <a:pPr marL="342900" indent="-342900">
                        <a:buAutoNum type="arabicPeriod"/>
                      </a:pPr>
                      <a:r>
                        <a:rPr lang="en-US" sz="1800"/>
                        <a:t>Vectorization</a:t>
                      </a:r>
                    </a:p>
                    <a:p>
                      <a:pPr marL="342900" indent="-342900">
                        <a:buAutoNum type="arabicPeriod"/>
                      </a:pPr>
                      <a:r>
                        <a:rPr lang="en-US" sz="1800"/>
                        <a:t>Normalization</a:t>
                      </a:r>
                    </a:p>
                    <a:p>
                      <a:endParaRPr lang="en-US" sz="1100"/>
                    </a:p>
                  </a:txBody>
                  <a:tcPr/>
                </a:tc>
                <a:extLst>
                  <a:ext uri="{0D108BD9-81ED-4DB2-BD59-A6C34878D82A}">
                    <a16:rowId xmlns:a16="http://schemas.microsoft.com/office/drawing/2014/main" val="2000962486"/>
                  </a:ext>
                </a:extLst>
              </a:tr>
            </a:tbl>
          </a:graphicData>
        </a:graphic>
      </p:graphicFrame>
    </p:spTree>
    <p:extLst>
      <p:ext uri="{BB962C8B-B14F-4D97-AF65-F5344CB8AC3E}">
        <p14:creationId xmlns:p14="http://schemas.microsoft.com/office/powerpoint/2010/main" val="3735234210"/>
      </p:ext>
    </p:extLst>
  </p:cSld>
  <p:clrMapOvr>
    <a:masterClrMapping/>
  </p:clrMapOvr>
  <p:transition>
    <p:fade/>
  </p:transition>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 name="Object 32" hidden="1">
            <a:extLst>
              <a:ext uri="{FF2B5EF4-FFF2-40B4-BE49-F238E27FC236}">
                <a16:creationId xmlns:a16="http://schemas.microsoft.com/office/drawing/2014/main" id="{8A8B706D-0858-4DD7-8E20-91D9755AFB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95" imgH="396" progId="TCLayout.ActiveDocument.1">
                  <p:embed/>
                </p:oleObj>
              </mc:Choice>
              <mc:Fallback>
                <p:oleObj name="think-cell Slide" r:id="rId5" imgW="395" imgH="396" progId="TCLayout.ActiveDocument.1">
                  <p:embed/>
                  <p:pic>
                    <p:nvPicPr>
                      <p:cNvPr id="33" name="Object 32" hidden="1">
                        <a:extLst>
                          <a:ext uri="{FF2B5EF4-FFF2-40B4-BE49-F238E27FC236}">
                            <a16:creationId xmlns:a16="http://schemas.microsoft.com/office/drawing/2014/main" id="{8A8B706D-0858-4DD7-8E20-91D9755AFB27}"/>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2" name="Rectangle 31" hidden="1">
            <a:extLst>
              <a:ext uri="{FF2B5EF4-FFF2-40B4-BE49-F238E27FC236}">
                <a16:creationId xmlns:a16="http://schemas.microsoft.com/office/drawing/2014/main" id="{4B3F2E75-6531-4ACC-8FA6-CFD145BD762D}"/>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a:sym typeface="Chronicle Display Black"/>
            </a:endParaRPr>
          </a:p>
        </p:txBody>
      </p:sp>
      <p:sp>
        <p:nvSpPr>
          <p:cNvPr id="2" name="Title 1">
            <a:extLst>
              <a:ext uri="{FF2B5EF4-FFF2-40B4-BE49-F238E27FC236}">
                <a16:creationId xmlns:a16="http://schemas.microsoft.com/office/drawing/2014/main" id="{D8419493-22EE-4D7D-85A6-7A0981452805}"/>
              </a:ext>
            </a:extLst>
          </p:cNvPr>
          <p:cNvSpPr>
            <a:spLocks noGrp="1"/>
          </p:cNvSpPr>
          <p:nvPr>
            <p:ph type="title"/>
          </p:nvPr>
        </p:nvSpPr>
        <p:spPr/>
        <p:txBody>
          <a:bodyPr>
            <a:normAutofit fontScale="90000"/>
          </a:bodyPr>
          <a:lstStyle/>
          <a:p>
            <a:r>
              <a:rPr lang="en-US"/>
              <a:t>Elevator Pitch</a:t>
            </a:r>
          </a:p>
        </p:txBody>
      </p:sp>
      <p:sp>
        <p:nvSpPr>
          <p:cNvPr id="35" name="Text Placeholder 34">
            <a:extLst>
              <a:ext uri="{FF2B5EF4-FFF2-40B4-BE49-F238E27FC236}">
                <a16:creationId xmlns:a16="http://schemas.microsoft.com/office/drawing/2014/main" id="{1A7EC177-548E-41B6-A559-FD19239F8ECA}"/>
              </a:ext>
            </a:extLst>
          </p:cNvPr>
          <p:cNvSpPr>
            <a:spLocks noGrp="1"/>
          </p:cNvSpPr>
          <p:nvPr>
            <p:ph type="body" sz="quarter" idx="15"/>
          </p:nvPr>
        </p:nvSpPr>
        <p:spPr/>
        <p:txBody>
          <a:bodyPr/>
          <a:lstStyle/>
          <a:p>
            <a:r>
              <a:rPr lang="en-US"/>
              <a:t>Approach, Scope, &amp; objectives</a:t>
            </a:r>
          </a:p>
        </p:txBody>
      </p:sp>
      <p:graphicFrame>
        <p:nvGraphicFramePr>
          <p:cNvPr id="10" name="Table 9">
            <a:extLst>
              <a:ext uri="{FF2B5EF4-FFF2-40B4-BE49-F238E27FC236}">
                <a16:creationId xmlns:a16="http://schemas.microsoft.com/office/drawing/2014/main" id="{41C402CB-6DB3-41F2-B9F7-8409E2210A22}"/>
              </a:ext>
            </a:extLst>
          </p:cNvPr>
          <p:cNvGraphicFramePr>
            <a:graphicFrameLocks noGrp="1"/>
          </p:cNvGraphicFramePr>
          <p:nvPr>
            <p:extLst>
              <p:ext uri="{D42A27DB-BD31-4B8C-83A1-F6EECF244321}">
                <p14:modId xmlns:p14="http://schemas.microsoft.com/office/powerpoint/2010/main" val="2181469503"/>
              </p:ext>
            </p:extLst>
          </p:nvPr>
        </p:nvGraphicFramePr>
        <p:xfrm>
          <a:off x="6246328" y="1588291"/>
          <a:ext cx="3734245" cy="4150720"/>
        </p:xfrm>
        <a:graphic>
          <a:graphicData uri="http://schemas.openxmlformats.org/drawingml/2006/table">
            <a:tbl>
              <a:tblPr firstRow="1" bandRow="1">
                <a:tableStyleId>{6E25E649-3F16-4E02-A733-19D2CDBF48F0}</a:tableStyleId>
              </a:tblPr>
              <a:tblGrid>
                <a:gridCol w="3734245">
                  <a:extLst>
                    <a:ext uri="{9D8B030D-6E8A-4147-A177-3AD203B41FA5}">
                      <a16:colId xmlns:a16="http://schemas.microsoft.com/office/drawing/2014/main" val="20000"/>
                    </a:ext>
                  </a:extLst>
                </a:gridCol>
              </a:tblGrid>
              <a:tr h="353684">
                <a:tc>
                  <a:txBody>
                    <a:bodyPr/>
                    <a:lstStyle/>
                    <a:p>
                      <a:pPr>
                        <a:lnSpc>
                          <a:spcPct val="85000"/>
                        </a:lnSpc>
                      </a:pPr>
                      <a:r>
                        <a:rPr lang="en-US" sz="1400" b="1" i="0">
                          <a:solidFill>
                            <a:schemeClr val="tx1"/>
                          </a:solidFill>
                          <a:latin typeface="+mn-lt"/>
                          <a:ea typeface="Chronicle Display Black" charset="0"/>
                          <a:cs typeface="Chronicle Display Black" charset="0"/>
                        </a:rPr>
                        <a:t>High Level Details:</a:t>
                      </a:r>
                    </a:p>
                  </a:txBody>
                  <a:tcPr marL="457200" anchor="ctr">
                    <a:lnL>
                      <a:noFill/>
                    </a:lnL>
                    <a:lnR>
                      <a:noFill/>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97036">
                <a:tc>
                  <a:txBody>
                    <a:bodyPr/>
                    <a:lstStyle/>
                    <a:p>
                      <a:pPr marL="0" lvl="1" indent="0" algn="l" defTabSz="914126" rtl="0" eaLnBrk="1" latinLnBrk="0" hangingPunct="1"/>
                      <a:r>
                        <a:rPr lang="en-US" sz="1200" i="1" u="sng" kern="1200">
                          <a:solidFill>
                            <a:schemeClr val="dk1"/>
                          </a:solidFill>
                          <a:latin typeface="+mn-lt"/>
                          <a:ea typeface="+mn-ea"/>
                          <a:cs typeface="+mn-cs"/>
                        </a:rPr>
                        <a:t>Model Includes:</a:t>
                      </a:r>
                    </a:p>
                    <a:p>
                      <a:pPr marL="171450" indent="-171450">
                        <a:buFont typeface="Arial" panose="020B0604020202020204" pitchFamily="34" charset="0"/>
                        <a:buChar char="•"/>
                      </a:pPr>
                      <a:r>
                        <a:rPr lang="en-US" sz="1400" i="1"/>
                        <a:t>Baseline Models</a:t>
                      </a:r>
                    </a:p>
                    <a:p>
                      <a:pPr marL="171450" lvl="0" indent="-171450">
                        <a:buFont typeface="Arial" panose="020B0604020202020204" pitchFamily="34" charset="0"/>
                        <a:buChar char="•"/>
                      </a:pPr>
                      <a:r>
                        <a:rPr lang="en-US" sz="1400" i="1"/>
                        <a:t>Neural Network</a:t>
                      </a:r>
                    </a:p>
                    <a:p>
                      <a:pPr marL="171450" lvl="1" indent="-171450" algn="l" rtl="0" eaLnBrk="1" latinLnBrk="0" hangingPunct="1">
                        <a:buFont typeface="Arial"/>
                        <a:buChar char="•"/>
                      </a:pPr>
                      <a:endParaRPr lang="en-US" sz="1200" i="1" u="sng" kern="1200">
                        <a:solidFill>
                          <a:schemeClr val="dk1"/>
                        </a:solidFill>
                        <a:latin typeface="+mn-lt"/>
                        <a:ea typeface="+mn-ea"/>
                        <a:cs typeface="+mn-cs"/>
                      </a:endParaRPr>
                    </a:p>
                    <a:p>
                      <a:pPr marL="0" lvl="1" indent="0"/>
                      <a:endParaRPr lang="en-US" sz="1200" i="1" u="sng"/>
                    </a:p>
                    <a:p>
                      <a:pPr marL="0" lvl="1" indent="0"/>
                      <a:r>
                        <a:rPr lang="en-US" sz="1200" i="1" u="sng"/>
                        <a:t>Data Cleaning Techniques: </a:t>
                      </a:r>
                      <a:endParaRPr lang="en-US" sz="1200" i="1" u="sng">
                        <a:solidFill>
                          <a:srgbClr val="86F200">
                            <a:lumMod val="75000"/>
                          </a:srgbClr>
                        </a:solidFill>
                      </a:endParaRPr>
                    </a:p>
                    <a:p>
                      <a:pPr marL="285750" lvl="0" indent="-285750">
                        <a:buClr>
                          <a:srgbClr val="000000"/>
                        </a:buClr>
                        <a:buFont typeface="Arial,Sans-Serif" panose="020B0604020202020204" pitchFamily="34" charset="0"/>
                        <a:buChar char="•"/>
                      </a:pPr>
                      <a:r>
                        <a:rPr lang="en-US" sz="1400" b="0" i="0" u="none" strike="noStrike" noProof="0">
                          <a:solidFill>
                            <a:srgbClr val="000000"/>
                          </a:solidFill>
                          <a:latin typeface="Calibri"/>
                        </a:rPr>
                        <a:t>Tokenization</a:t>
                      </a:r>
                    </a:p>
                    <a:p>
                      <a:pPr marL="285750" lvl="0" indent="-285750">
                        <a:buClr>
                          <a:srgbClr val="000000"/>
                        </a:buClr>
                        <a:buFont typeface="Arial,Sans-Serif" panose="020B0604020202020204" pitchFamily="34" charset="0"/>
                        <a:buChar char="•"/>
                      </a:pPr>
                      <a:r>
                        <a:rPr lang="en-US" sz="1400" b="0" i="0" u="none" strike="noStrike" noProof="0">
                          <a:solidFill>
                            <a:srgbClr val="000000"/>
                          </a:solidFill>
                          <a:latin typeface="Calibri"/>
                        </a:rPr>
                        <a:t>Term Frequency – Inverse Document Frequency (TF-IDF)</a:t>
                      </a:r>
                      <a:endParaRPr lang="en-US"/>
                    </a:p>
                    <a:p>
                      <a:pPr marL="285750" lvl="0" indent="-285750">
                        <a:buClr>
                          <a:srgbClr val="000000"/>
                        </a:buClr>
                        <a:buFont typeface="Arial,Sans-Serif" panose="020B0604020202020204" pitchFamily="34" charset="0"/>
                        <a:buChar char="•"/>
                      </a:pPr>
                      <a:endParaRPr lang="en-US" sz="1200" b="0" i="1"/>
                    </a:p>
                    <a:p>
                      <a:pPr marL="0" lvl="1" indent="0">
                        <a:buFont typeface="Arial" panose="020B0604020202020204" pitchFamily="34" charset="0"/>
                        <a:buNone/>
                      </a:pPr>
                      <a:endParaRPr lang="en-US" sz="1200" b="0" i="1" u="sng"/>
                    </a:p>
                    <a:p>
                      <a:pPr marL="0" lvl="1" indent="0"/>
                      <a:r>
                        <a:rPr lang="en-US" sz="1200" b="0" i="1" u="sng"/>
                        <a:t>Data Used</a:t>
                      </a:r>
                      <a:r>
                        <a:rPr lang="en-US" sz="1200" i="1" u="sng"/>
                        <a:t>: </a:t>
                      </a:r>
                    </a:p>
                    <a:p>
                      <a:pPr marL="171450" lvl="1" indent="-171450">
                        <a:buFont typeface="Arial" panose="020B0604020202020204" pitchFamily="34" charset="0"/>
                        <a:buChar char="•"/>
                      </a:pPr>
                      <a:r>
                        <a:rPr lang="en-US" sz="1200" i="1" u="sng">
                          <a:solidFill>
                            <a:srgbClr val="86F200"/>
                          </a:solidFill>
                        </a:rPr>
                        <a:t>Kaggle Twitter Video Game Set</a:t>
                      </a:r>
                    </a:p>
                    <a:p>
                      <a:pPr marL="0" lvl="1" indent="0">
                        <a:buFont typeface="Arial" panose="020B0604020202020204" pitchFamily="34" charset="0"/>
                        <a:buNone/>
                      </a:pPr>
                      <a:endParaRPr lang="en-US" sz="1200" b="0" i="1"/>
                    </a:p>
                  </a:txBody>
                  <a:tcPr marT="182880">
                    <a:lnL w="9525" cap="flat" cmpd="sng" algn="ctr">
                      <a:noFill/>
                      <a:prstDash val="solid"/>
                      <a:round/>
                      <a:headEnd type="none" w="med" len="med"/>
                      <a:tailEnd type="none" w="med" len="med"/>
                    </a:lnL>
                    <a:lnR w="6350" cap="flat" cmpd="sng" algn="ctr">
                      <a:solidFill>
                        <a:schemeClr val="accent5">
                          <a:lumMod val="40000"/>
                          <a:lumOff val="6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accent5">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grpSp>
        <p:nvGrpSpPr>
          <p:cNvPr id="14" name="Group 13">
            <a:extLst>
              <a:ext uri="{FF2B5EF4-FFF2-40B4-BE49-F238E27FC236}">
                <a16:creationId xmlns:a16="http://schemas.microsoft.com/office/drawing/2014/main" id="{9BA33571-04C1-4C66-A4C3-F31AD6652D97}"/>
              </a:ext>
            </a:extLst>
          </p:cNvPr>
          <p:cNvGrpSpPr>
            <a:grpSpLocks/>
          </p:cNvGrpSpPr>
          <p:nvPr/>
        </p:nvGrpSpPr>
        <p:grpSpPr>
          <a:xfrm>
            <a:off x="6299657" y="1602731"/>
            <a:ext cx="274320" cy="274320"/>
            <a:chOff x="4944318" y="2356597"/>
            <a:chExt cx="483191" cy="435820"/>
          </a:xfrm>
        </p:grpSpPr>
        <p:sp>
          <p:nvSpPr>
            <p:cNvPr id="15" name="Freeform 102">
              <a:extLst>
                <a:ext uri="{FF2B5EF4-FFF2-40B4-BE49-F238E27FC236}">
                  <a16:creationId xmlns:a16="http://schemas.microsoft.com/office/drawing/2014/main" id="{212CD705-9770-4FF9-A6AA-3E072B33F216}"/>
                </a:ext>
              </a:extLst>
            </p:cNvPr>
            <p:cNvSpPr>
              <a:spLocks/>
            </p:cNvSpPr>
            <p:nvPr/>
          </p:nvSpPr>
          <p:spPr bwMode="auto">
            <a:xfrm>
              <a:off x="4975899" y="2691357"/>
              <a:ext cx="420029" cy="101060"/>
            </a:xfrm>
            <a:custGeom>
              <a:avLst/>
              <a:gdLst>
                <a:gd name="T0" fmla="*/ 4 w 266"/>
                <a:gd name="T1" fmla="*/ 0 h 65"/>
                <a:gd name="T2" fmla="*/ 4 w 266"/>
                <a:gd name="T3" fmla="*/ 0 h 65"/>
                <a:gd name="T4" fmla="*/ 1 w 266"/>
                <a:gd name="T5" fmla="*/ 2 h 65"/>
                <a:gd name="T6" fmla="*/ 0 w 266"/>
                <a:gd name="T7" fmla="*/ 6 h 65"/>
                <a:gd name="T8" fmla="*/ 0 w 266"/>
                <a:gd name="T9" fmla="*/ 59 h 65"/>
                <a:gd name="T10" fmla="*/ 0 w 266"/>
                <a:gd name="T11" fmla="*/ 59 h 65"/>
                <a:gd name="T12" fmla="*/ 1 w 266"/>
                <a:gd name="T13" fmla="*/ 63 h 65"/>
                <a:gd name="T14" fmla="*/ 4 w 266"/>
                <a:gd name="T15" fmla="*/ 65 h 65"/>
                <a:gd name="T16" fmla="*/ 260 w 266"/>
                <a:gd name="T17" fmla="*/ 65 h 65"/>
                <a:gd name="T18" fmla="*/ 260 w 266"/>
                <a:gd name="T19" fmla="*/ 65 h 65"/>
                <a:gd name="T20" fmla="*/ 264 w 266"/>
                <a:gd name="T21" fmla="*/ 63 h 65"/>
                <a:gd name="T22" fmla="*/ 266 w 266"/>
                <a:gd name="T23" fmla="*/ 59 h 65"/>
                <a:gd name="T24" fmla="*/ 266 w 266"/>
                <a:gd name="T25" fmla="*/ 6 h 65"/>
                <a:gd name="T26" fmla="*/ 266 w 266"/>
                <a:gd name="T27" fmla="*/ 6 h 65"/>
                <a:gd name="T28" fmla="*/ 264 w 266"/>
                <a:gd name="T29" fmla="*/ 2 h 65"/>
                <a:gd name="T30" fmla="*/ 260 w 266"/>
                <a:gd name="T31" fmla="*/ 0 h 65"/>
                <a:gd name="T32" fmla="*/ 157 w 266"/>
                <a:gd name="T33" fmla="*/ 0 h 65"/>
                <a:gd name="T34" fmla="*/ 157 w 266"/>
                <a:gd name="T35" fmla="*/ 10 h 65"/>
                <a:gd name="T36" fmla="*/ 157 w 266"/>
                <a:gd name="T37" fmla="*/ 10 h 65"/>
                <a:gd name="T38" fmla="*/ 156 w 266"/>
                <a:gd name="T39" fmla="*/ 14 h 65"/>
                <a:gd name="T40" fmla="*/ 152 w 266"/>
                <a:gd name="T41" fmla="*/ 15 h 65"/>
                <a:gd name="T42" fmla="*/ 113 w 266"/>
                <a:gd name="T43" fmla="*/ 15 h 65"/>
                <a:gd name="T44" fmla="*/ 113 w 266"/>
                <a:gd name="T45" fmla="*/ 15 h 65"/>
                <a:gd name="T46" fmla="*/ 109 w 266"/>
                <a:gd name="T47" fmla="*/ 14 h 65"/>
                <a:gd name="T48" fmla="*/ 107 w 266"/>
                <a:gd name="T49" fmla="*/ 10 h 65"/>
                <a:gd name="T50" fmla="*/ 107 w 266"/>
                <a:gd name="T51" fmla="*/ 0 h 65"/>
                <a:gd name="T52" fmla="*/ 4 w 266"/>
                <a:gd name="T5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66" h="65">
                  <a:moveTo>
                    <a:pt x="4" y="0"/>
                  </a:moveTo>
                  <a:lnTo>
                    <a:pt x="4" y="0"/>
                  </a:lnTo>
                  <a:lnTo>
                    <a:pt x="1" y="2"/>
                  </a:lnTo>
                  <a:lnTo>
                    <a:pt x="0" y="6"/>
                  </a:lnTo>
                  <a:lnTo>
                    <a:pt x="0" y="59"/>
                  </a:lnTo>
                  <a:lnTo>
                    <a:pt x="0" y="59"/>
                  </a:lnTo>
                  <a:lnTo>
                    <a:pt x="1" y="63"/>
                  </a:lnTo>
                  <a:lnTo>
                    <a:pt x="4" y="65"/>
                  </a:lnTo>
                  <a:lnTo>
                    <a:pt x="260" y="65"/>
                  </a:lnTo>
                  <a:lnTo>
                    <a:pt x="260" y="65"/>
                  </a:lnTo>
                  <a:lnTo>
                    <a:pt x="264" y="63"/>
                  </a:lnTo>
                  <a:lnTo>
                    <a:pt x="266" y="59"/>
                  </a:lnTo>
                  <a:lnTo>
                    <a:pt x="266" y="6"/>
                  </a:lnTo>
                  <a:lnTo>
                    <a:pt x="266" y="6"/>
                  </a:lnTo>
                  <a:lnTo>
                    <a:pt x="264" y="2"/>
                  </a:lnTo>
                  <a:lnTo>
                    <a:pt x="260" y="0"/>
                  </a:lnTo>
                  <a:lnTo>
                    <a:pt x="157" y="0"/>
                  </a:lnTo>
                  <a:lnTo>
                    <a:pt x="157" y="10"/>
                  </a:lnTo>
                  <a:lnTo>
                    <a:pt x="157" y="10"/>
                  </a:lnTo>
                  <a:lnTo>
                    <a:pt x="156" y="14"/>
                  </a:lnTo>
                  <a:lnTo>
                    <a:pt x="152" y="15"/>
                  </a:lnTo>
                  <a:lnTo>
                    <a:pt x="113" y="15"/>
                  </a:lnTo>
                  <a:lnTo>
                    <a:pt x="113" y="15"/>
                  </a:lnTo>
                  <a:lnTo>
                    <a:pt x="109" y="14"/>
                  </a:lnTo>
                  <a:lnTo>
                    <a:pt x="107" y="10"/>
                  </a:lnTo>
                  <a:lnTo>
                    <a:pt x="107" y="0"/>
                  </a:lnTo>
                  <a:lnTo>
                    <a:pt x="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6" name="Freeform 103">
              <a:extLst>
                <a:ext uri="{FF2B5EF4-FFF2-40B4-BE49-F238E27FC236}">
                  <a16:creationId xmlns:a16="http://schemas.microsoft.com/office/drawing/2014/main" id="{744FA104-BCB9-4821-87F2-3145310175A5}"/>
                </a:ext>
              </a:extLst>
            </p:cNvPr>
            <p:cNvSpPr>
              <a:spLocks noEditPoints="1"/>
            </p:cNvSpPr>
            <p:nvPr/>
          </p:nvSpPr>
          <p:spPr bwMode="auto">
            <a:xfrm>
              <a:off x="4944318" y="2356597"/>
              <a:ext cx="483191" cy="318970"/>
            </a:xfrm>
            <a:custGeom>
              <a:avLst/>
              <a:gdLst>
                <a:gd name="T0" fmla="*/ 301 w 306"/>
                <a:gd name="T1" fmla="*/ 30 h 203"/>
                <a:gd name="T2" fmla="*/ 207 w 306"/>
                <a:gd name="T3" fmla="*/ 30 h 203"/>
                <a:gd name="T4" fmla="*/ 207 w 306"/>
                <a:gd name="T5" fmla="*/ 6 h 203"/>
                <a:gd name="T6" fmla="*/ 207 w 306"/>
                <a:gd name="T7" fmla="*/ 6 h 203"/>
                <a:gd name="T8" fmla="*/ 205 w 306"/>
                <a:gd name="T9" fmla="*/ 1 h 203"/>
                <a:gd name="T10" fmla="*/ 201 w 306"/>
                <a:gd name="T11" fmla="*/ 0 h 203"/>
                <a:gd name="T12" fmla="*/ 103 w 306"/>
                <a:gd name="T13" fmla="*/ 0 h 203"/>
                <a:gd name="T14" fmla="*/ 103 w 306"/>
                <a:gd name="T15" fmla="*/ 0 h 203"/>
                <a:gd name="T16" fmla="*/ 99 w 306"/>
                <a:gd name="T17" fmla="*/ 1 h 203"/>
                <a:gd name="T18" fmla="*/ 98 w 306"/>
                <a:gd name="T19" fmla="*/ 6 h 203"/>
                <a:gd name="T20" fmla="*/ 98 w 306"/>
                <a:gd name="T21" fmla="*/ 30 h 203"/>
                <a:gd name="T22" fmla="*/ 5 w 306"/>
                <a:gd name="T23" fmla="*/ 30 h 203"/>
                <a:gd name="T24" fmla="*/ 5 w 306"/>
                <a:gd name="T25" fmla="*/ 30 h 203"/>
                <a:gd name="T26" fmla="*/ 1 w 306"/>
                <a:gd name="T27" fmla="*/ 31 h 203"/>
                <a:gd name="T28" fmla="*/ 0 w 306"/>
                <a:gd name="T29" fmla="*/ 35 h 203"/>
                <a:gd name="T30" fmla="*/ 0 w 306"/>
                <a:gd name="T31" fmla="*/ 198 h 203"/>
                <a:gd name="T32" fmla="*/ 0 w 306"/>
                <a:gd name="T33" fmla="*/ 198 h 203"/>
                <a:gd name="T34" fmla="*/ 1 w 306"/>
                <a:gd name="T35" fmla="*/ 200 h 203"/>
                <a:gd name="T36" fmla="*/ 5 w 306"/>
                <a:gd name="T37" fmla="*/ 203 h 203"/>
                <a:gd name="T38" fmla="*/ 127 w 306"/>
                <a:gd name="T39" fmla="*/ 203 h 203"/>
                <a:gd name="T40" fmla="*/ 127 w 306"/>
                <a:gd name="T41" fmla="*/ 183 h 203"/>
                <a:gd name="T42" fmla="*/ 127 w 306"/>
                <a:gd name="T43" fmla="*/ 183 h 203"/>
                <a:gd name="T44" fmla="*/ 129 w 306"/>
                <a:gd name="T45" fmla="*/ 179 h 203"/>
                <a:gd name="T46" fmla="*/ 133 w 306"/>
                <a:gd name="T47" fmla="*/ 177 h 203"/>
                <a:gd name="T48" fmla="*/ 172 w 306"/>
                <a:gd name="T49" fmla="*/ 177 h 203"/>
                <a:gd name="T50" fmla="*/ 172 w 306"/>
                <a:gd name="T51" fmla="*/ 177 h 203"/>
                <a:gd name="T52" fmla="*/ 176 w 306"/>
                <a:gd name="T53" fmla="*/ 179 h 203"/>
                <a:gd name="T54" fmla="*/ 177 w 306"/>
                <a:gd name="T55" fmla="*/ 183 h 203"/>
                <a:gd name="T56" fmla="*/ 177 w 306"/>
                <a:gd name="T57" fmla="*/ 203 h 203"/>
                <a:gd name="T58" fmla="*/ 301 w 306"/>
                <a:gd name="T59" fmla="*/ 203 h 203"/>
                <a:gd name="T60" fmla="*/ 301 w 306"/>
                <a:gd name="T61" fmla="*/ 203 h 203"/>
                <a:gd name="T62" fmla="*/ 303 w 306"/>
                <a:gd name="T63" fmla="*/ 200 h 203"/>
                <a:gd name="T64" fmla="*/ 306 w 306"/>
                <a:gd name="T65" fmla="*/ 198 h 203"/>
                <a:gd name="T66" fmla="*/ 306 w 306"/>
                <a:gd name="T67" fmla="*/ 35 h 203"/>
                <a:gd name="T68" fmla="*/ 306 w 306"/>
                <a:gd name="T69" fmla="*/ 35 h 203"/>
                <a:gd name="T70" fmla="*/ 303 w 306"/>
                <a:gd name="T71" fmla="*/ 31 h 203"/>
                <a:gd name="T72" fmla="*/ 301 w 306"/>
                <a:gd name="T73" fmla="*/ 30 h 203"/>
                <a:gd name="T74" fmla="*/ 301 w 306"/>
                <a:gd name="T75" fmla="*/ 30 h 203"/>
                <a:gd name="T76" fmla="*/ 197 w 306"/>
                <a:gd name="T77" fmla="*/ 30 h 203"/>
                <a:gd name="T78" fmla="*/ 108 w 306"/>
                <a:gd name="T79" fmla="*/ 30 h 203"/>
                <a:gd name="T80" fmla="*/ 108 w 306"/>
                <a:gd name="T81" fmla="*/ 10 h 203"/>
                <a:gd name="T82" fmla="*/ 197 w 306"/>
                <a:gd name="T83" fmla="*/ 10 h 203"/>
                <a:gd name="T84" fmla="*/ 197 w 306"/>
                <a:gd name="T85" fmla="*/ 3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6" h="203">
                  <a:moveTo>
                    <a:pt x="301" y="30"/>
                  </a:moveTo>
                  <a:lnTo>
                    <a:pt x="207" y="30"/>
                  </a:lnTo>
                  <a:lnTo>
                    <a:pt x="207" y="6"/>
                  </a:lnTo>
                  <a:lnTo>
                    <a:pt x="207" y="6"/>
                  </a:lnTo>
                  <a:lnTo>
                    <a:pt x="205" y="1"/>
                  </a:lnTo>
                  <a:lnTo>
                    <a:pt x="201" y="0"/>
                  </a:lnTo>
                  <a:lnTo>
                    <a:pt x="103" y="0"/>
                  </a:lnTo>
                  <a:lnTo>
                    <a:pt x="103" y="0"/>
                  </a:lnTo>
                  <a:lnTo>
                    <a:pt x="99" y="1"/>
                  </a:lnTo>
                  <a:lnTo>
                    <a:pt x="98" y="6"/>
                  </a:lnTo>
                  <a:lnTo>
                    <a:pt x="98" y="30"/>
                  </a:lnTo>
                  <a:lnTo>
                    <a:pt x="5" y="30"/>
                  </a:lnTo>
                  <a:lnTo>
                    <a:pt x="5" y="30"/>
                  </a:lnTo>
                  <a:lnTo>
                    <a:pt x="1" y="31"/>
                  </a:lnTo>
                  <a:lnTo>
                    <a:pt x="0" y="35"/>
                  </a:lnTo>
                  <a:lnTo>
                    <a:pt x="0" y="198"/>
                  </a:lnTo>
                  <a:lnTo>
                    <a:pt x="0" y="198"/>
                  </a:lnTo>
                  <a:lnTo>
                    <a:pt x="1" y="200"/>
                  </a:lnTo>
                  <a:lnTo>
                    <a:pt x="5" y="203"/>
                  </a:lnTo>
                  <a:lnTo>
                    <a:pt x="127" y="203"/>
                  </a:lnTo>
                  <a:lnTo>
                    <a:pt x="127" y="183"/>
                  </a:lnTo>
                  <a:lnTo>
                    <a:pt x="127" y="183"/>
                  </a:lnTo>
                  <a:lnTo>
                    <a:pt x="129" y="179"/>
                  </a:lnTo>
                  <a:lnTo>
                    <a:pt x="133" y="177"/>
                  </a:lnTo>
                  <a:lnTo>
                    <a:pt x="172" y="177"/>
                  </a:lnTo>
                  <a:lnTo>
                    <a:pt x="172" y="177"/>
                  </a:lnTo>
                  <a:lnTo>
                    <a:pt x="176" y="179"/>
                  </a:lnTo>
                  <a:lnTo>
                    <a:pt x="177" y="183"/>
                  </a:lnTo>
                  <a:lnTo>
                    <a:pt x="177" y="203"/>
                  </a:lnTo>
                  <a:lnTo>
                    <a:pt x="301" y="203"/>
                  </a:lnTo>
                  <a:lnTo>
                    <a:pt x="301" y="203"/>
                  </a:lnTo>
                  <a:lnTo>
                    <a:pt x="303" y="200"/>
                  </a:lnTo>
                  <a:lnTo>
                    <a:pt x="306" y="198"/>
                  </a:lnTo>
                  <a:lnTo>
                    <a:pt x="306" y="35"/>
                  </a:lnTo>
                  <a:lnTo>
                    <a:pt x="306" y="35"/>
                  </a:lnTo>
                  <a:lnTo>
                    <a:pt x="303" y="31"/>
                  </a:lnTo>
                  <a:lnTo>
                    <a:pt x="301" y="30"/>
                  </a:lnTo>
                  <a:lnTo>
                    <a:pt x="301" y="30"/>
                  </a:lnTo>
                  <a:close/>
                  <a:moveTo>
                    <a:pt x="197" y="30"/>
                  </a:moveTo>
                  <a:lnTo>
                    <a:pt x="108" y="30"/>
                  </a:lnTo>
                  <a:lnTo>
                    <a:pt x="108" y="10"/>
                  </a:lnTo>
                  <a:lnTo>
                    <a:pt x="197" y="10"/>
                  </a:lnTo>
                  <a:lnTo>
                    <a:pt x="197" y="3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17" name="Text Placeholder 3">
            <a:extLst>
              <a:ext uri="{FF2B5EF4-FFF2-40B4-BE49-F238E27FC236}">
                <a16:creationId xmlns:a16="http://schemas.microsoft.com/office/drawing/2014/main" id="{1D15A043-B225-4A10-8AE7-761674D74748}"/>
              </a:ext>
            </a:extLst>
          </p:cNvPr>
          <p:cNvSpPr txBox="1">
            <a:spLocks/>
          </p:cNvSpPr>
          <p:nvPr/>
        </p:nvSpPr>
        <p:spPr>
          <a:xfrm>
            <a:off x="916955" y="1303654"/>
            <a:ext cx="3696020" cy="3510258"/>
          </a:xfrm>
          <a:prstGeom prst="rect">
            <a:avLst/>
          </a:prstGeom>
          <a:noFill/>
        </p:spPr>
        <p:txBody>
          <a:bodyPr/>
          <a:lstStyle>
            <a:lvl1pPr marL="342900" indent="-342900" algn="l" defTabSz="457200" rtl="0" eaLnBrk="1" latinLnBrk="0" hangingPunct="1">
              <a:spcBef>
                <a:spcPct val="20000"/>
              </a:spcBef>
              <a:buFont typeface="Wingdings" panose="05000000000000000000" pitchFamily="2" charset="2"/>
              <a:buChar char="§"/>
              <a:defRPr sz="2000" kern="1200">
                <a:solidFill>
                  <a:schemeClr val="tx1"/>
                </a:solidFill>
                <a:latin typeface="+mn-lt"/>
                <a:ea typeface="+mn-ea"/>
                <a:cs typeface="Marsfont"/>
              </a:defRPr>
            </a:lvl1pPr>
            <a:lvl2pPr marL="742950" indent="-285750" algn="l" defTabSz="457200" rtl="0" eaLnBrk="1" latinLnBrk="0" hangingPunct="1">
              <a:spcBef>
                <a:spcPct val="20000"/>
              </a:spcBef>
              <a:buFont typeface="Arial"/>
              <a:buChar char="–"/>
              <a:defRPr sz="1800" kern="1200">
                <a:solidFill>
                  <a:schemeClr val="tx1"/>
                </a:solidFill>
                <a:latin typeface="+mn-lt"/>
                <a:ea typeface="+mn-ea"/>
                <a:cs typeface="Marsfont"/>
              </a:defRPr>
            </a:lvl2pPr>
            <a:lvl3pPr marL="1143000" indent="-228600" algn="l" defTabSz="457200" rtl="0" eaLnBrk="1" latinLnBrk="0" hangingPunct="1">
              <a:spcBef>
                <a:spcPct val="20000"/>
              </a:spcBef>
              <a:buFont typeface="Arial"/>
              <a:buChar char="•"/>
              <a:defRPr sz="1600" kern="1200">
                <a:solidFill>
                  <a:schemeClr val="tx1"/>
                </a:solidFill>
                <a:latin typeface="+mn-lt"/>
                <a:ea typeface="+mn-ea"/>
                <a:cs typeface="Marsfont"/>
              </a:defRPr>
            </a:lvl3pPr>
            <a:lvl4pPr marL="1600200" indent="-228600" algn="l" defTabSz="457200" rtl="0" eaLnBrk="1" latinLnBrk="0" hangingPunct="1">
              <a:spcBef>
                <a:spcPct val="20000"/>
              </a:spcBef>
              <a:buFont typeface="Arial"/>
              <a:buChar char="–"/>
              <a:defRPr sz="1600" kern="1200">
                <a:solidFill>
                  <a:schemeClr val="tx1"/>
                </a:solidFill>
                <a:latin typeface="+mn-lt"/>
                <a:ea typeface="+mn-ea"/>
                <a:cs typeface="Marsfont"/>
              </a:defRPr>
            </a:lvl4pPr>
            <a:lvl5pPr marL="2057400" indent="-228600" algn="l" defTabSz="457200" rtl="0" eaLnBrk="1" latinLnBrk="0" hangingPunct="1">
              <a:spcBef>
                <a:spcPct val="20000"/>
              </a:spcBef>
              <a:buFont typeface="Arial"/>
              <a:buChar char="»"/>
              <a:defRPr sz="1600" kern="1200">
                <a:solidFill>
                  <a:schemeClr val="tx1"/>
                </a:solidFill>
                <a:latin typeface="+mn-lt"/>
                <a:ea typeface="+mn-ea"/>
                <a:cs typeface="Marsfon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l" defTabSz="179388" rtl="0" eaLnBrk="1" fontAlgn="auto" latinLnBrk="0" hangingPunct="1">
              <a:lnSpc>
                <a:spcPct val="100000"/>
              </a:lnSpc>
              <a:spcBef>
                <a:spcPts val="1200"/>
              </a:spcBef>
              <a:spcAft>
                <a:spcPts val="0"/>
              </a:spcAft>
              <a:buClrTx/>
              <a:buSzTx/>
              <a:buFont typeface="Wingdings" panose="05000000000000000000" pitchFamily="2" charset="2"/>
              <a:buNone/>
              <a:tabLst>
                <a:tab pos="169863" algn="l"/>
                <a:tab pos="403225" algn="l"/>
                <a:tab pos="914400" algn="l"/>
                <a:tab pos="1262063" algn="l"/>
                <a:tab pos="1538288" algn="l"/>
              </a:tabLst>
              <a:defRPr/>
            </a:pPr>
            <a:r>
              <a:rPr kumimoji="0" lang="en-US" sz="1400" b="1" i="0" u="none" strike="noStrike" kern="1200" cap="none" spc="0" normalizeH="0" baseline="0" noProof="0">
                <a:ln>
                  <a:noFill/>
                </a:ln>
                <a:solidFill>
                  <a:srgbClr val="000000"/>
                </a:solidFill>
                <a:effectLst/>
                <a:uLnTx/>
                <a:uFillTx/>
                <a:latin typeface="Open Sans"/>
                <a:ea typeface="+mn-ea"/>
                <a:cs typeface="Times New Roman" pitchFamily="18" charset="0"/>
              </a:rPr>
              <a:t>Objective: </a:t>
            </a:r>
            <a:r>
              <a:rPr kumimoji="0" lang="en-US" sz="1400" b="0" i="0" u="none" strike="noStrike" kern="1200" cap="none" spc="0" normalizeH="0" baseline="0" noProof="0">
                <a:ln>
                  <a:noFill/>
                </a:ln>
                <a:solidFill>
                  <a:prstClr val="black"/>
                </a:solidFill>
                <a:effectLst/>
                <a:uLnTx/>
                <a:uFillTx/>
                <a:latin typeface="Open Sans"/>
                <a:ea typeface="+mn-ea"/>
                <a:cs typeface="Times New Roman" pitchFamily="18" charset="0"/>
              </a:rPr>
              <a:t>Provide leading</a:t>
            </a:r>
            <a:r>
              <a:rPr lang="en-US" sz="1400">
                <a:solidFill>
                  <a:prstClr val="black"/>
                </a:solidFill>
                <a:latin typeface="Open Sans"/>
                <a:cs typeface="Times New Roman" pitchFamily="18" charset="0"/>
              </a:rPr>
              <a:t> and in-time insights to videogame developers to help them thrive in an accelerating market.</a:t>
            </a:r>
            <a:endParaRPr kumimoji="0" lang="en-US" sz="1400" b="0" i="0" u="none" strike="noStrike" kern="1200" cap="none" spc="0" normalizeH="0" baseline="0" noProof="0">
              <a:ln>
                <a:noFill/>
              </a:ln>
              <a:solidFill>
                <a:prstClr val="black"/>
              </a:solidFill>
              <a:effectLst/>
              <a:uLnTx/>
              <a:uFillTx/>
              <a:latin typeface="Open Sans"/>
              <a:ea typeface="+mn-ea"/>
              <a:cs typeface="Times New Roman" pitchFamily="18" charset="0"/>
            </a:endParaRPr>
          </a:p>
          <a:p>
            <a:pPr marL="0" marR="0" lvl="0" indent="0" algn="l" defTabSz="179388" rtl="0" eaLnBrk="1" fontAlgn="auto" latinLnBrk="0" hangingPunct="1">
              <a:lnSpc>
                <a:spcPct val="100000"/>
              </a:lnSpc>
              <a:spcBef>
                <a:spcPts val="1200"/>
              </a:spcBef>
              <a:spcAft>
                <a:spcPts val="0"/>
              </a:spcAft>
              <a:buClrTx/>
              <a:buSzTx/>
              <a:buFont typeface="Wingdings" panose="05000000000000000000" pitchFamily="2" charset="2"/>
              <a:buNone/>
              <a:tabLst>
                <a:tab pos="169863" algn="l"/>
                <a:tab pos="403225" algn="l"/>
                <a:tab pos="914400" algn="l"/>
                <a:tab pos="1262063" algn="l"/>
                <a:tab pos="1538288" algn="l"/>
              </a:tabLst>
              <a:defRPr/>
            </a:pPr>
            <a:r>
              <a:rPr kumimoji="0" lang="en-US" sz="1400" b="1" i="0" u="none" strike="noStrike" kern="1200" cap="none" spc="0" normalizeH="0" baseline="0" noProof="0">
                <a:ln>
                  <a:noFill/>
                </a:ln>
                <a:solidFill>
                  <a:srgbClr val="000000"/>
                </a:solidFill>
                <a:effectLst/>
                <a:uLnTx/>
                <a:uFillTx/>
                <a:latin typeface="Open Sans"/>
                <a:ea typeface="+mn-ea"/>
                <a:cs typeface="Times New Roman" pitchFamily="18" charset="0"/>
              </a:rPr>
              <a:t>Key Drivers:  </a:t>
            </a:r>
          </a:p>
          <a:p>
            <a:pPr marL="627063" marR="0" lvl="3" indent="-200025" algn="l" defTabSz="179388" rtl="0" eaLnBrk="1" fontAlgn="auto" latinLnBrk="0" hangingPunct="1">
              <a:lnSpc>
                <a:spcPct val="100000"/>
              </a:lnSpc>
              <a:spcBef>
                <a:spcPts val="1200"/>
              </a:spcBef>
              <a:spcAft>
                <a:spcPts val="0"/>
              </a:spcAft>
              <a:buClrTx/>
              <a:buSzTx/>
              <a:buFont typeface="Arial" panose="020B0604020202020204" pitchFamily="34" charset="0"/>
              <a:buChar char="•"/>
              <a:tabLst>
                <a:tab pos="169863" algn="l"/>
                <a:tab pos="403225" algn="l"/>
                <a:tab pos="914400" algn="l"/>
                <a:tab pos="1262063" algn="l"/>
                <a:tab pos="1538288" algn="l"/>
              </a:tabLst>
              <a:defRPr/>
            </a:pPr>
            <a:r>
              <a:rPr kumimoji="0" lang="en-US" sz="1400" b="1" i="0" u="none" strike="noStrike" kern="1200" cap="none" spc="0" normalizeH="0" baseline="0" noProof="0">
                <a:ln>
                  <a:noFill/>
                </a:ln>
                <a:solidFill>
                  <a:prstClr val="black"/>
                </a:solidFill>
                <a:effectLst/>
                <a:uLnTx/>
                <a:uFillTx/>
                <a:latin typeface="Open Sans"/>
                <a:ea typeface="+mn-ea"/>
                <a:cs typeface="Times New Roman" pitchFamily="18" charset="0"/>
              </a:rPr>
              <a:t>Industry: </a:t>
            </a:r>
          </a:p>
          <a:p>
            <a:pPr marL="427038" marR="0" lvl="3" indent="0" algn="l" defTabSz="179388" rtl="0" eaLnBrk="1" fontAlgn="auto" latinLnBrk="0" hangingPunct="1">
              <a:lnSpc>
                <a:spcPct val="100000"/>
              </a:lnSpc>
              <a:spcBef>
                <a:spcPts val="1200"/>
              </a:spcBef>
              <a:spcAft>
                <a:spcPts val="0"/>
              </a:spcAft>
              <a:buClrTx/>
              <a:buSzTx/>
              <a:buNone/>
              <a:tabLst>
                <a:tab pos="169863" algn="l"/>
                <a:tab pos="403225" algn="l"/>
                <a:tab pos="914400" algn="l"/>
                <a:tab pos="1262063" algn="l"/>
                <a:tab pos="1538288" algn="l"/>
              </a:tabLst>
              <a:defRPr/>
            </a:pPr>
            <a:r>
              <a:rPr kumimoji="0" lang="en-US" sz="1400" b="0" i="0" u="none" strike="noStrike" kern="1200" cap="none" spc="0" normalizeH="0" baseline="0" noProof="0">
                <a:ln>
                  <a:noFill/>
                </a:ln>
                <a:solidFill>
                  <a:prstClr val="black"/>
                </a:solidFill>
                <a:effectLst/>
                <a:uLnTx/>
                <a:uFillTx/>
                <a:latin typeface="Open Sans"/>
                <a:ea typeface="+mn-ea"/>
                <a:cs typeface="Times New Roman" pitchFamily="18" charset="0"/>
              </a:rPr>
              <a:t>Significant Growth and popularity driven by increasing accessibility, new market entries, and large volume of consumers.</a:t>
            </a:r>
            <a:endParaRPr lang="en-US" sz="1400">
              <a:solidFill>
                <a:prstClr val="black"/>
              </a:solidFill>
              <a:latin typeface="Open Sans"/>
              <a:cs typeface="Times New Roman" pitchFamily="18" charset="0"/>
            </a:endParaRPr>
          </a:p>
          <a:p>
            <a:pPr marL="627063" marR="0" lvl="3" indent="-200025" algn="l" defTabSz="179388" rtl="0" eaLnBrk="1" fontAlgn="auto" latinLnBrk="0" hangingPunct="1">
              <a:lnSpc>
                <a:spcPct val="100000"/>
              </a:lnSpc>
              <a:spcBef>
                <a:spcPts val="1200"/>
              </a:spcBef>
              <a:spcAft>
                <a:spcPts val="0"/>
              </a:spcAft>
              <a:buClrTx/>
              <a:buSzTx/>
              <a:buFont typeface="Arial" panose="020B0604020202020204" pitchFamily="34" charset="0"/>
              <a:buChar char="•"/>
              <a:tabLst>
                <a:tab pos="169863" algn="l"/>
                <a:tab pos="403225" algn="l"/>
                <a:tab pos="914400" algn="l"/>
                <a:tab pos="1262063" algn="l"/>
                <a:tab pos="1538288" algn="l"/>
              </a:tabLst>
              <a:defRPr/>
            </a:pPr>
            <a:r>
              <a:rPr kumimoji="0" lang="en-US" sz="1400" b="1" i="0" u="none" strike="noStrike" kern="1200" cap="none" spc="0" normalizeH="0" baseline="0" noProof="0">
                <a:ln>
                  <a:noFill/>
                </a:ln>
                <a:solidFill>
                  <a:prstClr val="black"/>
                </a:solidFill>
                <a:effectLst/>
                <a:uLnTx/>
                <a:uFillTx/>
                <a:latin typeface="Open Sans"/>
                <a:ea typeface="+mn-ea"/>
                <a:cs typeface="Times New Roman" pitchFamily="18" charset="0"/>
              </a:rPr>
              <a:t>Business Model:</a:t>
            </a:r>
            <a:endParaRPr lang="en-US" sz="1400" b="1">
              <a:solidFill>
                <a:prstClr val="black"/>
              </a:solidFill>
              <a:latin typeface="Open Sans"/>
              <a:cs typeface="Times New Roman" pitchFamily="18" charset="0"/>
            </a:endParaRPr>
          </a:p>
          <a:p>
            <a:pPr marL="427038" marR="0" lvl="3" indent="0" algn="l" defTabSz="179388" rtl="0" eaLnBrk="1" fontAlgn="auto" latinLnBrk="0" hangingPunct="1">
              <a:lnSpc>
                <a:spcPct val="100000"/>
              </a:lnSpc>
              <a:spcBef>
                <a:spcPts val="1200"/>
              </a:spcBef>
              <a:spcAft>
                <a:spcPts val="0"/>
              </a:spcAft>
              <a:buClrTx/>
              <a:buSzTx/>
              <a:buNone/>
              <a:tabLst>
                <a:tab pos="169863" algn="l"/>
                <a:tab pos="403225" algn="l"/>
                <a:tab pos="914400" algn="l"/>
                <a:tab pos="1262063" algn="l"/>
                <a:tab pos="1538288" algn="l"/>
              </a:tabLst>
              <a:defRPr/>
            </a:pPr>
            <a:r>
              <a:rPr kumimoji="0" lang="en-US" sz="1400" b="0" i="0" u="none" strike="noStrike" kern="1200" cap="none" spc="0" normalizeH="0" baseline="0" noProof="0">
                <a:ln>
                  <a:noFill/>
                </a:ln>
                <a:solidFill>
                  <a:prstClr val="black"/>
                </a:solidFill>
                <a:effectLst/>
                <a:uLnTx/>
                <a:uFillTx/>
                <a:latin typeface="Open Sans"/>
                <a:ea typeface="+mn-ea"/>
                <a:cs typeface="Times New Roman" pitchFamily="18" charset="0"/>
              </a:rPr>
              <a:t>Use and leverage statistical</a:t>
            </a:r>
            <a:r>
              <a:rPr lang="en-US" sz="1400" err="1">
                <a:solidFill>
                  <a:prstClr val="black"/>
                </a:solidFill>
                <a:latin typeface="Open Sans"/>
                <a:cs typeface="Times New Roman" pitchFamily="18" charset="0"/>
              </a:rPr>
              <a:t>ly</a:t>
            </a:r>
            <a:r>
              <a:rPr lang="en-US" sz="1400">
                <a:solidFill>
                  <a:prstClr val="black"/>
                </a:solidFill>
                <a:latin typeface="Open Sans"/>
                <a:cs typeface="Times New Roman" pitchFamily="18" charset="0"/>
              </a:rPr>
              <a:t> built AI models to provide developers with real-time feedback and sentiment analysis on their games from one of the most popular social media platforms around. </a:t>
            </a:r>
            <a:endParaRPr kumimoji="0" lang="en-US" sz="1400" b="0" i="0" u="none" strike="noStrike" kern="1200" cap="none" spc="0" normalizeH="0" baseline="0" noProof="0">
              <a:ln>
                <a:noFill/>
              </a:ln>
              <a:solidFill>
                <a:prstClr val="black"/>
              </a:solidFill>
              <a:effectLst/>
              <a:uLnTx/>
              <a:uFillTx/>
              <a:latin typeface="Open Sans"/>
              <a:ea typeface="+mn-ea"/>
              <a:cs typeface="Times New Roman" pitchFamily="18" charset="0"/>
            </a:endParaRPr>
          </a:p>
        </p:txBody>
      </p:sp>
      <p:grpSp>
        <p:nvGrpSpPr>
          <p:cNvPr id="18" name="Group 432">
            <a:extLst>
              <a:ext uri="{FF2B5EF4-FFF2-40B4-BE49-F238E27FC236}">
                <a16:creationId xmlns:a16="http://schemas.microsoft.com/office/drawing/2014/main" id="{C945575D-505D-44F0-AD10-51511F3479D2}"/>
              </a:ext>
            </a:extLst>
          </p:cNvPr>
          <p:cNvGrpSpPr>
            <a:grpSpLocks/>
          </p:cNvGrpSpPr>
          <p:nvPr/>
        </p:nvGrpSpPr>
        <p:grpSpPr bwMode="auto">
          <a:xfrm>
            <a:off x="175386" y="1418537"/>
            <a:ext cx="665879" cy="563302"/>
            <a:chOff x="3505" y="1546"/>
            <a:chExt cx="340" cy="341"/>
          </a:xfrm>
          <a:solidFill>
            <a:schemeClr val="tx1"/>
          </a:solidFill>
        </p:grpSpPr>
        <p:sp>
          <p:nvSpPr>
            <p:cNvPr id="19" name="Freeform 433">
              <a:extLst>
                <a:ext uri="{FF2B5EF4-FFF2-40B4-BE49-F238E27FC236}">
                  <a16:creationId xmlns:a16="http://schemas.microsoft.com/office/drawing/2014/main" id="{6A0439B7-2673-475D-913A-FFAFE335057E}"/>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 name="Freeform 434">
              <a:extLst>
                <a:ext uri="{FF2B5EF4-FFF2-40B4-BE49-F238E27FC236}">
                  <a16:creationId xmlns:a16="http://schemas.microsoft.com/office/drawing/2014/main" id="{B1741B65-2BB4-4646-9970-BC5DE372A5D5}"/>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21" name="Group 614">
            <a:extLst>
              <a:ext uri="{FF2B5EF4-FFF2-40B4-BE49-F238E27FC236}">
                <a16:creationId xmlns:a16="http://schemas.microsoft.com/office/drawing/2014/main" id="{4DD7410D-7EC7-4F79-89D9-B7E939DD65D9}"/>
              </a:ext>
            </a:extLst>
          </p:cNvPr>
          <p:cNvGrpSpPr>
            <a:grpSpLocks/>
          </p:cNvGrpSpPr>
          <p:nvPr/>
        </p:nvGrpSpPr>
        <p:grpSpPr bwMode="auto">
          <a:xfrm>
            <a:off x="175364" y="3429047"/>
            <a:ext cx="665877" cy="563308"/>
            <a:chOff x="3780" y="2658"/>
            <a:chExt cx="340" cy="340"/>
          </a:xfrm>
          <a:solidFill>
            <a:schemeClr val="tx1"/>
          </a:solidFill>
        </p:grpSpPr>
        <p:sp>
          <p:nvSpPr>
            <p:cNvPr id="22" name="Freeform 615">
              <a:extLst>
                <a:ext uri="{FF2B5EF4-FFF2-40B4-BE49-F238E27FC236}">
                  <a16:creationId xmlns:a16="http://schemas.microsoft.com/office/drawing/2014/main" id="{8D7DA275-F3F5-4517-B8E5-7F1B1E042228}"/>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3" name="Freeform 616">
              <a:extLst>
                <a:ext uri="{FF2B5EF4-FFF2-40B4-BE49-F238E27FC236}">
                  <a16:creationId xmlns:a16="http://schemas.microsoft.com/office/drawing/2014/main" id="{F2180993-4DDF-475B-AC8A-5566A7DB2214}"/>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 name="Freeform 617">
              <a:extLst>
                <a:ext uri="{FF2B5EF4-FFF2-40B4-BE49-F238E27FC236}">
                  <a16:creationId xmlns:a16="http://schemas.microsoft.com/office/drawing/2014/main" id="{F04FA8AF-BB64-4243-BFE9-DBFACF891540}"/>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 name="Freeform 618">
              <a:extLst>
                <a:ext uri="{FF2B5EF4-FFF2-40B4-BE49-F238E27FC236}">
                  <a16:creationId xmlns:a16="http://schemas.microsoft.com/office/drawing/2014/main" id="{1B9F67E5-02F0-4C1D-971E-38C873626A5D}"/>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6" name="Freeform 619">
              <a:extLst>
                <a:ext uri="{FF2B5EF4-FFF2-40B4-BE49-F238E27FC236}">
                  <a16:creationId xmlns:a16="http://schemas.microsoft.com/office/drawing/2014/main" id="{189E2232-8ADD-4745-80FD-AAE0C3B5D4A4}"/>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7" name="Freeform 620">
              <a:extLst>
                <a:ext uri="{FF2B5EF4-FFF2-40B4-BE49-F238E27FC236}">
                  <a16:creationId xmlns:a16="http://schemas.microsoft.com/office/drawing/2014/main" id="{9398FBF8-7B9B-46E6-AB31-2A67A0DFDB77}"/>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8" name="Freeform 621">
              <a:extLst>
                <a:ext uri="{FF2B5EF4-FFF2-40B4-BE49-F238E27FC236}">
                  <a16:creationId xmlns:a16="http://schemas.microsoft.com/office/drawing/2014/main" id="{37618460-2269-4050-B5DF-E46DDE97C4B1}"/>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9" name="Freeform 622">
              <a:extLst>
                <a:ext uri="{FF2B5EF4-FFF2-40B4-BE49-F238E27FC236}">
                  <a16:creationId xmlns:a16="http://schemas.microsoft.com/office/drawing/2014/main" id="{77FB2BBE-985C-42A4-B09E-1597F965EE99}"/>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30" name="Freeform 623">
              <a:extLst>
                <a:ext uri="{FF2B5EF4-FFF2-40B4-BE49-F238E27FC236}">
                  <a16:creationId xmlns:a16="http://schemas.microsoft.com/office/drawing/2014/main" id="{8AFC2B4F-03B7-4DC8-8DD5-0358D542D5BF}"/>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grpSp>
      <p:pic>
        <p:nvPicPr>
          <p:cNvPr id="31" name="Graphic 30" descr="Maze with solid fill">
            <a:extLst>
              <a:ext uri="{FF2B5EF4-FFF2-40B4-BE49-F238E27FC236}">
                <a16:creationId xmlns:a16="http://schemas.microsoft.com/office/drawing/2014/main" id="{DBB09488-3687-43E8-8E2E-CECBF26043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817845" y="3429000"/>
            <a:ext cx="914400" cy="914400"/>
          </a:xfrm>
          <a:prstGeom prst="rect">
            <a:avLst/>
          </a:prstGeom>
        </p:spPr>
      </p:pic>
      <p:sp>
        <p:nvSpPr>
          <p:cNvPr id="57" name="Rectangle 56">
            <a:extLst>
              <a:ext uri="{FF2B5EF4-FFF2-40B4-BE49-F238E27FC236}">
                <a16:creationId xmlns:a16="http://schemas.microsoft.com/office/drawing/2014/main" id="{893F9403-651B-C5D3-D346-CA8C31B50806}"/>
              </a:ext>
            </a:extLst>
          </p:cNvPr>
          <p:cNvSpPr/>
          <p:nvPr/>
        </p:nvSpPr>
        <p:spPr>
          <a:xfrm>
            <a:off x="4186455" y="5451968"/>
            <a:ext cx="671690" cy="318421"/>
          </a:xfrm>
          <a:prstGeom prst="rect">
            <a:avLst/>
          </a:prstGeom>
          <a:solidFill>
            <a:sysClr val="window" lastClr="FFFFFF"/>
          </a:solidFill>
          <a:ln w="12700" cap="flat" cmpd="sng" algn="ctr">
            <a:solidFill>
              <a:sysClr val="window" lastClr="FFFFFF"/>
            </a:solidFill>
            <a:prstDash val="solid"/>
          </a:ln>
          <a:effectLst/>
        </p:spPr>
        <p:txBody>
          <a:bodyPr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
        <p:nvSpPr>
          <p:cNvPr id="82" name="Rectangle 81">
            <a:extLst>
              <a:ext uri="{FF2B5EF4-FFF2-40B4-BE49-F238E27FC236}">
                <a16:creationId xmlns:a16="http://schemas.microsoft.com/office/drawing/2014/main" id="{C773AEF9-07F8-E440-A32B-F7FF7717A67D}"/>
              </a:ext>
            </a:extLst>
          </p:cNvPr>
          <p:cNvSpPr/>
          <p:nvPr/>
        </p:nvSpPr>
        <p:spPr>
          <a:xfrm>
            <a:off x="4290957" y="5386463"/>
            <a:ext cx="671690" cy="318421"/>
          </a:xfrm>
          <a:prstGeom prst="rect">
            <a:avLst/>
          </a:prstGeom>
          <a:solidFill>
            <a:sysClr val="window" lastClr="FFFFFF"/>
          </a:solidFill>
          <a:ln w="12700" cap="flat" cmpd="sng" algn="ctr">
            <a:solidFill>
              <a:sysClr val="window" lastClr="FFFFFF"/>
            </a:solidFill>
            <a:prstDash val="solid"/>
          </a:ln>
          <a:effectLst/>
        </p:spPr>
        <p:txBody>
          <a:bodyPr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Tree>
    <p:extLst>
      <p:ext uri="{BB962C8B-B14F-4D97-AF65-F5344CB8AC3E}">
        <p14:creationId xmlns:p14="http://schemas.microsoft.com/office/powerpoint/2010/main" val="164168807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A0DADA-3D72-424A-94A7-131D20A1CED9}"/>
              </a:ext>
            </a:extLst>
          </p:cNvPr>
          <p:cNvSpPr>
            <a:spLocks noGrp="1"/>
          </p:cNvSpPr>
          <p:nvPr>
            <p:ph type="title"/>
          </p:nvPr>
        </p:nvSpPr>
        <p:spPr>
          <a:xfrm>
            <a:off x="530172" y="615118"/>
            <a:ext cx="11390734" cy="365760"/>
          </a:xfrm>
        </p:spPr>
        <p:txBody>
          <a:bodyPr/>
          <a:lstStyle/>
          <a:p>
            <a:r>
              <a:rPr lang="en-US"/>
              <a:t>Agenda</a:t>
            </a:r>
          </a:p>
        </p:txBody>
      </p:sp>
      <p:sp>
        <p:nvSpPr>
          <p:cNvPr id="21" name="TextBox 20">
            <a:extLst>
              <a:ext uri="{FF2B5EF4-FFF2-40B4-BE49-F238E27FC236}">
                <a16:creationId xmlns:a16="http://schemas.microsoft.com/office/drawing/2014/main" id="{D56E3AF2-6A6C-D94A-88B2-D1A94EBD0B5E}"/>
              </a:ext>
            </a:extLst>
          </p:cNvPr>
          <p:cNvSpPr txBox="1"/>
          <p:nvPr/>
        </p:nvSpPr>
        <p:spPr>
          <a:xfrm>
            <a:off x="530172" y="3434650"/>
            <a:ext cx="368101" cy="461665"/>
          </a:xfrm>
          <a:prstGeom prst="rect">
            <a:avLst/>
          </a:prstGeom>
          <a:noFill/>
        </p:spPr>
        <p:txBody>
          <a:bodyPr wrap="none" rtlCol="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ea typeface="Chronicle Display Black" charset="0"/>
                <a:cs typeface="Chronicle Display Black" charset="0"/>
              </a:rPr>
              <a:t>3.</a:t>
            </a:r>
          </a:p>
        </p:txBody>
      </p:sp>
      <p:sp>
        <p:nvSpPr>
          <p:cNvPr id="22" name="TextBox 21">
            <a:extLst>
              <a:ext uri="{FF2B5EF4-FFF2-40B4-BE49-F238E27FC236}">
                <a16:creationId xmlns:a16="http://schemas.microsoft.com/office/drawing/2014/main" id="{78EDA16B-9409-6A49-A8A0-32533865E013}"/>
              </a:ext>
            </a:extLst>
          </p:cNvPr>
          <p:cNvSpPr txBox="1"/>
          <p:nvPr/>
        </p:nvSpPr>
        <p:spPr>
          <a:xfrm>
            <a:off x="1118554" y="3464182"/>
            <a:ext cx="4430546" cy="590464"/>
          </a:xfrm>
          <a:prstGeom prst="rect">
            <a:avLst/>
          </a:prstGeom>
          <a:noFill/>
        </p:spPr>
        <p:txBody>
          <a:bodyPr wrap="square"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50" normalizeH="0" baseline="0" noProof="0">
                <a:ln>
                  <a:noFill/>
                </a:ln>
                <a:solidFill>
                  <a:srgbClr val="000000"/>
                </a:solidFill>
                <a:effectLst/>
                <a:uLnTx/>
                <a:uFillTx/>
                <a:ea typeface="+mn-ea"/>
                <a:cs typeface="Open Sans"/>
              </a:rPr>
              <a:t>Data Understanding / Model Building </a:t>
            </a:r>
          </a:p>
        </p:txBody>
      </p:sp>
      <p:sp>
        <p:nvSpPr>
          <p:cNvPr id="25" name="TextBox 24">
            <a:extLst>
              <a:ext uri="{FF2B5EF4-FFF2-40B4-BE49-F238E27FC236}">
                <a16:creationId xmlns:a16="http://schemas.microsoft.com/office/drawing/2014/main" id="{01C92006-3FBE-B445-85F7-01E4A074F827}"/>
              </a:ext>
            </a:extLst>
          </p:cNvPr>
          <p:cNvSpPr txBox="1"/>
          <p:nvPr/>
        </p:nvSpPr>
        <p:spPr>
          <a:xfrm>
            <a:off x="530172" y="1660450"/>
            <a:ext cx="356713" cy="461665"/>
          </a:xfrm>
          <a:prstGeom prst="rect">
            <a:avLst/>
          </a:prstGeom>
          <a:noFill/>
        </p:spPr>
        <p:txBody>
          <a:bodyPr wrap="none" rtlCol="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ea typeface="Chronicle Display Black" charset="0"/>
                <a:cs typeface="Chronicle Display Black" charset="0"/>
              </a:rPr>
              <a:t>1.</a:t>
            </a:r>
          </a:p>
        </p:txBody>
      </p:sp>
      <p:sp>
        <p:nvSpPr>
          <p:cNvPr id="26" name="TextBox 25">
            <a:extLst>
              <a:ext uri="{FF2B5EF4-FFF2-40B4-BE49-F238E27FC236}">
                <a16:creationId xmlns:a16="http://schemas.microsoft.com/office/drawing/2014/main" id="{8816DDA2-C69D-704E-9B76-0C43EE611DEF}"/>
              </a:ext>
            </a:extLst>
          </p:cNvPr>
          <p:cNvSpPr txBox="1"/>
          <p:nvPr/>
        </p:nvSpPr>
        <p:spPr>
          <a:xfrm>
            <a:off x="1118554" y="1679006"/>
            <a:ext cx="4826786" cy="461665"/>
          </a:xfrm>
          <a:prstGeom prst="rect">
            <a:avLst/>
          </a:prstGeom>
          <a:noFill/>
        </p:spPr>
        <p:txBody>
          <a:bodyPr wrap="square"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50" normalizeH="0" baseline="0" noProof="0">
                <a:ln>
                  <a:noFill/>
                </a:ln>
                <a:solidFill>
                  <a:srgbClr val="000000"/>
                </a:solidFill>
                <a:effectLst/>
                <a:uLnTx/>
                <a:uFillTx/>
                <a:cs typeface="Open Sans"/>
              </a:rPr>
              <a:t>Meet the Team</a:t>
            </a:r>
            <a:endParaRPr kumimoji="0" lang="en-US" sz="2000" b="1" i="0" u="none" strike="noStrike" kern="1200" cap="none" spc="0" normalizeH="0" baseline="0" noProof="0">
              <a:ln>
                <a:noFill/>
              </a:ln>
              <a:solidFill>
                <a:srgbClr val="000000"/>
              </a:solidFill>
              <a:effectLst/>
              <a:uLnTx/>
              <a:uFillTx/>
              <a:ea typeface="Chronicle Display Black" charset="0"/>
              <a:cs typeface="Chronicle Display Black"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solidFill>
                <a:srgbClr val="000000"/>
              </a:solidFill>
              <a:effectLst/>
              <a:uLnTx/>
              <a:uFillTx/>
              <a:cs typeface="Open Sans"/>
            </a:endParaRPr>
          </a:p>
        </p:txBody>
      </p:sp>
      <p:sp>
        <p:nvSpPr>
          <p:cNvPr id="29" name="TextBox 28">
            <a:extLst>
              <a:ext uri="{FF2B5EF4-FFF2-40B4-BE49-F238E27FC236}">
                <a16:creationId xmlns:a16="http://schemas.microsoft.com/office/drawing/2014/main" id="{8447EDE2-B497-3946-B1E5-26161733EAC0}"/>
              </a:ext>
            </a:extLst>
          </p:cNvPr>
          <p:cNvSpPr txBox="1"/>
          <p:nvPr/>
        </p:nvSpPr>
        <p:spPr>
          <a:xfrm>
            <a:off x="1118554" y="2575438"/>
            <a:ext cx="6188229" cy="461665"/>
          </a:xfrm>
          <a:prstGeom prst="rect">
            <a:avLst/>
          </a:prstGeom>
          <a:noFill/>
        </p:spPr>
        <p:txBody>
          <a:bodyPr wrap="square"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50" normalizeH="0" baseline="0" noProof="0">
                <a:ln>
                  <a:noFill/>
                </a:ln>
                <a:solidFill>
                  <a:srgbClr val="000000"/>
                </a:solidFill>
                <a:effectLst/>
                <a:uLnTx/>
                <a:uFillTx/>
                <a:ea typeface="+mn-ea"/>
                <a:cs typeface="Open Sans"/>
              </a:rPr>
              <a:t>Business Overview</a:t>
            </a:r>
          </a:p>
        </p:txBody>
      </p:sp>
      <p:sp>
        <p:nvSpPr>
          <p:cNvPr id="30" name="TextBox 29">
            <a:extLst>
              <a:ext uri="{FF2B5EF4-FFF2-40B4-BE49-F238E27FC236}">
                <a16:creationId xmlns:a16="http://schemas.microsoft.com/office/drawing/2014/main" id="{1D7A3111-1226-A54F-B181-676A3D660F1C}"/>
              </a:ext>
            </a:extLst>
          </p:cNvPr>
          <p:cNvSpPr txBox="1"/>
          <p:nvPr/>
        </p:nvSpPr>
        <p:spPr>
          <a:xfrm>
            <a:off x="530172" y="2553282"/>
            <a:ext cx="368101" cy="461665"/>
          </a:xfrm>
          <a:prstGeom prst="rect">
            <a:avLst/>
          </a:prstGeom>
          <a:noFill/>
        </p:spPr>
        <p:txBody>
          <a:bodyPr wrap="none" rtlCol="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ea typeface="Chronicle Display Black" charset="0"/>
                <a:cs typeface="Chronicle Display Black" charset="0"/>
              </a:rPr>
              <a:t>2.</a:t>
            </a:r>
          </a:p>
        </p:txBody>
      </p:sp>
      <p:sp>
        <p:nvSpPr>
          <p:cNvPr id="33" name="TextBox 32">
            <a:extLst>
              <a:ext uri="{FF2B5EF4-FFF2-40B4-BE49-F238E27FC236}">
                <a16:creationId xmlns:a16="http://schemas.microsoft.com/office/drawing/2014/main" id="{A937453C-00E8-A743-AC3B-D82E478C93E0}"/>
              </a:ext>
            </a:extLst>
          </p:cNvPr>
          <p:cNvSpPr txBox="1"/>
          <p:nvPr/>
        </p:nvSpPr>
        <p:spPr>
          <a:xfrm>
            <a:off x="1076801" y="4329401"/>
            <a:ext cx="5274163" cy="461665"/>
          </a:xfrm>
          <a:prstGeom prst="rect">
            <a:avLst/>
          </a:prstGeom>
          <a:noFill/>
        </p:spPr>
        <p:txBody>
          <a:bodyPr wrap="square"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a:solidFill>
                  <a:srgbClr val="000000"/>
                </a:solidFill>
              </a:rPr>
              <a:t>Why work with us?</a:t>
            </a:r>
            <a:endParaRPr kumimoji="0" lang="en-US" sz="2000" b="1" i="0" u="none" strike="noStrike" kern="1200" cap="none" spc="0" normalizeH="0" baseline="0" noProof="0">
              <a:ln>
                <a:noFill/>
              </a:ln>
              <a:solidFill>
                <a:srgbClr val="000000"/>
              </a:solidFill>
              <a:effectLst/>
              <a:uLnTx/>
              <a:uFillTx/>
              <a:ea typeface="+mn-ea"/>
              <a:cs typeface="+mn-cs"/>
            </a:endParaRPr>
          </a:p>
        </p:txBody>
      </p:sp>
      <p:sp>
        <p:nvSpPr>
          <p:cNvPr id="34" name="TextBox 33">
            <a:extLst>
              <a:ext uri="{FF2B5EF4-FFF2-40B4-BE49-F238E27FC236}">
                <a16:creationId xmlns:a16="http://schemas.microsoft.com/office/drawing/2014/main" id="{3E84C735-FD1A-1048-95CB-151824173796}"/>
              </a:ext>
            </a:extLst>
          </p:cNvPr>
          <p:cNvSpPr txBox="1"/>
          <p:nvPr/>
        </p:nvSpPr>
        <p:spPr>
          <a:xfrm>
            <a:off x="530172" y="5236450"/>
            <a:ext cx="368101" cy="461665"/>
          </a:xfrm>
          <a:prstGeom prst="rect">
            <a:avLst/>
          </a:prstGeom>
          <a:noFill/>
        </p:spPr>
        <p:txBody>
          <a:bodyPr wrap="none" rtlCol="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ea typeface="Chronicle Display Black" charset="0"/>
                <a:cs typeface="Chronicle Display Black" charset="0"/>
              </a:rPr>
              <a:t>5.</a:t>
            </a:r>
          </a:p>
        </p:txBody>
      </p:sp>
      <p:sp>
        <p:nvSpPr>
          <p:cNvPr id="39" name="TextBox 38">
            <a:extLst>
              <a:ext uri="{FF2B5EF4-FFF2-40B4-BE49-F238E27FC236}">
                <a16:creationId xmlns:a16="http://schemas.microsoft.com/office/drawing/2014/main" id="{373907E6-6853-F648-97EB-1CF2CCBDD61D}"/>
              </a:ext>
            </a:extLst>
          </p:cNvPr>
          <p:cNvSpPr txBox="1"/>
          <p:nvPr/>
        </p:nvSpPr>
        <p:spPr>
          <a:xfrm>
            <a:off x="530172" y="4328020"/>
            <a:ext cx="368101" cy="461665"/>
          </a:xfrm>
          <a:prstGeom prst="rect">
            <a:avLst/>
          </a:prstGeom>
          <a:noFill/>
        </p:spPr>
        <p:txBody>
          <a:bodyPr wrap="none" rtlCol="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ea typeface="Chronicle Display Black" charset="0"/>
                <a:cs typeface="Chronicle Display Black" charset="0"/>
              </a:rPr>
              <a:t>4.</a:t>
            </a:r>
          </a:p>
        </p:txBody>
      </p:sp>
      <p:sp>
        <p:nvSpPr>
          <p:cNvPr id="37" name="TextBox 36">
            <a:extLst>
              <a:ext uri="{FF2B5EF4-FFF2-40B4-BE49-F238E27FC236}">
                <a16:creationId xmlns:a16="http://schemas.microsoft.com/office/drawing/2014/main" id="{36075495-C526-504B-BD64-5475AC082B7D}"/>
              </a:ext>
            </a:extLst>
          </p:cNvPr>
          <p:cNvSpPr txBox="1"/>
          <p:nvPr/>
        </p:nvSpPr>
        <p:spPr>
          <a:xfrm>
            <a:off x="1014459" y="5287505"/>
            <a:ext cx="2922436" cy="357282"/>
          </a:xfrm>
          <a:prstGeom prst="rect">
            <a:avLst/>
          </a:prstGeom>
          <a:noFill/>
        </p:spPr>
        <p:txBody>
          <a:bodyPr wrap="square" rtlCol="0">
            <a:noAutofit/>
          </a:body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2000" b="1" i="0" u="none" strike="noStrike" kern="1200" cap="none" spc="0" normalizeH="0" baseline="0" noProof="0">
                <a:ln>
                  <a:noFill/>
                </a:ln>
                <a:solidFill>
                  <a:srgbClr val="000000"/>
                </a:solidFill>
                <a:effectLst/>
                <a:uLnTx/>
                <a:uFillTx/>
                <a:ea typeface="Chronicle Display Black" charset="0"/>
                <a:cs typeface="Chronicle Display Black" charset="0"/>
              </a:rPr>
              <a:t>Q&amp;A</a:t>
            </a:r>
          </a:p>
        </p:txBody>
      </p:sp>
      <p:sp>
        <p:nvSpPr>
          <p:cNvPr id="40" name="Rectangle 39">
            <a:extLst>
              <a:ext uri="{FF2B5EF4-FFF2-40B4-BE49-F238E27FC236}">
                <a16:creationId xmlns:a16="http://schemas.microsoft.com/office/drawing/2014/main" id="{EE7713BB-8F29-D744-B22D-85E1943529D0}"/>
              </a:ext>
            </a:extLst>
          </p:cNvPr>
          <p:cNvSpPr/>
          <p:nvPr/>
        </p:nvSpPr>
        <p:spPr>
          <a:xfrm>
            <a:off x="9100969" y="0"/>
            <a:ext cx="3091031"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Questions?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u="none" strike="noStrike" kern="1200" cap="none" spc="0" normalizeH="0" baseline="0" noProof="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u="none" strike="noStrike" kern="1200" cap="none" spc="0" normalizeH="0" baseline="0" noProof="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We will save time </a:t>
            </a:r>
            <a:br>
              <a:rPr kumimoji="0" lang="en-US" sz="1600" u="none" strike="noStrike" kern="1200" cap="none" spc="0" normalizeH="0" baseline="0" noProof="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br>
            <a:r>
              <a:rPr kumimoji="0" lang="en-US" sz="1600" u="none" strike="noStrike" kern="1200" cap="none" spc="0" normalizeH="0" baseline="0" noProof="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for Q&amp;A at the end of </a:t>
            </a:r>
            <a:br>
              <a:rPr kumimoji="0" lang="en-US" sz="1600" u="none" strike="noStrike" kern="1200" cap="none" spc="0" normalizeH="0" baseline="0" noProof="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br>
            <a:r>
              <a:rPr kumimoji="0" lang="en-US" sz="1600" u="none" strike="noStrike" kern="1200" cap="none" spc="0" normalizeH="0" baseline="0" noProof="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the presentation.</a:t>
            </a:r>
          </a:p>
        </p:txBody>
      </p:sp>
      <p:grpSp>
        <p:nvGrpSpPr>
          <p:cNvPr id="48" name="Graphic 4">
            <a:extLst>
              <a:ext uri="{FF2B5EF4-FFF2-40B4-BE49-F238E27FC236}">
                <a16:creationId xmlns:a16="http://schemas.microsoft.com/office/drawing/2014/main" id="{96807DA9-386A-6040-A242-E1A9724C04C7}"/>
              </a:ext>
            </a:extLst>
          </p:cNvPr>
          <p:cNvGrpSpPr/>
          <p:nvPr/>
        </p:nvGrpSpPr>
        <p:grpSpPr>
          <a:xfrm flipH="1">
            <a:off x="10354733" y="1762017"/>
            <a:ext cx="583502" cy="582958"/>
            <a:chOff x="3607758" y="1893013"/>
            <a:chExt cx="362309" cy="361971"/>
          </a:xfrm>
          <a:solidFill>
            <a:schemeClr val="tx2"/>
          </a:solidFill>
        </p:grpSpPr>
        <p:sp>
          <p:nvSpPr>
            <p:cNvPr id="49" name="Graphic 4">
              <a:extLst>
                <a:ext uri="{FF2B5EF4-FFF2-40B4-BE49-F238E27FC236}">
                  <a16:creationId xmlns:a16="http://schemas.microsoft.com/office/drawing/2014/main" id="{77054B7E-AB65-044D-8D80-F8E43771D2A6}"/>
                </a:ext>
              </a:extLst>
            </p:cNvPr>
            <p:cNvSpPr/>
            <p:nvPr/>
          </p:nvSpPr>
          <p:spPr>
            <a:xfrm>
              <a:off x="3607758" y="1893013"/>
              <a:ext cx="362309" cy="361971"/>
            </a:xfrm>
            <a:custGeom>
              <a:avLst/>
              <a:gdLst>
                <a:gd name="connsiteX0" fmla="*/ 181474 w 362309"/>
                <a:gd name="connsiteY0" fmla="*/ 0 h 361971"/>
                <a:gd name="connsiteX1" fmla="*/ 0 w 362309"/>
                <a:gd name="connsiteY1" fmla="*/ 180667 h 361971"/>
                <a:gd name="connsiteX2" fmla="*/ 180836 w 362309"/>
                <a:gd name="connsiteY2" fmla="*/ 361972 h 361971"/>
                <a:gd name="connsiteX3" fmla="*/ 362310 w 362309"/>
                <a:gd name="connsiteY3" fmla="*/ 181305 h 361971"/>
                <a:gd name="connsiteX4" fmla="*/ 362310 w 362309"/>
                <a:gd name="connsiteY4" fmla="*/ 181305 h 361971"/>
                <a:gd name="connsiteX5" fmla="*/ 181474 w 362309"/>
                <a:gd name="connsiteY5" fmla="*/ 0 h 361971"/>
                <a:gd name="connsiteX6" fmla="*/ 181474 w 362309"/>
                <a:gd name="connsiteY6" fmla="*/ 0 h 361971"/>
                <a:gd name="connsiteX7" fmla="*/ 181474 w 362309"/>
                <a:gd name="connsiteY7" fmla="*/ 349204 h 361971"/>
                <a:gd name="connsiteX8" fmla="*/ 12780 w 362309"/>
                <a:gd name="connsiteY8" fmla="*/ 181305 h 361971"/>
                <a:gd name="connsiteX9" fmla="*/ 180836 w 362309"/>
                <a:gd name="connsiteY9" fmla="*/ 12768 h 361971"/>
                <a:gd name="connsiteX10" fmla="*/ 349530 w 362309"/>
                <a:gd name="connsiteY10" fmla="*/ 180667 h 361971"/>
                <a:gd name="connsiteX11" fmla="*/ 349530 w 362309"/>
                <a:gd name="connsiteY11" fmla="*/ 180667 h 361971"/>
                <a:gd name="connsiteX12" fmla="*/ 181474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1474" y="0"/>
                  </a:moveTo>
                  <a:cubicBezTo>
                    <a:pt x="81152" y="0"/>
                    <a:pt x="0" y="81077"/>
                    <a:pt x="0" y="180667"/>
                  </a:cubicBezTo>
                  <a:cubicBezTo>
                    <a:pt x="0" y="280895"/>
                    <a:pt x="81152" y="361972"/>
                    <a:pt x="180836" y="361972"/>
                  </a:cubicBezTo>
                  <a:cubicBezTo>
                    <a:pt x="281157" y="361972"/>
                    <a:pt x="362310" y="280895"/>
                    <a:pt x="362310" y="181305"/>
                  </a:cubicBezTo>
                  <a:cubicBezTo>
                    <a:pt x="362310" y="181305"/>
                    <a:pt x="362310" y="181305"/>
                    <a:pt x="362310" y="181305"/>
                  </a:cubicBezTo>
                  <a:cubicBezTo>
                    <a:pt x="362310" y="81077"/>
                    <a:pt x="281796" y="0"/>
                    <a:pt x="181474" y="0"/>
                  </a:cubicBezTo>
                  <a:cubicBezTo>
                    <a:pt x="181474" y="0"/>
                    <a:pt x="181474" y="0"/>
                    <a:pt x="181474" y="0"/>
                  </a:cubicBezTo>
                  <a:close/>
                  <a:moveTo>
                    <a:pt x="181474" y="349204"/>
                  </a:moveTo>
                  <a:cubicBezTo>
                    <a:pt x="88181" y="349204"/>
                    <a:pt x="12780" y="273873"/>
                    <a:pt x="12780" y="181305"/>
                  </a:cubicBezTo>
                  <a:cubicBezTo>
                    <a:pt x="12780" y="88737"/>
                    <a:pt x="88181" y="12768"/>
                    <a:pt x="180836" y="12768"/>
                  </a:cubicBezTo>
                  <a:cubicBezTo>
                    <a:pt x="274128" y="12768"/>
                    <a:pt x="349530" y="88099"/>
                    <a:pt x="349530" y="180667"/>
                  </a:cubicBezTo>
                  <a:cubicBezTo>
                    <a:pt x="349530" y="180667"/>
                    <a:pt x="349530" y="180667"/>
                    <a:pt x="349530" y="180667"/>
                  </a:cubicBezTo>
                  <a:cubicBezTo>
                    <a:pt x="349530" y="273873"/>
                    <a:pt x="274128" y="349204"/>
                    <a:pt x="181474" y="349204"/>
                  </a:cubicBezTo>
                  <a:close/>
                </a:path>
              </a:pathLst>
            </a:custGeom>
            <a:grpFill/>
            <a:ln w="6390" cap="flat">
              <a:noFill/>
              <a:prstDash val="solid"/>
              <a:miter/>
            </a:ln>
          </p:spPr>
          <p:txBody>
            <a:bodyPr rtlCol="0" anchor="ctr"/>
            <a:lstStyle/>
            <a:p>
              <a:endParaRPr lang="en-US"/>
            </a:p>
          </p:txBody>
        </p:sp>
        <p:sp>
          <p:nvSpPr>
            <p:cNvPr id="50" name="Graphic 4">
              <a:extLst>
                <a:ext uri="{FF2B5EF4-FFF2-40B4-BE49-F238E27FC236}">
                  <a16:creationId xmlns:a16="http://schemas.microsoft.com/office/drawing/2014/main" id="{55B73D2F-9689-9042-AB6A-B2C8DA170C74}"/>
                </a:ext>
              </a:extLst>
            </p:cNvPr>
            <p:cNvSpPr/>
            <p:nvPr/>
          </p:nvSpPr>
          <p:spPr>
            <a:xfrm>
              <a:off x="3766867" y="2096662"/>
              <a:ext cx="44729" cy="44687"/>
            </a:xfrm>
            <a:custGeom>
              <a:avLst/>
              <a:gdLst>
                <a:gd name="connsiteX0" fmla="*/ 22365 w 44729"/>
                <a:gd name="connsiteY0" fmla="*/ 0 h 44687"/>
                <a:gd name="connsiteX1" fmla="*/ 0 w 44729"/>
                <a:gd name="connsiteY1" fmla="*/ 22344 h 44687"/>
                <a:gd name="connsiteX2" fmla="*/ 22365 w 44729"/>
                <a:gd name="connsiteY2" fmla="*/ 44688 h 44687"/>
                <a:gd name="connsiteX3" fmla="*/ 44730 w 44729"/>
                <a:gd name="connsiteY3" fmla="*/ 22344 h 44687"/>
                <a:gd name="connsiteX4" fmla="*/ 44730 w 44729"/>
                <a:gd name="connsiteY4" fmla="*/ 22344 h 44687"/>
                <a:gd name="connsiteX5" fmla="*/ 22365 w 44729"/>
                <a:gd name="connsiteY5" fmla="*/ 0 h 44687"/>
                <a:gd name="connsiteX6" fmla="*/ 22365 w 44729"/>
                <a:gd name="connsiteY6" fmla="*/ 31920 h 44687"/>
                <a:gd name="connsiteX7" fmla="*/ 12780 w 44729"/>
                <a:gd name="connsiteY7" fmla="*/ 22344 h 44687"/>
                <a:gd name="connsiteX8" fmla="*/ 22365 w 44729"/>
                <a:gd name="connsiteY8" fmla="*/ 12768 h 44687"/>
                <a:gd name="connsiteX9" fmla="*/ 31950 w 44729"/>
                <a:gd name="connsiteY9" fmla="*/ 22344 h 44687"/>
                <a:gd name="connsiteX10" fmla="*/ 31950 w 44729"/>
                <a:gd name="connsiteY10" fmla="*/ 22344 h 44687"/>
                <a:gd name="connsiteX11" fmla="*/ 22365 w 44729"/>
                <a:gd name="connsiteY11" fmla="*/ 31920 h 44687"/>
                <a:gd name="connsiteX12" fmla="*/ 22365 w 44729"/>
                <a:gd name="connsiteY12" fmla="*/ 31920 h 4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4729" h="44687">
                  <a:moveTo>
                    <a:pt x="22365" y="0"/>
                  </a:moveTo>
                  <a:cubicBezTo>
                    <a:pt x="10224" y="0"/>
                    <a:pt x="0" y="10214"/>
                    <a:pt x="0" y="22344"/>
                  </a:cubicBezTo>
                  <a:cubicBezTo>
                    <a:pt x="0" y="34474"/>
                    <a:pt x="10224" y="44688"/>
                    <a:pt x="22365" y="44688"/>
                  </a:cubicBezTo>
                  <a:cubicBezTo>
                    <a:pt x="34506" y="44688"/>
                    <a:pt x="44730" y="34474"/>
                    <a:pt x="44730" y="22344"/>
                  </a:cubicBezTo>
                  <a:cubicBezTo>
                    <a:pt x="44730" y="22344"/>
                    <a:pt x="44730" y="22344"/>
                    <a:pt x="44730" y="22344"/>
                  </a:cubicBezTo>
                  <a:cubicBezTo>
                    <a:pt x="44730" y="10214"/>
                    <a:pt x="34506" y="0"/>
                    <a:pt x="22365" y="0"/>
                  </a:cubicBezTo>
                  <a:close/>
                  <a:moveTo>
                    <a:pt x="22365" y="31920"/>
                  </a:moveTo>
                  <a:cubicBezTo>
                    <a:pt x="17253" y="31920"/>
                    <a:pt x="12780" y="27451"/>
                    <a:pt x="12780" y="22344"/>
                  </a:cubicBezTo>
                  <a:cubicBezTo>
                    <a:pt x="12780" y="17237"/>
                    <a:pt x="17253" y="12768"/>
                    <a:pt x="22365" y="12768"/>
                  </a:cubicBezTo>
                  <a:cubicBezTo>
                    <a:pt x="27477" y="12768"/>
                    <a:pt x="31950" y="17237"/>
                    <a:pt x="31950" y="22344"/>
                  </a:cubicBezTo>
                  <a:cubicBezTo>
                    <a:pt x="31950" y="22344"/>
                    <a:pt x="31950" y="22344"/>
                    <a:pt x="31950" y="22344"/>
                  </a:cubicBezTo>
                  <a:cubicBezTo>
                    <a:pt x="31950" y="27451"/>
                    <a:pt x="27477" y="31920"/>
                    <a:pt x="22365" y="31920"/>
                  </a:cubicBezTo>
                  <a:lnTo>
                    <a:pt x="22365" y="31920"/>
                  </a:lnTo>
                  <a:close/>
                </a:path>
              </a:pathLst>
            </a:custGeom>
            <a:grpFill/>
            <a:ln w="6390" cap="flat">
              <a:noFill/>
              <a:prstDash val="solid"/>
              <a:miter/>
            </a:ln>
          </p:spPr>
          <p:txBody>
            <a:bodyPr rtlCol="0" anchor="ctr"/>
            <a:lstStyle/>
            <a:p>
              <a:endParaRPr lang="en-US"/>
            </a:p>
          </p:txBody>
        </p:sp>
        <p:sp>
          <p:nvSpPr>
            <p:cNvPr id="51" name="Graphic 4">
              <a:extLst>
                <a:ext uri="{FF2B5EF4-FFF2-40B4-BE49-F238E27FC236}">
                  <a16:creationId xmlns:a16="http://schemas.microsoft.com/office/drawing/2014/main" id="{DD6135A8-9AD5-D048-BFF2-9EDD0039549F}"/>
                </a:ext>
              </a:extLst>
            </p:cNvPr>
            <p:cNvSpPr/>
            <p:nvPr/>
          </p:nvSpPr>
          <p:spPr>
            <a:xfrm>
              <a:off x="3766770" y="1996425"/>
              <a:ext cx="44925" cy="91937"/>
            </a:xfrm>
            <a:custGeom>
              <a:avLst/>
              <a:gdLst>
                <a:gd name="connsiteX0" fmla="*/ 22463 w 44925"/>
                <a:gd name="connsiteY0" fmla="*/ 91938 h 91937"/>
                <a:gd name="connsiteX1" fmla="*/ 39076 w 44925"/>
                <a:gd name="connsiteY1" fmla="*/ 79170 h 91937"/>
                <a:gd name="connsiteX2" fmla="*/ 44827 w 44925"/>
                <a:gd name="connsiteY2" fmla="*/ 22991 h 91937"/>
                <a:gd name="connsiteX3" fmla="*/ 39076 w 44925"/>
                <a:gd name="connsiteY3" fmla="*/ 7031 h 91937"/>
                <a:gd name="connsiteX4" fmla="*/ 6488 w 44925"/>
                <a:gd name="connsiteY4" fmla="*/ 6393 h 91937"/>
                <a:gd name="connsiteX5" fmla="*/ 5849 w 44925"/>
                <a:gd name="connsiteY5" fmla="*/ 7031 h 91937"/>
                <a:gd name="connsiteX6" fmla="*/ 98 w 44925"/>
                <a:gd name="connsiteY6" fmla="*/ 22991 h 91937"/>
                <a:gd name="connsiteX7" fmla="*/ 5849 w 44925"/>
                <a:gd name="connsiteY7" fmla="*/ 79170 h 91937"/>
                <a:gd name="connsiteX8" fmla="*/ 22463 w 44925"/>
                <a:gd name="connsiteY8" fmla="*/ 91938 h 91937"/>
                <a:gd name="connsiteX9" fmla="*/ 15434 w 44925"/>
                <a:gd name="connsiteY9" fmla="*/ 15330 h 91937"/>
                <a:gd name="connsiteX10" fmla="*/ 22463 w 44925"/>
                <a:gd name="connsiteY10" fmla="*/ 12138 h 91937"/>
                <a:gd name="connsiteX11" fmla="*/ 29491 w 44925"/>
                <a:gd name="connsiteY11" fmla="*/ 15330 h 91937"/>
                <a:gd name="connsiteX12" fmla="*/ 31409 w 44925"/>
                <a:gd name="connsiteY12" fmla="*/ 21714 h 91937"/>
                <a:gd name="connsiteX13" fmla="*/ 26296 w 44925"/>
                <a:gd name="connsiteY13" fmla="*/ 75339 h 91937"/>
                <a:gd name="connsiteX14" fmla="*/ 21824 w 44925"/>
                <a:gd name="connsiteY14" fmla="*/ 78531 h 91937"/>
                <a:gd name="connsiteX15" fmla="*/ 17351 w 44925"/>
                <a:gd name="connsiteY15" fmla="*/ 75339 h 91937"/>
                <a:gd name="connsiteX16" fmla="*/ 12239 w 44925"/>
                <a:gd name="connsiteY16" fmla="*/ 21714 h 91937"/>
                <a:gd name="connsiteX17" fmla="*/ 15434 w 44925"/>
                <a:gd name="connsiteY17" fmla="*/ 15330 h 91937"/>
                <a:gd name="connsiteX18" fmla="*/ 15434 w 44925"/>
                <a:gd name="connsiteY18" fmla="*/ 15330 h 91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925" h="91937">
                  <a:moveTo>
                    <a:pt x="22463" y="91938"/>
                  </a:moveTo>
                  <a:cubicBezTo>
                    <a:pt x="30131" y="91938"/>
                    <a:pt x="37159" y="86831"/>
                    <a:pt x="39076" y="79170"/>
                  </a:cubicBezTo>
                  <a:cubicBezTo>
                    <a:pt x="40994" y="73424"/>
                    <a:pt x="43549" y="37036"/>
                    <a:pt x="44827" y="22991"/>
                  </a:cubicBezTo>
                  <a:cubicBezTo>
                    <a:pt x="45466" y="17245"/>
                    <a:pt x="42910" y="10861"/>
                    <a:pt x="39076" y="7031"/>
                  </a:cubicBezTo>
                  <a:cubicBezTo>
                    <a:pt x="30131" y="-1907"/>
                    <a:pt x="16073" y="-2545"/>
                    <a:pt x="6488" y="6393"/>
                  </a:cubicBezTo>
                  <a:cubicBezTo>
                    <a:pt x="6488" y="6393"/>
                    <a:pt x="5849" y="7031"/>
                    <a:pt x="5849" y="7031"/>
                  </a:cubicBezTo>
                  <a:cubicBezTo>
                    <a:pt x="2015" y="11500"/>
                    <a:pt x="-541" y="17245"/>
                    <a:pt x="98" y="22991"/>
                  </a:cubicBezTo>
                  <a:cubicBezTo>
                    <a:pt x="737" y="37036"/>
                    <a:pt x="3932" y="73424"/>
                    <a:pt x="5849" y="79170"/>
                  </a:cubicBezTo>
                  <a:cubicBezTo>
                    <a:pt x="7766" y="86831"/>
                    <a:pt x="14795" y="91938"/>
                    <a:pt x="22463" y="91938"/>
                  </a:cubicBezTo>
                  <a:close/>
                  <a:moveTo>
                    <a:pt x="15434" y="15330"/>
                  </a:moveTo>
                  <a:cubicBezTo>
                    <a:pt x="17351" y="13415"/>
                    <a:pt x="19906" y="12138"/>
                    <a:pt x="22463" y="12138"/>
                  </a:cubicBezTo>
                  <a:cubicBezTo>
                    <a:pt x="25019" y="12138"/>
                    <a:pt x="27574" y="13415"/>
                    <a:pt x="29491" y="15330"/>
                  </a:cubicBezTo>
                  <a:cubicBezTo>
                    <a:pt x="31409" y="17245"/>
                    <a:pt x="32048" y="19161"/>
                    <a:pt x="31409" y="21714"/>
                  </a:cubicBezTo>
                  <a:cubicBezTo>
                    <a:pt x="30131" y="42143"/>
                    <a:pt x="27574" y="71509"/>
                    <a:pt x="26296" y="75339"/>
                  </a:cubicBezTo>
                  <a:cubicBezTo>
                    <a:pt x="25658" y="77255"/>
                    <a:pt x="23741" y="79170"/>
                    <a:pt x="21824" y="78531"/>
                  </a:cubicBezTo>
                  <a:cubicBezTo>
                    <a:pt x="19906" y="78531"/>
                    <a:pt x="17990" y="77255"/>
                    <a:pt x="17351" y="75339"/>
                  </a:cubicBezTo>
                  <a:cubicBezTo>
                    <a:pt x="16073" y="71509"/>
                    <a:pt x="13517" y="42143"/>
                    <a:pt x="12239" y="21714"/>
                  </a:cubicBezTo>
                  <a:cubicBezTo>
                    <a:pt x="12878" y="19161"/>
                    <a:pt x="13517" y="17245"/>
                    <a:pt x="15434" y="15330"/>
                  </a:cubicBezTo>
                  <a:lnTo>
                    <a:pt x="15434" y="15330"/>
                  </a:lnTo>
                  <a:close/>
                </a:path>
              </a:pathLst>
            </a:custGeom>
            <a:grpFill/>
            <a:ln w="6390" cap="flat">
              <a:noFill/>
              <a:prstDash val="solid"/>
              <a:miter/>
            </a:ln>
          </p:spPr>
          <p:txBody>
            <a:bodyPr rtlCol="0" anchor="ctr"/>
            <a:lstStyle/>
            <a:p>
              <a:endParaRPr lang="en-US"/>
            </a:p>
          </p:txBody>
        </p:sp>
        <p:sp>
          <p:nvSpPr>
            <p:cNvPr id="52" name="Graphic 4">
              <a:extLst>
                <a:ext uri="{FF2B5EF4-FFF2-40B4-BE49-F238E27FC236}">
                  <a16:creationId xmlns:a16="http://schemas.microsoft.com/office/drawing/2014/main" id="{F810B631-3D05-E440-9515-403F9F645AAC}"/>
                </a:ext>
              </a:extLst>
            </p:cNvPr>
            <p:cNvSpPr/>
            <p:nvPr/>
          </p:nvSpPr>
          <p:spPr>
            <a:xfrm>
              <a:off x="3681620" y="1964514"/>
              <a:ext cx="214003" cy="219608"/>
            </a:xfrm>
            <a:custGeom>
              <a:avLst/>
              <a:gdLst>
                <a:gd name="connsiteX0" fmla="*/ 107613 w 214003"/>
                <a:gd name="connsiteY0" fmla="*/ 0 h 219608"/>
                <a:gd name="connsiteX1" fmla="*/ 262 w 214003"/>
                <a:gd name="connsiteY1" fmla="*/ 107251 h 219608"/>
                <a:gd name="connsiteX2" fmla="*/ 19432 w 214003"/>
                <a:gd name="connsiteY2" fmla="*/ 167899 h 219608"/>
                <a:gd name="connsiteX3" fmla="*/ 901 w 214003"/>
                <a:gd name="connsiteY3" fmla="*/ 210033 h 219608"/>
                <a:gd name="connsiteX4" fmla="*/ 3457 w 214003"/>
                <a:gd name="connsiteY4" fmla="*/ 218971 h 219608"/>
                <a:gd name="connsiteX5" fmla="*/ 6652 w 214003"/>
                <a:gd name="connsiteY5" fmla="*/ 219609 h 219608"/>
                <a:gd name="connsiteX6" fmla="*/ 66717 w 214003"/>
                <a:gd name="connsiteY6" fmla="*/ 206203 h 219608"/>
                <a:gd name="connsiteX7" fmla="*/ 206018 w 214003"/>
                <a:gd name="connsiteY7" fmla="*/ 147470 h 219608"/>
                <a:gd name="connsiteX8" fmla="*/ 147230 w 214003"/>
                <a:gd name="connsiteY8" fmla="*/ 8299 h 219608"/>
                <a:gd name="connsiteX9" fmla="*/ 107613 w 214003"/>
                <a:gd name="connsiteY9" fmla="*/ 0 h 219608"/>
                <a:gd name="connsiteX10" fmla="*/ 107613 w 214003"/>
                <a:gd name="connsiteY10" fmla="*/ 201095 h 219608"/>
                <a:gd name="connsiteX11" fmla="*/ 69273 w 214003"/>
                <a:gd name="connsiteY11" fmla="*/ 192796 h 219608"/>
                <a:gd name="connsiteX12" fmla="*/ 63522 w 214003"/>
                <a:gd name="connsiteY12" fmla="*/ 192796 h 219608"/>
                <a:gd name="connsiteX13" fmla="*/ 17515 w 214003"/>
                <a:gd name="connsiteY13" fmla="*/ 205564 h 219608"/>
                <a:gd name="connsiteX14" fmla="*/ 32850 w 214003"/>
                <a:gd name="connsiteY14" fmla="*/ 168537 h 219608"/>
                <a:gd name="connsiteX15" fmla="*/ 31572 w 214003"/>
                <a:gd name="connsiteY15" fmla="*/ 162792 h 219608"/>
                <a:gd name="connsiteX16" fmla="*/ 51381 w 214003"/>
                <a:gd name="connsiteY16" fmla="*/ 31281 h 219608"/>
                <a:gd name="connsiteX17" fmla="*/ 183014 w 214003"/>
                <a:gd name="connsiteY17" fmla="*/ 51072 h 219608"/>
                <a:gd name="connsiteX18" fmla="*/ 163205 w 214003"/>
                <a:gd name="connsiteY18" fmla="*/ 182582 h 219608"/>
                <a:gd name="connsiteX19" fmla="*/ 107613 w 214003"/>
                <a:gd name="connsiteY19" fmla="*/ 201095 h 219608"/>
                <a:gd name="connsiteX20" fmla="*/ 107613 w 214003"/>
                <a:gd name="connsiteY20" fmla="*/ 201095 h 21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4003" h="219608">
                  <a:moveTo>
                    <a:pt x="107613" y="0"/>
                  </a:moveTo>
                  <a:cubicBezTo>
                    <a:pt x="48825" y="0"/>
                    <a:pt x="901" y="47880"/>
                    <a:pt x="262" y="107251"/>
                  </a:cubicBezTo>
                  <a:cubicBezTo>
                    <a:pt x="262" y="128956"/>
                    <a:pt x="6652" y="150024"/>
                    <a:pt x="19432" y="167899"/>
                  </a:cubicBezTo>
                  <a:cubicBezTo>
                    <a:pt x="14320" y="182582"/>
                    <a:pt x="8569" y="196627"/>
                    <a:pt x="901" y="210033"/>
                  </a:cubicBezTo>
                  <a:cubicBezTo>
                    <a:pt x="-1016" y="213225"/>
                    <a:pt x="262" y="217055"/>
                    <a:pt x="3457" y="218971"/>
                  </a:cubicBezTo>
                  <a:cubicBezTo>
                    <a:pt x="4096" y="219609"/>
                    <a:pt x="5374" y="219609"/>
                    <a:pt x="6652" y="219609"/>
                  </a:cubicBezTo>
                  <a:cubicBezTo>
                    <a:pt x="7930" y="219609"/>
                    <a:pt x="41796" y="219609"/>
                    <a:pt x="66717" y="206203"/>
                  </a:cubicBezTo>
                  <a:cubicBezTo>
                    <a:pt x="121671" y="228546"/>
                    <a:pt x="183653" y="202372"/>
                    <a:pt x="206018" y="147470"/>
                  </a:cubicBezTo>
                  <a:cubicBezTo>
                    <a:pt x="228383" y="92568"/>
                    <a:pt x="202184" y="30643"/>
                    <a:pt x="147230" y="8299"/>
                  </a:cubicBezTo>
                  <a:cubicBezTo>
                    <a:pt x="135089" y="2554"/>
                    <a:pt x="121671" y="0"/>
                    <a:pt x="107613" y="0"/>
                  </a:cubicBezTo>
                  <a:close/>
                  <a:moveTo>
                    <a:pt x="107613" y="201095"/>
                  </a:moveTo>
                  <a:cubicBezTo>
                    <a:pt x="94194" y="201095"/>
                    <a:pt x="81414" y="198542"/>
                    <a:pt x="69273" y="192796"/>
                  </a:cubicBezTo>
                  <a:cubicBezTo>
                    <a:pt x="67356" y="192158"/>
                    <a:pt x="65439" y="192158"/>
                    <a:pt x="63522" y="192796"/>
                  </a:cubicBezTo>
                  <a:cubicBezTo>
                    <a:pt x="49464" y="199819"/>
                    <a:pt x="33490" y="204287"/>
                    <a:pt x="17515" y="205564"/>
                  </a:cubicBezTo>
                  <a:cubicBezTo>
                    <a:pt x="23265" y="193435"/>
                    <a:pt x="28377" y="181305"/>
                    <a:pt x="32850" y="168537"/>
                  </a:cubicBezTo>
                  <a:cubicBezTo>
                    <a:pt x="33490" y="166622"/>
                    <a:pt x="32850" y="164707"/>
                    <a:pt x="31572" y="162792"/>
                  </a:cubicBezTo>
                  <a:cubicBezTo>
                    <a:pt x="901" y="120657"/>
                    <a:pt x="9847" y="61925"/>
                    <a:pt x="51381" y="31281"/>
                  </a:cubicBezTo>
                  <a:cubicBezTo>
                    <a:pt x="93555" y="638"/>
                    <a:pt x="152342" y="9576"/>
                    <a:pt x="183014" y="51072"/>
                  </a:cubicBezTo>
                  <a:cubicBezTo>
                    <a:pt x="213685" y="93206"/>
                    <a:pt x="204740" y="151939"/>
                    <a:pt x="163205" y="182582"/>
                  </a:cubicBezTo>
                  <a:cubicBezTo>
                    <a:pt x="147230" y="194711"/>
                    <a:pt x="127421" y="201095"/>
                    <a:pt x="107613" y="201095"/>
                  </a:cubicBezTo>
                  <a:lnTo>
                    <a:pt x="107613" y="201095"/>
                  </a:lnTo>
                  <a:close/>
                </a:path>
              </a:pathLst>
            </a:custGeom>
            <a:grpFill/>
            <a:ln w="6390" cap="flat">
              <a:noFill/>
              <a:prstDash val="solid"/>
              <a:miter/>
            </a:ln>
          </p:spPr>
          <p:txBody>
            <a:bodyPr rtlCol="0" anchor="ctr"/>
            <a:lstStyle/>
            <a:p>
              <a:endParaRPr lang="en-US"/>
            </a:p>
          </p:txBody>
        </p:sp>
      </p:grpSp>
      <p:sp>
        <p:nvSpPr>
          <p:cNvPr id="9" name="Rectangle 8">
            <a:extLst>
              <a:ext uri="{FF2B5EF4-FFF2-40B4-BE49-F238E27FC236}">
                <a16:creationId xmlns:a16="http://schemas.microsoft.com/office/drawing/2014/main" id="{C53383D6-DA39-FCEA-B271-F92B29F4EA9F}"/>
              </a:ext>
            </a:extLst>
          </p:cNvPr>
          <p:cNvSpPr/>
          <p:nvPr/>
        </p:nvSpPr>
        <p:spPr>
          <a:xfrm>
            <a:off x="3649988" y="6364559"/>
            <a:ext cx="671690" cy="318421"/>
          </a:xfrm>
          <a:prstGeom prst="rect">
            <a:avLst/>
          </a:prstGeom>
          <a:solidFill>
            <a:sysClr val="window" lastClr="FFFFFF"/>
          </a:solidFill>
          <a:ln w="12700" cap="flat" cmpd="sng" algn="ctr">
            <a:noFill/>
            <a:prstDash val="solid"/>
          </a:ln>
          <a:effectLst/>
        </p:spPr>
        <p:txBody>
          <a:bodyPr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
        <p:nvSpPr>
          <p:cNvPr id="10" name="Rectangle 9">
            <a:extLst>
              <a:ext uri="{FF2B5EF4-FFF2-40B4-BE49-F238E27FC236}">
                <a16:creationId xmlns:a16="http://schemas.microsoft.com/office/drawing/2014/main" id="{E75CE904-BBBA-D861-DD3D-D2D748F2C7C5}"/>
              </a:ext>
            </a:extLst>
          </p:cNvPr>
          <p:cNvSpPr/>
          <p:nvPr/>
        </p:nvSpPr>
        <p:spPr>
          <a:xfrm>
            <a:off x="3635158" y="5636054"/>
            <a:ext cx="671690" cy="318421"/>
          </a:xfrm>
          <a:prstGeom prst="rect">
            <a:avLst/>
          </a:prstGeom>
          <a:solidFill>
            <a:sysClr val="window" lastClr="FFFFFF"/>
          </a:solidFill>
          <a:ln w="12700" cap="flat" cmpd="sng" algn="ctr">
            <a:solidFill>
              <a:sysClr val="window" lastClr="FFFFFF"/>
            </a:solidFill>
            <a:prstDash val="solid"/>
          </a:ln>
          <a:effectLst/>
        </p:spPr>
        <p:txBody>
          <a:bodyPr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Tree>
    <p:extLst>
      <p:ext uri="{BB962C8B-B14F-4D97-AF65-F5344CB8AC3E}">
        <p14:creationId xmlns:p14="http://schemas.microsoft.com/office/powerpoint/2010/main" val="130302420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E6C0BB2-4D2F-4441-80CE-C6901CB0AA25}"/>
              </a:ext>
            </a:extLst>
          </p:cNvPr>
          <p:cNvSpPr>
            <a:spLocks noGrp="1"/>
          </p:cNvSpPr>
          <p:nvPr>
            <p:ph type="body" sz="quarter" idx="13"/>
          </p:nvPr>
        </p:nvSpPr>
        <p:spPr/>
        <p:txBody>
          <a:bodyPr/>
          <a:lstStyle/>
          <a:p>
            <a:r>
              <a:rPr lang="en-US"/>
              <a:t>Deloitte AI Academy – Capstone Group 5</a:t>
            </a:r>
          </a:p>
        </p:txBody>
      </p:sp>
      <p:sp>
        <p:nvSpPr>
          <p:cNvPr id="3" name="Title 2">
            <a:extLst>
              <a:ext uri="{FF2B5EF4-FFF2-40B4-BE49-F238E27FC236}">
                <a16:creationId xmlns:a16="http://schemas.microsoft.com/office/drawing/2014/main" id="{999B7FC4-B885-D14F-9BEB-5F68F5AE6B4E}"/>
              </a:ext>
            </a:extLst>
          </p:cNvPr>
          <p:cNvSpPr>
            <a:spLocks noGrp="1"/>
          </p:cNvSpPr>
          <p:nvPr>
            <p:ph type="title"/>
          </p:nvPr>
        </p:nvSpPr>
        <p:spPr/>
        <p:txBody>
          <a:bodyPr/>
          <a:lstStyle/>
          <a:p>
            <a:r>
              <a:rPr lang="en-US"/>
              <a:t>Meet the team</a:t>
            </a:r>
          </a:p>
        </p:txBody>
      </p:sp>
      <p:sp>
        <p:nvSpPr>
          <p:cNvPr id="4" name="Text Placeholder 30">
            <a:extLst>
              <a:ext uri="{FF2B5EF4-FFF2-40B4-BE49-F238E27FC236}">
                <a16:creationId xmlns:a16="http://schemas.microsoft.com/office/drawing/2014/main" id="{06FF9AFD-9B59-EC44-8B45-820CBBF2CC8D}"/>
              </a:ext>
            </a:extLst>
          </p:cNvPr>
          <p:cNvSpPr txBox="1">
            <a:spLocks/>
          </p:cNvSpPr>
          <p:nvPr/>
        </p:nvSpPr>
        <p:spPr>
          <a:xfrm>
            <a:off x="551688" y="3104727"/>
            <a:ext cx="2002353" cy="278935"/>
          </a:xfrm>
          <a:prstGeom prst="rect">
            <a:avLst/>
          </a:prstGeom>
        </p:spPr>
        <p:txBody>
          <a:bodyPr lIns="0" tIns="45720" rIns="0" bIns="4572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85000"/>
              </a:lnSpc>
              <a:spcBef>
                <a:spcPts val="0"/>
              </a:spcBef>
              <a:buClr>
                <a:srgbClr val="787878"/>
              </a:buClr>
              <a:buNone/>
              <a:defRPr/>
            </a:pPr>
            <a:r>
              <a:rPr lang="en-US" sz="1600" b="1">
                <a:solidFill>
                  <a:srgbClr val="000000"/>
                </a:solidFill>
                <a:latin typeface="Open Sans"/>
                <a:ea typeface="Open Sans"/>
                <a:cs typeface="Open Sans"/>
              </a:rPr>
              <a:t>Jahnavi</a:t>
            </a:r>
            <a:endParaRPr lang="en-US" sz="1600" b="1">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marL="0" indent="0">
              <a:lnSpc>
                <a:spcPct val="85000"/>
              </a:lnSpc>
              <a:spcBef>
                <a:spcPts val="0"/>
              </a:spcBef>
              <a:buNone/>
              <a:defRPr/>
            </a:pPr>
            <a:r>
              <a:rPr lang="en-US" sz="1600" b="1">
                <a:solidFill>
                  <a:srgbClr val="000000"/>
                </a:solidFill>
                <a:latin typeface="Open Sans"/>
                <a:ea typeface="Open Sans"/>
                <a:cs typeface="Open Sans"/>
              </a:rPr>
              <a:t>Brahmbhatt </a:t>
            </a:r>
            <a:endParaRPr lang="en-US" sz="1600" b="1" i="0" u="none" strike="noStrike" kern="1200" cap="none" spc="-3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5" name="Text Placeholder 31">
            <a:extLst>
              <a:ext uri="{FF2B5EF4-FFF2-40B4-BE49-F238E27FC236}">
                <a16:creationId xmlns:a16="http://schemas.microsoft.com/office/drawing/2014/main" id="{C04B77F7-FA98-0A4E-9A1E-AC4B2DE5CDDC}"/>
              </a:ext>
            </a:extLst>
          </p:cNvPr>
          <p:cNvSpPr txBox="1">
            <a:spLocks/>
          </p:cNvSpPr>
          <p:nvPr/>
        </p:nvSpPr>
        <p:spPr>
          <a:xfrm>
            <a:off x="662845" y="3798165"/>
            <a:ext cx="1371600" cy="1445982"/>
          </a:xfrm>
          <a:prstGeom prst="rect">
            <a:avLst/>
          </a:prstGeom>
        </p:spPr>
        <p:txBody>
          <a:bodyPr lIns="0" rIns="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Open Sans"/>
                <a:ea typeface="Open Sans" charset="0"/>
                <a:cs typeface="Open Sans"/>
              </a:rPr>
              <a:t>Risk &amp; Financial Advisory Analyst</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Open Sans"/>
                <a:ea typeface="Open Sans" charset="0"/>
                <a:cs typeface="Open Sans"/>
              </a:rPr>
              <a:t>Cyber &amp; Strategic Risk</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a:solidFill>
                  <a:srgbClr val="000000"/>
                </a:solidFill>
                <a:latin typeface="Open Sans"/>
                <a:cs typeface="Open Sans"/>
              </a:rPr>
              <a:t>Costa Mesa, CA</a:t>
            </a:r>
            <a:endParaRPr kumimoji="0" lang="en-US" sz="1100" b="0" i="0" u="none" strike="noStrike" kern="1200" cap="none" spc="0" normalizeH="0" baseline="0" noProof="0">
              <a:ln>
                <a:noFill/>
              </a:ln>
              <a:solidFill>
                <a:srgbClr val="000000"/>
              </a:solidFill>
              <a:effectLst/>
              <a:uLnTx/>
              <a:uFillTx/>
              <a:latin typeface="Open Sans"/>
              <a:ea typeface="Open Sans" charset="0"/>
              <a:cs typeface="Open Sans"/>
            </a:endParaRPr>
          </a:p>
        </p:txBody>
      </p:sp>
      <p:sp>
        <p:nvSpPr>
          <p:cNvPr id="6" name="Text Placeholder 30">
            <a:extLst>
              <a:ext uri="{FF2B5EF4-FFF2-40B4-BE49-F238E27FC236}">
                <a16:creationId xmlns:a16="http://schemas.microsoft.com/office/drawing/2014/main" id="{5B8805A3-3315-FD45-9BB2-56D5F46E23A8}"/>
              </a:ext>
            </a:extLst>
          </p:cNvPr>
          <p:cNvSpPr txBox="1">
            <a:spLocks/>
          </p:cNvSpPr>
          <p:nvPr/>
        </p:nvSpPr>
        <p:spPr>
          <a:xfrm>
            <a:off x="2841857" y="3104727"/>
            <a:ext cx="1659416" cy="337495"/>
          </a:xfrm>
          <a:prstGeom prst="rect">
            <a:avLst/>
          </a:prstGeom>
        </p:spPr>
        <p:txBody>
          <a:bodyPr lIns="0" rIns="0"/>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1" fontAlgn="auto" latinLnBrk="0" hangingPunct="1">
              <a:lnSpc>
                <a:spcPct val="85000"/>
              </a:lnSpc>
              <a:spcBef>
                <a:spcPts val="0"/>
              </a:spcBef>
              <a:spcAft>
                <a:spcPts val="0"/>
              </a:spcAft>
              <a:buClr>
                <a:srgbClr val="787878"/>
              </a:buClr>
              <a:buSzPct val="75000"/>
              <a:buFont typeface="Arial" panose="020B0604020202020204" pitchFamily="34" charset="0"/>
              <a:buNone/>
              <a:tabLst/>
              <a:defRPr/>
            </a:pPr>
            <a:r>
              <a:rPr kumimoji="0" lang="en-US" sz="1600" b="1" i="0" u="none" strike="noStrike" kern="1200" cap="none" spc="-30" normalizeH="0" baseline="0" noProof="0">
                <a:ln>
                  <a:noFill/>
                </a:ln>
                <a:solidFill>
                  <a:srgbClr val="000000"/>
                </a:solidFill>
                <a:effectLst/>
                <a:uLnTx/>
                <a:uFillTx/>
                <a:latin typeface="Open Sans"/>
                <a:ea typeface="Chronicle Display Black" charset="0"/>
                <a:cs typeface="Chronicle Display Black" charset="0"/>
              </a:rPr>
              <a:t>Miguel Cruz Le Hardy</a:t>
            </a:r>
          </a:p>
        </p:txBody>
      </p:sp>
      <p:sp>
        <p:nvSpPr>
          <p:cNvPr id="7" name="Text Placeholder 31">
            <a:extLst>
              <a:ext uri="{FF2B5EF4-FFF2-40B4-BE49-F238E27FC236}">
                <a16:creationId xmlns:a16="http://schemas.microsoft.com/office/drawing/2014/main" id="{02988E15-393C-1E4F-8B2D-08A015D6AFED}"/>
              </a:ext>
            </a:extLst>
          </p:cNvPr>
          <p:cNvSpPr txBox="1">
            <a:spLocks/>
          </p:cNvSpPr>
          <p:nvPr/>
        </p:nvSpPr>
        <p:spPr>
          <a:xfrm>
            <a:off x="2841857" y="3587433"/>
            <a:ext cx="1371600" cy="1445982"/>
          </a:xfrm>
          <a:prstGeom prst="rect">
            <a:avLst/>
          </a:prstGeom>
        </p:spPr>
        <p:txBody>
          <a:bodyPr lIns="0" rIns="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indent="-137160">
              <a:spcBef>
                <a:spcPts val="0"/>
              </a:spcBef>
              <a:spcAft>
                <a:spcPts val="600"/>
              </a:spcAft>
              <a:buClr>
                <a:srgbClr val="787878"/>
              </a:buClr>
              <a:defRPr/>
            </a:pPr>
            <a:endParaRPr lang="en-US" sz="1100" spc="0">
              <a:solidFill>
                <a:srgbClr val="000000"/>
              </a:solidFill>
              <a:latin typeface="Open Sans"/>
              <a:cs typeface="Open Sans"/>
            </a:endParaRPr>
          </a:p>
        </p:txBody>
      </p:sp>
      <p:sp>
        <p:nvSpPr>
          <p:cNvPr id="8" name="Text Placeholder 30">
            <a:extLst>
              <a:ext uri="{FF2B5EF4-FFF2-40B4-BE49-F238E27FC236}">
                <a16:creationId xmlns:a16="http://schemas.microsoft.com/office/drawing/2014/main" id="{BBAE031B-3577-124B-A14F-3A51CBFAFADE}"/>
              </a:ext>
            </a:extLst>
          </p:cNvPr>
          <p:cNvSpPr txBox="1">
            <a:spLocks/>
          </p:cNvSpPr>
          <p:nvPr/>
        </p:nvSpPr>
        <p:spPr>
          <a:xfrm>
            <a:off x="4942064" y="3104727"/>
            <a:ext cx="1659416" cy="337495"/>
          </a:xfrm>
          <a:prstGeom prst="rect">
            <a:avLst/>
          </a:prstGeom>
        </p:spPr>
        <p:txBody>
          <a:bodyPr lIns="0" rIns="0"/>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1" fontAlgn="auto" latinLnBrk="0" hangingPunct="1">
              <a:lnSpc>
                <a:spcPct val="85000"/>
              </a:lnSpc>
              <a:spcBef>
                <a:spcPts val="0"/>
              </a:spcBef>
              <a:spcAft>
                <a:spcPts val="0"/>
              </a:spcAft>
              <a:buClr>
                <a:srgbClr val="787878"/>
              </a:buClr>
              <a:buSzPct val="75000"/>
              <a:buFont typeface="Arial" panose="020B0604020202020204" pitchFamily="34" charset="0"/>
              <a:buNone/>
              <a:tabLst/>
              <a:defRPr/>
            </a:pPr>
            <a:r>
              <a:rPr kumimoji="0" lang="en-US" sz="1600" b="1" i="0" u="none" strike="noStrike" kern="1200" cap="none" spc="-30" normalizeH="0" baseline="0" noProof="0">
                <a:ln>
                  <a:noFill/>
                </a:ln>
                <a:solidFill>
                  <a:srgbClr val="000000"/>
                </a:solidFill>
                <a:effectLst/>
                <a:uLnTx/>
                <a:uFillTx/>
                <a:latin typeface="Open Sans"/>
                <a:ea typeface="Chronicle Display Black" charset="0"/>
                <a:cs typeface="Chronicle Display Black" charset="0"/>
              </a:rPr>
              <a:t>Brandon </a:t>
            </a:r>
            <a:r>
              <a:rPr kumimoji="0" lang="en-US" sz="1600" b="1" i="0" u="none" strike="noStrike" kern="1200" cap="none" spc="-30" normalizeH="0" baseline="0" noProof="0" err="1">
                <a:ln>
                  <a:noFill/>
                </a:ln>
                <a:solidFill>
                  <a:srgbClr val="000000"/>
                </a:solidFill>
                <a:effectLst/>
                <a:uLnTx/>
                <a:uFillTx/>
                <a:latin typeface="Open Sans"/>
                <a:ea typeface="Chronicle Display Black" charset="0"/>
                <a:cs typeface="Chronicle Display Black" charset="0"/>
              </a:rPr>
              <a:t>Cancino</a:t>
            </a:r>
            <a:r>
              <a:rPr kumimoji="0" lang="en-US" sz="1600" b="1" i="0" u="none" strike="noStrike" kern="1200" cap="none" spc="-30" normalizeH="0" baseline="0" noProof="0">
                <a:ln>
                  <a:noFill/>
                </a:ln>
                <a:solidFill>
                  <a:srgbClr val="000000"/>
                </a:solidFill>
                <a:effectLst/>
                <a:uLnTx/>
                <a:uFillTx/>
                <a:latin typeface="Open Sans"/>
                <a:ea typeface="Chronicle Display Black" charset="0"/>
                <a:cs typeface="Chronicle Display Black" charset="0"/>
              </a:rPr>
              <a:t> Meyer</a:t>
            </a:r>
          </a:p>
        </p:txBody>
      </p:sp>
      <p:sp>
        <p:nvSpPr>
          <p:cNvPr id="10" name="Text Placeholder 30">
            <a:extLst>
              <a:ext uri="{FF2B5EF4-FFF2-40B4-BE49-F238E27FC236}">
                <a16:creationId xmlns:a16="http://schemas.microsoft.com/office/drawing/2014/main" id="{68AB3C20-85C3-CE44-96BA-88A74E01CF99}"/>
              </a:ext>
            </a:extLst>
          </p:cNvPr>
          <p:cNvSpPr txBox="1">
            <a:spLocks/>
          </p:cNvSpPr>
          <p:nvPr/>
        </p:nvSpPr>
        <p:spPr>
          <a:xfrm>
            <a:off x="7048697" y="3104727"/>
            <a:ext cx="1659416" cy="337495"/>
          </a:xfrm>
          <a:prstGeom prst="rect">
            <a:avLst/>
          </a:prstGeom>
        </p:spPr>
        <p:txBody>
          <a:bodyPr lIns="0" rIns="0"/>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1" fontAlgn="auto" latinLnBrk="0" hangingPunct="1">
              <a:lnSpc>
                <a:spcPct val="85000"/>
              </a:lnSpc>
              <a:spcBef>
                <a:spcPts val="0"/>
              </a:spcBef>
              <a:spcAft>
                <a:spcPts val="0"/>
              </a:spcAft>
              <a:buClr>
                <a:srgbClr val="787878"/>
              </a:buClr>
              <a:buSzPct val="75000"/>
              <a:buFont typeface="Arial" panose="020B0604020202020204" pitchFamily="34" charset="0"/>
              <a:buNone/>
              <a:tabLst/>
              <a:defRPr/>
            </a:pPr>
            <a:r>
              <a:rPr kumimoji="0" lang="en-US" sz="1600" b="1" i="0" u="none" strike="noStrike" kern="1200" cap="none" spc="-30" normalizeH="0" baseline="0" noProof="0">
                <a:ln>
                  <a:noFill/>
                </a:ln>
                <a:solidFill>
                  <a:srgbClr val="000000"/>
                </a:solidFill>
                <a:effectLst/>
                <a:uLnTx/>
                <a:uFillTx/>
                <a:latin typeface="Open Sans"/>
                <a:ea typeface="Chronicle Display Black" charset="0"/>
                <a:cs typeface="Chronicle Display Black" charset="0"/>
              </a:rPr>
              <a:t>Landon Steele</a:t>
            </a:r>
          </a:p>
        </p:txBody>
      </p:sp>
      <p:sp>
        <p:nvSpPr>
          <p:cNvPr id="11" name="Text Placeholder 30">
            <a:extLst>
              <a:ext uri="{FF2B5EF4-FFF2-40B4-BE49-F238E27FC236}">
                <a16:creationId xmlns:a16="http://schemas.microsoft.com/office/drawing/2014/main" id="{2FF99450-E8D3-6646-89F2-B92032469592}"/>
              </a:ext>
            </a:extLst>
          </p:cNvPr>
          <p:cNvSpPr txBox="1">
            <a:spLocks/>
          </p:cNvSpPr>
          <p:nvPr/>
        </p:nvSpPr>
        <p:spPr>
          <a:xfrm>
            <a:off x="9151046" y="3104727"/>
            <a:ext cx="1659416" cy="337495"/>
          </a:xfrm>
          <a:prstGeom prst="rect">
            <a:avLst/>
          </a:prstGeom>
        </p:spPr>
        <p:txBody>
          <a:bodyPr lIns="0" rIns="0"/>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1" fontAlgn="auto" latinLnBrk="0" hangingPunct="1">
              <a:lnSpc>
                <a:spcPct val="85000"/>
              </a:lnSpc>
              <a:spcBef>
                <a:spcPts val="0"/>
              </a:spcBef>
              <a:spcAft>
                <a:spcPts val="0"/>
              </a:spcAft>
              <a:buClr>
                <a:srgbClr val="787878"/>
              </a:buClr>
              <a:buSzPct val="75000"/>
              <a:buFont typeface="Arial" panose="020B0604020202020204" pitchFamily="34" charset="0"/>
              <a:buNone/>
              <a:tabLst/>
              <a:defRPr/>
            </a:pPr>
            <a:r>
              <a:rPr kumimoji="0" lang="en-US" sz="1600" b="1" i="0" u="none" strike="noStrike" kern="1200" cap="none" spc="-30" normalizeH="0" baseline="0" noProof="0">
                <a:ln>
                  <a:noFill/>
                </a:ln>
                <a:solidFill>
                  <a:srgbClr val="000000"/>
                </a:solidFill>
                <a:effectLst/>
                <a:uLnTx/>
                <a:uFillTx/>
                <a:latin typeface="Open Sans"/>
                <a:ea typeface="Chronicle Display Black" charset="0"/>
                <a:cs typeface="Chronicle Display Black" charset="0"/>
              </a:rPr>
              <a:t>Patricio Solorio Cabrera</a:t>
            </a:r>
          </a:p>
        </p:txBody>
      </p:sp>
      <p:pic>
        <p:nvPicPr>
          <p:cNvPr id="1026" name="Picture 2">
            <a:extLst>
              <a:ext uri="{FF2B5EF4-FFF2-40B4-BE49-F238E27FC236}">
                <a16:creationId xmlns:a16="http://schemas.microsoft.com/office/drawing/2014/main" id="{040CA881-DA3D-2605-4F9F-5542947D0B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4371" y="1613853"/>
            <a:ext cx="1371600" cy="13716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F3C0229-6646-3CE9-7D10-FD428165DB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11002" y="1603821"/>
            <a:ext cx="1371600" cy="1371600"/>
          </a:xfrm>
          <a:prstGeom prst="rect">
            <a:avLst/>
          </a:prstGeom>
          <a:noFill/>
          <a:extLst>
            <a:ext uri="{909E8E84-426E-40DD-AFC4-6F175D3DCCD1}">
              <a14:hiddenFill xmlns:a14="http://schemas.microsoft.com/office/drawing/2010/main">
                <a:solidFill>
                  <a:srgbClr val="FFFFFF"/>
                </a:solidFill>
              </a14:hiddenFill>
            </a:ext>
          </a:extLst>
        </p:spPr>
      </p:pic>
      <p:sp>
        <p:nvSpPr>
          <p:cNvPr id="21" name="Text Placeholder 31">
            <a:extLst>
              <a:ext uri="{FF2B5EF4-FFF2-40B4-BE49-F238E27FC236}">
                <a16:creationId xmlns:a16="http://schemas.microsoft.com/office/drawing/2014/main" id="{012CEC02-8B4A-5852-4160-0A23B83B6E9A}"/>
              </a:ext>
            </a:extLst>
          </p:cNvPr>
          <p:cNvSpPr txBox="1">
            <a:spLocks/>
          </p:cNvSpPr>
          <p:nvPr/>
        </p:nvSpPr>
        <p:spPr>
          <a:xfrm>
            <a:off x="2723307" y="3796715"/>
            <a:ext cx="1371600" cy="1445982"/>
          </a:xfrm>
          <a:prstGeom prst="rect">
            <a:avLst/>
          </a:prstGeom>
        </p:spPr>
        <p:txBody>
          <a:bodyPr lIns="0" rIns="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Open Sans"/>
                <a:ea typeface="Open Sans" charset="0"/>
                <a:cs typeface="Open Sans"/>
              </a:rPr>
              <a:t>DC Junior Associate</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Open Sans"/>
                <a:ea typeface="Open Sans" charset="0"/>
                <a:cs typeface="Open Sans"/>
              </a:rPr>
              <a:t>New Business Innovation (NBI)</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a:solidFill>
                  <a:srgbClr val="000000"/>
                </a:solidFill>
                <a:latin typeface="Open Sans"/>
                <a:cs typeface="Open Sans"/>
              </a:rPr>
              <a:t>New Orleans, LA</a:t>
            </a:r>
            <a:endParaRPr kumimoji="0" lang="en-US" sz="1100" b="0" i="0" u="none" strike="noStrike" kern="1200" cap="none" spc="0" normalizeH="0" baseline="0" noProof="0">
              <a:ln>
                <a:noFill/>
              </a:ln>
              <a:solidFill>
                <a:srgbClr val="000000"/>
              </a:solidFill>
              <a:effectLst/>
              <a:uLnTx/>
              <a:uFillTx/>
              <a:latin typeface="Open Sans"/>
              <a:ea typeface="Open Sans" charset="0"/>
              <a:cs typeface="Open Sans"/>
            </a:endParaRPr>
          </a:p>
        </p:txBody>
      </p:sp>
      <p:pic>
        <p:nvPicPr>
          <p:cNvPr id="1030" name="Picture 6">
            <a:extLst>
              <a:ext uri="{FF2B5EF4-FFF2-40B4-BE49-F238E27FC236}">
                <a16:creationId xmlns:a16="http://schemas.microsoft.com/office/drawing/2014/main" id="{091C22DD-D6AA-05D3-D644-9D39E08911B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42064" y="1613853"/>
            <a:ext cx="1371600" cy="1371600"/>
          </a:xfrm>
          <a:prstGeom prst="rect">
            <a:avLst/>
          </a:prstGeom>
          <a:noFill/>
          <a:extLst>
            <a:ext uri="{909E8E84-426E-40DD-AFC4-6F175D3DCCD1}">
              <a14:hiddenFill xmlns:a14="http://schemas.microsoft.com/office/drawing/2010/main">
                <a:solidFill>
                  <a:srgbClr val="FFFFFF"/>
                </a:solidFill>
              </a14:hiddenFill>
            </a:ext>
          </a:extLst>
        </p:spPr>
      </p:pic>
      <p:sp>
        <p:nvSpPr>
          <p:cNvPr id="22" name="Text Placeholder 31">
            <a:extLst>
              <a:ext uri="{FF2B5EF4-FFF2-40B4-BE49-F238E27FC236}">
                <a16:creationId xmlns:a16="http://schemas.microsoft.com/office/drawing/2014/main" id="{4FB2B1A2-A161-7B0C-47EB-58EFF7D6BC76}"/>
              </a:ext>
            </a:extLst>
          </p:cNvPr>
          <p:cNvSpPr txBox="1">
            <a:spLocks/>
          </p:cNvSpPr>
          <p:nvPr/>
        </p:nvSpPr>
        <p:spPr>
          <a:xfrm>
            <a:off x="4912708" y="3796885"/>
            <a:ext cx="1371600" cy="1445982"/>
          </a:xfrm>
          <a:prstGeom prst="rect">
            <a:avLst/>
          </a:prstGeom>
        </p:spPr>
        <p:txBody>
          <a:bodyPr lIns="0" tIns="45720" rIns="0" bIns="4572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a:solidFill>
                  <a:srgbClr val="000000"/>
                </a:solidFill>
                <a:latin typeface="Open Sans"/>
                <a:ea typeface="Open Sans"/>
                <a:cs typeface="Open Sans"/>
              </a:rPr>
              <a:t>ARDC</a:t>
            </a:r>
            <a:r>
              <a:rPr kumimoji="0" lang="en-US" sz="1100" b="0" i="0" u="none" strike="noStrike" kern="1200" cap="none" spc="0" normalizeH="0" baseline="0" noProof="0">
                <a:ln>
                  <a:noFill/>
                </a:ln>
                <a:solidFill>
                  <a:srgbClr val="000000"/>
                </a:solidFill>
                <a:effectLst/>
                <a:uLnTx/>
                <a:uFillTx/>
                <a:latin typeface="Open Sans"/>
                <a:ea typeface="Open Sans"/>
                <a:cs typeface="Open Sans"/>
              </a:rPr>
              <a:t> Analyst</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Open Sans"/>
                <a:ea typeface="Open Sans"/>
                <a:cs typeface="Open Sans"/>
              </a:rPr>
              <a:t>AI &amp; Data Engineering</a:t>
            </a:r>
            <a:endParaRPr lang="en-US" sz="1100" b="0" i="0" u="none" strike="noStrike" kern="1200" cap="none" spc="0" normalizeH="0" baseline="0" noProof="0">
              <a:ln>
                <a:noFill/>
              </a:ln>
              <a:solidFill>
                <a:srgbClr val="000000"/>
              </a:solidFill>
              <a:effectLst/>
              <a:uLnTx/>
              <a:uFillTx/>
              <a:latin typeface="Open Sans"/>
              <a:ea typeface="Open Sans"/>
              <a:cs typeface="Open Sans"/>
            </a:endParaRPr>
          </a:p>
          <a:p>
            <a:pPr marL="137160" indent="-137160">
              <a:spcBef>
                <a:spcPts val="0"/>
              </a:spcBef>
              <a:spcAft>
                <a:spcPts val="600"/>
              </a:spcAft>
              <a:buClr>
                <a:srgbClr val="787878"/>
              </a:buClr>
              <a:defRPr/>
            </a:pPr>
            <a:r>
              <a:rPr lang="en-US" sz="1100" spc="0">
                <a:solidFill>
                  <a:srgbClr val="000000"/>
                </a:solidFill>
                <a:latin typeface="Open Sans"/>
                <a:ea typeface="Open Sans"/>
                <a:cs typeface="Open Sans"/>
              </a:rPr>
              <a:t>Strategy &amp; Analytics</a:t>
            </a:r>
          </a:p>
          <a:p>
            <a:pPr marL="137160" indent="-137160">
              <a:spcBef>
                <a:spcPts val="0"/>
              </a:spcBef>
              <a:spcAft>
                <a:spcPts val="600"/>
              </a:spcAft>
              <a:buClr>
                <a:srgbClr val="787878"/>
              </a:buClr>
              <a:defRPr/>
            </a:pPr>
            <a:r>
              <a:rPr lang="en-US" sz="1100" spc="0">
                <a:solidFill>
                  <a:srgbClr val="000000"/>
                </a:solidFill>
                <a:latin typeface="Open Sans"/>
                <a:ea typeface="Open Sans"/>
                <a:cs typeface="Open Sans"/>
              </a:rPr>
              <a:t>MX - Querétaro</a:t>
            </a:r>
            <a:endParaRPr lang="en-US" sz="1100" b="0" i="0" u="none" strike="noStrike" kern="1200" cap="none" spc="0" normalizeH="0" baseline="0" noProof="0">
              <a:ln>
                <a:noFill/>
              </a:ln>
              <a:solidFill>
                <a:srgbClr val="000000"/>
              </a:solidFill>
              <a:effectLst/>
              <a:uLnTx/>
              <a:uFillTx/>
              <a:latin typeface="Open Sans"/>
              <a:ea typeface="Open Sans"/>
              <a:cs typeface="Open Sans"/>
            </a:endParaRPr>
          </a:p>
        </p:txBody>
      </p:sp>
      <p:sp>
        <p:nvSpPr>
          <p:cNvPr id="23" name="Text Placeholder 31">
            <a:extLst>
              <a:ext uri="{FF2B5EF4-FFF2-40B4-BE49-F238E27FC236}">
                <a16:creationId xmlns:a16="http://schemas.microsoft.com/office/drawing/2014/main" id="{E9D477CC-B94C-1E90-EA6C-86BA55D2C74E}"/>
              </a:ext>
            </a:extLst>
          </p:cNvPr>
          <p:cNvSpPr txBox="1">
            <a:spLocks/>
          </p:cNvSpPr>
          <p:nvPr/>
        </p:nvSpPr>
        <p:spPr>
          <a:xfrm>
            <a:off x="6983559" y="3796885"/>
            <a:ext cx="1371600" cy="1445982"/>
          </a:xfrm>
          <a:prstGeom prst="rect">
            <a:avLst/>
          </a:prstGeom>
        </p:spPr>
        <p:txBody>
          <a:bodyPr lIns="0" rIns="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a:ln>
                  <a:noFill/>
                </a:ln>
                <a:solidFill>
                  <a:srgbClr val="000000"/>
                </a:solidFill>
                <a:effectLst/>
                <a:uLnTx/>
                <a:uFillTx/>
                <a:latin typeface="Open Sans"/>
                <a:ea typeface="Open Sans" charset="0"/>
                <a:cs typeface="Open Sans"/>
              </a:rPr>
              <a:t>Risk &amp; Financial Advisory Analyst</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a:solidFill>
                  <a:srgbClr val="000000"/>
                </a:solidFill>
                <a:latin typeface="Open Sans"/>
                <a:cs typeface="Open Sans"/>
              </a:rPr>
              <a:t>Accounting &amp; Internal Controls</a:t>
            </a:r>
            <a:endParaRPr kumimoji="0" lang="en-US" sz="1100" b="0" i="0" u="none" strike="noStrike" kern="1200" cap="none" spc="0" normalizeH="0" baseline="0" noProof="0">
              <a:ln>
                <a:noFill/>
              </a:ln>
              <a:solidFill>
                <a:srgbClr val="000000"/>
              </a:solidFill>
              <a:effectLst/>
              <a:uLnTx/>
              <a:uFillTx/>
              <a:latin typeface="Open Sans"/>
              <a:ea typeface="Open Sans" charset="0"/>
              <a:cs typeface="Open Sans"/>
            </a:endParaRP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a:solidFill>
                  <a:srgbClr val="000000"/>
                </a:solidFill>
                <a:latin typeface="Open Sans"/>
                <a:cs typeface="Open Sans"/>
              </a:rPr>
              <a:t>Dallas, TX</a:t>
            </a:r>
            <a:endParaRPr kumimoji="0" lang="en-US" sz="1100" b="0" i="0" u="none" strike="noStrike" kern="1200" cap="none" spc="0" normalizeH="0" baseline="0" noProof="0">
              <a:ln>
                <a:noFill/>
              </a:ln>
              <a:solidFill>
                <a:srgbClr val="000000"/>
              </a:solidFill>
              <a:effectLst/>
              <a:uLnTx/>
              <a:uFillTx/>
              <a:latin typeface="Open Sans"/>
              <a:ea typeface="Open Sans" charset="0"/>
              <a:cs typeface="Open Sans"/>
            </a:endParaRPr>
          </a:p>
        </p:txBody>
      </p:sp>
      <p:pic>
        <p:nvPicPr>
          <p:cNvPr id="1032" name="Picture 8">
            <a:extLst>
              <a:ext uri="{FF2B5EF4-FFF2-40B4-BE49-F238E27FC236}">
                <a16:creationId xmlns:a16="http://schemas.microsoft.com/office/drawing/2014/main" id="{A61ADF4A-5A14-356F-471F-060D554BA8A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74466" y="1600583"/>
            <a:ext cx="1371600" cy="1371600"/>
          </a:xfrm>
          <a:prstGeom prst="rect">
            <a:avLst/>
          </a:prstGeom>
          <a:noFill/>
          <a:extLst>
            <a:ext uri="{909E8E84-426E-40DD-AFC4-6F175D3DCCD1}">
              <a14:hiddenFill xmlns:a14="http://schemas.microsoft.com/office/drawing/2010/main">
                <a:solidFill>
                  <a:srgbClr val="FFFFFF"/>
                </a:solidFill>
              </a14:hiddenFill>
            </a:ext>
          </a:extLst>
        </p:spPr>
      </p:pic>
      <p:sp>
        <p:nvSpPr>
          <p:cNvPr id="24" name="Text Placeholder 31">
            <a:extLst>
              <a:ext uri="{FF2B5EF4-FFF2-40B4-BE49-F238E27FC236}">
                <a16:creationId xmlns:a16="http://schemas.microsoft.com/office/drawing/2014/main" id="{A678FFE0-AB25-1233-564F-767EDC332F14}"/>
              </a:ext>
            </a:extLst>
          </p:cNvPr>
          <p:cNvSpPr txBox="1">
            <a:spLocks/>
          </p:cNvSpPr>
          <p:nvPr/>
        </p:nvSpPr>
        <p:spPr>
          <a:xfrm>
            <a:off x="9044021" y="3796885"/>
            <a:ext cx="1371600" cy="1445982"/>
          </a:xfrm>
          <a:prstGeom prst="rect">
            <a:avLst/>
          </a:prstGeom>
        </p:spPr>
        <p:txBody>
          <a:bodyPr lIns="0" tIns="45720" rIns="0" bIns="4572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indent="-137160">
              <a:spcBef>
                <a:spcPts val="0"/>
              </a:spcBef>
              <a:spcAft>
                <a:spcPts val="600"/>
              </a:spcAft>
              <a:buClr>
                <a:srgbClr val="787878"/>
              </a:buClr>
              <a:defRPr/>
            </a:pPr>
            <a:r>
              <a:rPr lang="en-US" sz="1100" spc="0">
                <a:solidFill>
                  <a:srgbClr val="000000"/>
                </a:solidFill>
                <a:latin typeface="Open Sans"/>
                <a:ea typeface="Open Sans"/>
                <a:cs typeface="Open Sans"/>
              </a:rPr>
              <a:t>ARDC Analyst Intern</a:t>
            </a:r>
            <a:endParaRPr lang="en-US" sz="1100" b="0" i="0" u="none" strike="noStrike" kern="1200" cap="none" spc="0" normalizeH="0" baseline="0" noProof="0">
              <a:ln>
                <a:noFill/>
              </a:ln>
              <a:solidFill>
                <a:srgbClr val="000000"/>
              </a:solidFill>
              <a:effectLst/>
              <a:uLnTx/>
              <a:uFillTx/>
              <a:latin typeface="Open Sans"/>
              <a:ea typeface="Open Sans"/>
              <a:cs typeface="Open Sans"/>
            </a:endParaRPr>
          </a:p>
          <a:p>
            <a:pPr marL="137160" indent="-137160">
              <a:spcBef>
                <a:spcPts val="0"/>
              </a:spcBef>
              <a:spcAft>
                <a:spcPts val="600"/>
              </a:spcAft>
              <a:buClr>
                <a:srgbClr val="787878"/>
              </a:buClr>
              <a:defRPr/>
            </a:pPr>
            <a:r>
              <a:rPr lang="en-US" sz="1100" spc="0">
                <a:solidFill>
                  <a:srgbClr val="000000"/>
                </a:solidFill>
                <a:latin typeface="Open Sans"/>
                <a:ea typeface="Open Sans"/>
                <a:cs typeface="Open Sans"/>
              </a:rPr>
              <a:t>Strategy &amp; Analytics</a:t>
            </a:r>
            <a:endParaRPr lang="en-US" sz="1100" b="0" i="0" u="none" strike="noStrike" kern="1200" cap="none" spc="0" normalizeH="0" baseline="0" noProof="0">
              <a:ln>
                <a:noFill/>
              </a:ln>
              <a:solidFill>
                <a:srgbClr val="000000"/>
              </a:solidFill>
              <a:effectLst/>
              <a:uLnTx/>
              <a:uFillTx/>
              <a:latin typeface="Open Sans"/>
              <a:ea typeface="Open Sans"/>
              <a:cs typeface="Open Sans"/>
            </a:endParaRPr>
          </a:p>
          <a:p>
            <a:pPr marL="137160" indent="-137160">
              <a:spcBef>
                <a:spcPts val="0"/>
              </a:spcBef>
              <a:spcAft>
                <a:spcPts val="600"/>
              </a:spcAft>
              <a:buClr>
                <a:srgbClr val="787878"/>
              </a:buClr>
              <a:defRPr/>
            </a:pPr>
            <a:r>
              <a:rPr lang="en-US" sz="1100" spc="0">
                <a:solidFill>
                  <a:srgbClr val="000000"/>
                </a:solidFill>
                <a:latin typeface="Open Sans"/>
                <a:ea typeface="Open Sans"/>
                <a:cs typeface="Open Sans"/>
              </a:rPr>
              <a:t>MX - Querétaro</a:t>
            </a:r>
            <a:endParaRPr lang="en-US" sz="1100" b="0" i="0" u="none" strike="noStrike" kern="1200" cap="none" spc="0" normalizeH="0" baseline="0" noProof="0">
              <a:ln>
                <a:noFill/>
              </a:ln>
              <a:solidFill>
                <a:srgbClr val="000000"/>
              </a:solidFill>
              <a:effectLst/>
              <a:uLnTx/>
              <a:uFillTx/>
              <a:latin typeface="Open Sans"/>
              <a:ea typeface="Open Sans"/>
              <a:cs typeface="Open Sans"/>
            </a:endParaRPr>
          </a:p>
        </p:txBody>
      </p:sp>
      <p:pic>
        <p:nvPicPr>
          <p:cNvPr id="1036" name="Picture 12">
            <a:extLst>
              <a:ext uri="{FF2B5EF4-FFF2-40B4-BE49-F238E27FC236}">
                <a16:creationId xmlns:a16="http://schemas.microsoft.com/office/drawing/2014/main" id="{5F030D98-9D79-4761-3686-670168F80C1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97495" y="1613853"/>
            <a:ext cx="1371600" cy="1371600"/>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a:extLst>
              <a:ext uri="{FF2B5EF4-FFF2-40B4-BE49-F238E27FC236}">
                <a16:creationId xmlns:a16="http://schemas.microsoft.com/office/drawing/2014/main" id="{B8EB6EDC-963F-A8D6-F040-03125A729373}"/>
              </a:ext>
            </a:extLst>
          </p:cNvPr>
          <p:cNvSpPr/>
          <p:nvPr/>
        </p:nvSpPr>
        <p:spPr>
          <a:xfrm>
            <a:off x="4290957" y="5386463"/>
            <a:ext cx="671690" cy="318421"/>
          </a:xfrm>
          <a:prstGeom prst="rect">
            <a:avLst/>
          </a:prstGeom>
          <a:solidFill>
            <a:sysClr val="window" lastClr="FFFFFF"/>
          </a:solidFill>
          <a:ln w="12700" cap="flat" cmpd="sng" algn="ctr">
            <a:solidFill>
              <a:sysClr val="window" lastClr="FFFFFF"/>
            </a:solidFill>
            <a:prstDash val="solid"/>
          </a:ln>
          <a:effectLst/>
        </p:spPr>
        <p:txBody>
          <a:bodyPr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Tree>
    <p:extLst>
      <p:ext uri="{BB962C8B-B14F-4D97-AF65-F5344CB8AC3E}">
        <p14:creationId xmlns:p14="http://schemas.microsoft.com/office/powerpoint/2010/main" val="334723939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48E6D76-CDB6-4325-ADF4-7E110B12705C}"/>
              </a:ext>
            </a:extLst>
          </p:cNvPr>
          <p:cNvSpPr>
            <a:spLocks noGrp="1"/>
          </p:cNvSpPr>
          <p:nvPr>
            <p:ph type="body" sz="quarter" idx="13"/>
          </p:nvPr>
        </p:nvSpPr>
        <p:spPr/>
        <p:txBody>
          <a:bodyPr vert="horz" lIns="0" tIns="0" rIns="0" bIns="0" rtlCol="0" anchor="t">
            <a:noAutofit/>
          </a:bodyPr>
          <a:lstStyle/>
          <a:p>
            <a:r>
              <a:rPr lang="en-US">
                <a:latin typeface="Open Sans Light"/>
                <a:ea typeface="Open Sans Light"/>
                <a:cs typeface="Open Sans Light"/>
              </a:rPr>
              <a:t>Evaluating the opportunity at hand for the videogame industry.</a:t>
            </a:r>
            <a:endParaRPr lang="en-US"/>
          </a:p>
        </p:txBody>
      </p:sp>
      <p:sp>
        <p:nvSpPr>
          <p:cNvPr id="3" name="Title 2">
            <a:extLst>
              <a:ext uri="{FF2B5EF4-FFF2-40B4-BE49-F238E27FC236}">
                <a16:creationId xmlns:a16="http://schemas.microsoft.com/office/drawing/2014/main" id="{5CA7B8CB-9ECC-4E4F-B00B-76F08EB0A271}"/>
              </a:ext>
            </a:extLst>
          </p:cNvPr>
          <p:cNvSpPr>
            <a:spLocks noGrp="1"/>
          </p:cNvSpPr>
          <p:nvPr>
            <p:ph type="title"/>
          </p:nvPr>
        </p:nvSpPr>
        <p:spPr/>
        <p:txBody>
          <a:bodyPr/>
          <a:lstStyle/>
          <a:p>
            <a:r>
              <a:rPr lang="en-US">
                <a:latin typeface="Open Sans"/>
                <a:ea typeface="Open Sans"/>
                <a:cs typeface="Open Sans"/>
              </a:rPr>
              <a:t>Business Understanding</a:t>
            </a:r>
            <a:endParaRPr lang="en-US"/>
          </a:p>
        </p:txBody>
      </p:sp>
      <p:pic>
        <p:nvPicPr>
          <p:cNvPr id="4" name="Picture 3">
            <a:extLst>
              <a:ext uri="{FF2B5EF4-FFF2-40B4-BE49-F238E27FC236}">
                <a16:creationId xmlns:a16="http://schemas.microsoft.com/office/drawing/2014/main" id="{5D1861F7-8DE2-4155-8A63-4A3B9B168D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885" y="6234032"/>
            <a:ext cx="1007299" cy="531193"/>
          </a:xfrm>
          <a:prstGeom prst="rect">
            <a:avLst/>
          </a:prstGeom>
        </p:spPr>
      </p:pic>
      <p:cxnSp>
        <p:nvCxnSpPr>
          <p:cNvPr id="23" name="Straight Connector 22">
            <a:extLst>
              <a:ext uri="{FF2B5EF4-FFF2-40B4-BE49-F238E27FC236}">
                <a16:creationId xmlns:a16="http://schemas.microsoft.com/office/drawing/2014/main" id="{F728EFCD-5A6E-46C2-95ED-240D253A1305}"/>
              </a:ext>
            </a:extLst>
          </p:cNvPr>
          <p:cNvCxnSpPr>
            <a:cxnSpLocks/>
          </p:cNvCxnSpPr>
          <p:nvPr/>
        </p:nvCxnSpPr>
        <p:spPr>
          <a:xfrm>
            <a:off x="497364" y="1238176"/>
            <a:ext cx="11195735" cy="0"/>
          </a:xfrm>
          <a:prstGeom prst="line">
            <a:avLst/>
          </a:prstGeom>
        </p:spPr>
        <p:style>
          <a:lnRef idx="1">
            <a:schemeClr val="accent6"/>
          </a:lnRef>
          <a:fillRef idx="0">
            <a:schemeClr val="accent6"/>
          </a:fillRef>
          <a:effectRef idx="0">
            <a:schemeClr val="accent6"/>
          </a:effectRef>
          <a:fontRef idx="minor">
            <a:schemeClr val="tx1"/>
          </a:fontRef>
        </p:style>
      </p:cxnSp>
      <p:cxnSp>
        <p:nvCxnSpPr>
          <p:cNvPr id="25" name="Straight Connector 24">
            <a:extLst>
              <a:ext uri="{FF2B5EF4-FFF2-40B4-BE49-F238E27FC236}">
                <a16:creationId xmlns:a16="http://schemas.microsoft.com/office/drawing/2014/main" id="{5AB58ABB-8CBF-4786-9427-6408598EEA3A}"/>
              </a:ext>
            </a:extLst>
          </p:cNvPr>
          <p:cNvCxnSpPr>
            <a:cxnSpLocks/>
          </p:cNvCxnSpPr>
          <p:nvPr/>
        </p:nvCxnSpPr>
        <p:spPr>
          <a:xfrm flipV="1">
            <a:off x="497685" y="3033946"/>
            <a:ext cx="11268402" cy="19099"/>
          </a:xfrm>
          <a:prstGeom prst="line">
            <a:avLst/>
          </a:prstGeom>
          <a:ln>
            <a:solidFill>
              <a:schemeClr val="accent6">
                <a:lumMod val="75000"/>
              </a:schemeClr>
            </a:solidFill>
          </a:ln>
        </p:spPr>
        <p:style>
          <a:lnRef idx="1">
            <a:schemeClr val="accent6"/>
          </a:lnRef>
          <a:fillRef idx="0">
            <a:schemeClr val="accent6"/>
          </a:fillRef>
          <a:effectRef idx="0">
            <a:schemeClr val="accent6"/>
          </a:effectRef>
          <a:fontRef idx="minor">
            <a:schemeClr val="tx1"/>
          </a:fontRef>
        </p:style>
      </p:cxnSp>
      <p:cxnSp>
        <p:nvCxnSpPr>
          <p:cNvPr id="26" name="Straight Connector 25">
            <a:extLst>
              <a:ext uri="{FF2B5EF4-FFF2-40B4-BE49-F238E27FC236}">
                <a16:creationId xmlns:a16="http://schemas.microsoft.com/office/drawing/2014/main" id="{CF721DEB-90FF-4673-83A4-BF7B119AC0EE}"/>
              </a:ext>
            </a:extLst>
          </p:cNvPr>
          <p:cNvCxnSpPr>
            <a:cxnSpLocks/>
          </p:cNvCxnSpPr>
          <p:nvPr/>
        </p:nvCxnSpPr>
        <p:spPr>
          <a:xfrm>
            <a:off x="497685" y="4807061"/>
            <a:ext cx="11268402" cy="5047"/>
          </a:xfrm>
          <a:prstGeom prst="line">
            <a:avLst/>
          </a:prstGeom>
          <a:ln>
            <a:solidFill>
              <a:schemeClr val="accent6">
                <a:lumMod val="50000"/>
              </a:schemeClr>
            </a:solidFill>
          </a:ln>
        </p:spPr>
        <p:style>
          <a:lnRef idx="1">
            <a:schemeClr val="accent6"/>
          </a:lnRef>
          <a:fillRef idx="0">
            <a:schemeClr val="accent6"/>
          </a:fillRef>
          <a:effectRef idx="0">
            <a:schemeClr val="accent6"/>
          </a:effectRef>
          <a:fontRef idx="minor">
            <a:schemeClr val="tx1"/>
          </a:fontRef>
        </p:style>
      </p:cxnSp>
      <p:sp>
        <p:nvSpPr>
          <p:cNvPr id="27" name="TextBox 26">
            <a:extLst>
              <a:ext uri="{FF2B5EF4-FFF2-40B4-BE49-F238E27FC236}">
                <a16:creationId xmlns:a16="http://schemas.microsoft.com/office/drawing/2014/main" id="{7D5BB7C7-D553-460C-96F9-A92EEA9F7E69}"/>
              </a:ext>
            </a:extLst>
          </p:cNvPr>
          <p:cNvSpPr txBox="1"/>
          <p:nvPr/>
        </p:nvSpPr>
        <p:spPr>
          <a:xfrm>
            <a:off x="5130627" y="800942"/>
            <a:ext cx="2225289" cy="461665"/>
          </a:xfrm>
          <a:prstGeom prst="rect">
            <a:avLst/>
          </a:prstGeom>
          <a:noFill/>
        </p:spPr>
        <p:txBody>
          <a:bodyPr wrap="none" rtlCol="0">
            <a:spAutoFit/>
          </a:bodyPr>
          <a:lstStyle/>
          <a:p>
            <a:r>
              <a:rPr lang="en-US" sz="2400" b="1">
                <a:solidFill>
                  <a:schemeClr val="accent6"/>
                </a:solidFill>
              </a:rPr>
              <a:t>MARKET TREND</a:t>
            </a:r>
          </a:p>
        </p:txBody>
      </p:sp>
      <p:sp>
        <p:nvSpPr>
          <p:cNvPr id="28" name="TextBox 27">
            <a:extLst>
              <a:ext uri="{FF2B5EF4-FFF2-40B4-BE49-F238E27FC236}">
                <a16:creationId xmlns:a16="http://schemas.microsoft.com/office/drawing/2014/main" id="{830C8A3D-8B8E-407F-9CC2-A73CBA9A38F0}"/>
              </a:ext>
            </a:extLst>
          </p:cNvPr>
          <p:cNvSpPr txBox="1"/>
          <p:nvPr/>
        </p:nvSpPr>
        <p:spPr>
          <a:xfrm>
            <a:off x="4564094" y="2581830"/>
            <a:ext cx="3358996" cy="461665"/>
          </a:xfrm>
          <a:prstGeom prst="rect">
            <a:avLst/>
          </a:prstGeom>
          <a:noFill/>
        </p:spPr>
        <p:txBody>
          <a:bodyPr wrap="none" rtlCol="0">
            <a:spAutoFit/>
          </a:bodyPr>
          <a:lstStyle/>
          <a:p>
            <a:r>
              <a:rPr lang="en-US" sz="2400" b="1">
                <a:solidFill>
                  <a:schemeClr val="accent6">
                    <a:lumMod val="75000"/>
                  </a:schemeClr>
                </a:solidFill>
              </a:rPr>
              <a:t>BUSINESS OPPORTUNITY</a:t>
            </a:r>
          </a:p>
        </p:txBody>
      </p:sp>
      <p:sp>
        <p:nvSpPr>
          <p:cNvPr id="29" name="TextBox 28">
            <a:extLst>
              <a:ext uri="{FF2B5EF4-FFF2-40B4-BE49-F238E27FC236}">
                <a16:creationId xmlns:a16="http://schemas.microsoft.com/office/drawing/2014/main" id="{8996575B-F670-40F1-9D95-A8171B1AE458}"/>
              </a:ext>
            </a:extLst>
          </p:cNvPr>
          <p:cNvSpPr txBox="1"/>
          <p:nvPr/>
        </p:nvSpPr>
        <p:spPr>
          <a:xfrm>
            <a:off x="4560632" y="4345396"/>
            <a:ext cx="3365921" cy="461665"/>
          </a:xfrm>
          <a:prstGeom prst="rect">
            <a:avLst/>
          </a:prstGeom>
          <a:noFill/>
        </p:spPr>
        <p:txBody>
          <a:bodyPr wrap="none" rtlCol="0">
            <a:spAutoFit/>
          </a:bodyPr>
          <a:lstStyle/>
          <a:p>
            <a:r>
              <a:rPr lang="en-US" sz="2400" b="1">
                <a:solidFill>
                  <a:schemeClr val="accent6">
                    <a:lumMod val="50000"/>
                  </a:schemeClr>
                </a:solidFill>
              </a:rPr>
              <a:t>STRATEGICAL APPROACH</a:t>
            </a:r>
          </a:p>
        </p:txBody>
      </p:sp>
      <p:sp>
        <p:nvSpPr>
          <p:cNvPr id="6" name="TextBox 5">
            <a:extLst>
              <a:ext uri="{FF2B5EF4-FFF2-40B4-BE49-F238E27FC236}">
                <a16:creationId xmlns:a16="http://schemas.microsoft.com/office/drawing/2014/main" id="{D587C123-3C91-578E-F89F-1C01B5F82EDF}"/>
              </a:ext>
            </a:extLst>
          </p:cNvPr>
          <p:cNvSpPr txBox="1"/>
          <p:nvPr/>
        </p:nvSpPr>
        <p:spPr>
          <a:xfrm>
            <a:off x="1364862" y="4982373"/>
            <a:ext cx="9757459" cy="1200329"/>
          </a:xfrm>
          <a:prstGeom prst="rect">
            <a:avLst/>
          </a:prstGeom>
          <a:noFill/>
        </p:spPr>
        <p:txBody>
          <a:bodyPr wrap="square" lIns="91440" tIns="45720" rIns="91440" bIns="45720" rtlCol="0" anchor="t">
            <a:spAutoFit/>
          </a:bodyPr>
          <a:lstStyle/>
          <a:p>
            <a:pPr algn="just"/>
            <a:r>
              <a:rPr lang="en-US"/>
              <a:t>Leveraging AI models, we plan to analyze online discourse by aggregating, processing, and analyzing posts to gauge the general opinion of a game in order to create actionable and profitable insights regarding the future of these projects. This will allow us to react in real time to the demands of a playerbase.</a:t>
            </a:r>
            <a:endParaRPr lang="en-US">
              <a:cs typeface="Calibri"/>
            </a:endParaRPr>
          </a:p>
        </p:txBody>
      </p:sp>
      <p:sp>
        <p:nvSpPr>
          <p:cNvPr id="10" name="TextBox 9">
            <a:extLst>
              <a:ext uri="{FF2B5EF4-FFF2-40B4-BE49-F238E27FC236}">
                <a16:creationId xmlns:a16="http://schemas.microsoft.com/office/drawing/2014/main" id="{7E290C78-12C5-0039-FB43-1EDA67DCDB70}"/>
              </a:ext>
            </a:extLst>
          </p:cNvPr>
          <p:cNvSpPr txBox="1"/>
          <p:nvPr/>
        </p:nvSpPr>
        <p:spPr>
          <a:xfrm>
            <a:off x="1364862" y="3145067"/>
            <a:ext cx="10436735" cy="923330"/>
          </a:xfrm>
          <a:prstGeom prst="rect">
            <a:avLst/>
          </a:prstGeom>
          <a:noFill/>
        </p:spPr>
        <p:txBody>
          <a:bodyPr wrap="square" lIns="91440" tIns="45720" rIns="91440" bIns="45720" rtlCol="0" anchor="t">
            <a:spAutoFit/>
          </a:bodyPr>
          <a:lstStyle/>
          <a:p>
            <a:pPr algn="just"/>
            <a:r>
              <a:rPr lang="en-US"/>
              <a:t>Videogame companies face the challenges of continuously improving their games to meet expectations of millions of players. The goal is to obtain actionable insights from player sentiment in the online fanbases related to newly deployed content as it is released.</a:t>
            </a:r>
          </a:p>
        </p:txBody>
      </p:sp>
      <p:sp>
        <p:nvSpPr>
          <p:cNvPr id="11" name="TextBox 10">
            <a:extLst>
              <a:ext uri="{FF2B5EF4-FFF2-40B4-BE49-F238E27FC236}">
                <a16:creationId xmlns:a16="http://schemas.microsoft.com/office/drawing/2014/main" id="{58E110E2-8247-6A68-6610-472298875FBF}"/>
              </a:ext>
            </a:extLst>
          </p:cNvPr>
          <p:cNvSpPr txBox="1"/>
          <p:nvPr/>
        </p:nvSpPr>
        <p:spPr>
          <a:xfrm>
            <a:off x="1306670" y="1444269"/>
            <a:ext cx="10436735" cy="923330"/>
          </a:xfrm>
          <a:prstGeom prst="rect">
            <a:avLst/>
          </a:prstGeom>
          <a:noFill/>
        </p:spPr>
        <p:txBody>
          <a:bodyPr wrap="square" lIns="91440" tIns="45720" rIns="91440" bIns="45720" rtlCol="0" anchor="t">
            <a:spAutoFit/>
          </a:bodyPr>
          <a:lstStyle/>
          <a:p>
            <a:pPr algn="just"/>
            <a:r>
              <a:rPr lang="en-US"/>
              <a:t>The increased popularity of gaming and esports due to the COVID-19 pandemic have established online-gaming as an ever-growing interaction medium for people worldwide; updates need to be rolled out periodically in order to engage and maintain player bases.</a:t>
            </a:r>
            <a:endParaRPr lang="en-US">
              <a:cs typeface="Calibri"/>
            </a:endParaRPr>
          </a:p>
        </p:txBody>
      </p:sp>
      <p:pic>
        <p:nvPicPr>
          <p:cNvPr id="12" name="Graphic 12" descr="Game controller outline">
            <a:extLst>
              <a:ext uri="{FF2B5EF4-FFF2-40B4-BE49-F238E27FC236}">
                <a16:creationId xmlns:a16="http://schemas.microsoft.com/office/drawing/2014/main" id="{52384704-8B55-20A9-427A-1DAE9FB162F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49942" y="3107871"/>
            <a:ext cx="705759" cy="742045"/>
          </a:xfrm>
          <a:prstGeom prst="rect">
            <a:avLst/>
          </a:prstGeom>
        </p:spPr>
      </p:pic>
      <p:pic>
        <p:nvPicPr>
          <p:cNvPr id="16" name="Graphic 18" descr="Vlog outline">
            <a:extLst>
              <a:ext uri="{FF2B5EF4-FFF2-40B4-BE49-F238E27FC236}">
                <a16:creationId xmlns:a16="http://schemas.microsoft.com/office/drawing/2014/main" id="{99BA9005-4537-7FE5-604F-D7620CF2884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31800" y="1348014"/>
            <a:ext cx="732972" cy="742044"/>
          </a:xfrm>
          <a:prstGeom prst="rect">
            <a:avLst/>
          </a:prstGeom>
        </p:spPr>
      </p:pic>
      <p:pic>
        <p:nvPicPr>
          <p:cNvPr id="19" name="Graphic 19" descr="Upward trend outline">
            <a:extLst>
              <a:ext uri="{FF2B5EF4-FFF2-40B4-BE49-F238E27FC236}">
                <a16:creationId xmlns:a16="http://schemas.microsoft.com/office/drawing/2014/main" id="{5D94C4B2-0023-F2A3-59B2-9A16ABC8FAC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49942" y="4922157"/>
            <a:ext cx="705758" cy="714829"/>
          </a:xfrm>
          <a:prstGeom prst="rect">
            <a:avLst/>
          </a:prstGeom>
        </p:spPr>
      </p:pic>
    </p:spTree>
    <p:extLst>
      <p:ext uri="{BB962C8B-B14F-4D97-AF65-F5344CB8AC3E}">
        <p14:creationId xmlns:p14="http://schemas.microsoft.com/office/powerpoint/2010/main" val="290234272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3335B2ED-D09C-4E44-95A9-14FC28754346}"/>
              </a:ext>
            </a:extLst>
          </p:cNvPr>
          <p:cNvSpPr/>
          <p:nvPr/>
        </p:nvSpPr>
        <p:spPr>
          <a:xfrm>
            <a:off x="423489" y="4461725"/>
            <a:ext cx="5720821" cy="11462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400">
                <a:solidFill>
                  <a:schemeClr val="dk1"/>
                </a:solidFill>
              </a:rPr>
              <a:t>The idea would be to use Twitter API or other similar social media sites (</a:t>
            </a:r>
            <a:r>
              <a:rPr lang="en-US" sz="1400">
                <a:solidFill>
                  <a:schemeClr val="dk1"/>
                </a:solidFill>
                <a:latin typeface="Calibri"/>
                <a:ea typeface="Open Sans"/>
                <a:cs typeface="Calibri"/>
              </a:rPr>
              <a:t>Reddit, Threads, YouTube</a:t>
            </a:r>
            <a:r>
              <a:rPr lang="en-US" sz="1400">
                <a:solidFill>
                  <a:schemeClr val="dk1"/>
                </a:solidFill>
                <a:ea typeface="Open Sans"/>
              </a:rPr>
              <a:t> comments, etc.) </a:t>
            </a:r>
            <a:r>
              <a:rPr lang="en-US" sz="1400">
                <a:solidFill>
                  <a:schemeClr val="dk1"/>
                </a:solidFill>
              </a:rPr>
              <a:t>to collect data but with an already tagged dataset from Kaggle.</a:t>
            </a:r>
          </a:p>
        </p:txBody>
      </p:sp>
      <p:sp>
        <p:nvSpPr>
          <p:cNvPr id="2" name="Text Placeholder 1">
            <a:extLst>
              <a:ext uri="{FF2B5EF4-FFF2-40B4-BE49-F238E27FC236}">
                <a16:creationId xmlns:a16="http://schemas.microsoft.com/office/drawing/2014/main" id="{B48E6D76-CDB6-4325-ADF4-7E110B12705C}"/>
              </a:ext>
            </a:extLst>
          </p:cNvPr>
          <p:cNvSpPr>
            <a:spLocks noGrp="1"/>
          </p:cNvSpPr>
          <p:nvPr>
            <p:ph type="body" sz="quarter" idx="13"/>
          </p:nvPr>
        </p:nvSpPr>
        <p:spPr/>
        <p:txBody>
          <a:bodyPr vert="horz" lIns="0" tIns="0" rIns="0" bIns="0" rtlCol="0" anchor="t">
            <a:noAutofit/>
          </a:bodyPr>
          <a:lstStyle/>
          <a:p>
            <a:r>
              <a:rPr lang="en-US">
                <a:latin typeface="Open Sans Light"/>
                <a:ea typeface="Open Sans Light"/>
                <a:cs typeface="Open Sans Light"/>
              </a:rPr>
              <a:t>Data sources understanding &amp; types of models proposed</a:t>
            </a:r>
            <a:endParaRPr lang="en-US"/>
          </a:p>
        </p:txBody>
      </p:sp>
      <p:sp>
        <p:nvSpPr>
          <p:cNvPr id="3" name="Title 2">
            <a:extLst>
              <a:ext uri="{FF2B5EF4-FFF2-40B4-BE49-F238E27FC236}">
                <a16:creationId xmlns:a16="http://schemas.microsoft.com/office/drawing/2014/main" id="{5CA7B8CB-9ECC-4E4F-B00B-76F08EB0A271}"/>
              </a:ext>
            </a:extLst>
          </p:cNvPr>
          <p:cNvSpPr>
            <a:spLocks noGrp="1"/>
          </p:cNvSpPr>
          <p:nvPr>
            <p:ph type="title"/>
          </p:nvPr>
        </p:nvSpPr>
        <p:spPr>
          <a:xfrm>
            <a:off x="371771" y="280940"/>
            <a:ext cx="11390734" cy="365760"/>
          </a:xfrm>
        </p:spPr>
        <p:txBody>
          <a:bodyPr/>
          <a:lstStyle/>
          <a:p>
            <a:r>
              <a:rPr lang="en-US">
                <a:latin typeface="Open Sans"/>
                <a:ea typeface="Open Sans"/>
                <a:cs typeface="Open Sans"/>
              </a:rPr>
              <a:t>Data Understanding &amp; Models</a:t>
            </a:r>
            <a:endParaRPr lang="en-US"/>
          </a:p>
        </p:txBody>
      </p:sp>
      <p:pic>
        <p:nvPicPr>
          <p:cNvPr id="4" name="Picture 3">
            <a:extLst>
              <a:ext uri="{FF2B5EF4-FFF2-40B4-BE49-F238E27FC236}">
                <a16:creationId xmlns:a16="http://schemas.microsoft.com/office/drawing/2014/main" id="{00C97760-6D5D-4B40-856E-DDB560AAC7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885" y="6234032"/>
            <a:ext cx="1007299" cy="531193"/>
          </a:xfrm>
          <a:prstGeom prst="rect">
            <a:avLst/>
          </a:prstGeom>
        </p:spPr>
      </p:pic>
      <p:cxnSp>
        <p:nvCxnSpPr>
          <p:cNvPr id="14" name="Straight Connector 13">
            <a:extLst>
              <a:ext uri="{FF2B5EF4-FFF2-40B4-BE49-F238E27FC236}">
                <a16:creationId xmlns:a16="http://schemas.microsoft.com/office/drawing/2014/main" id="{21A59976-560A-44AB-8A23-01F5C277ED6D}"/>
              </a:ext>
            </a:extLst>
          </p:cNvPr>
          <p:cNvCxnSpPr>
            <a:cxnSpLocks/>
          </p:cNvCxnSpPr>
          <p:nvPr/>
        </p:nvCxnSpPr>
        <p:spPr>
          <a:xfrm>
            <a:off x="6294500" y="1027224"/>
            <a:ext cx="0" cy="4554868"/>
          </a:xfrm>
          <a:prstGeom prst="line">
            <a:avLst/>
          </a:prstGeom>
        </p:spPr>
        <p:style>
          <a:lnRef idx="1">
            <a:schemeClr val="accent6"/>
          </a:lnRef>
          <a:fillRef idx="0">
            <a:schemeClr val="accent6"/>
          </a:fillRef>
          <a:effectRef idx="0">
            <a:schemeClr val="accent6"/>
          </a:effectRef>
          <a:fontRef idx="minor">
            <a:schemeClr val="tx1"/>
          </a:fontRef>
        </p:style>
      </p:cxnSp>
      <p:cxnSp>
        <p:nvCxnSpPr>
          <p:cNvPr id="15" name="Straight Connector 14">
            <a:extLst>
              <a:ext uri="{FF2B5EF4-FFF2-40B4-BE49-F238E27FC236}">
                <a16:creationId xmlns:a16="http://schemas.microsoft.com/office/drawing/2014/main" id="{65DF0F10-8DA2-4D53-8937-41421A8A8783}"/>
              </a:ext>
            </a:extLst>
          </p:cNvPr>
          <p:cNvCxnSpPr>
            <a:cxnSpLocks/>
          </p:cNvCxnSpPr>
          <p:nvPr/>
        </p:nvCxnSpPr>
        <p:spPr>
          <a:xfrm flipH="1">
            <a:off x="11328558" y="1031343"/>
            <a:ext cx="39509" cy="4570882"/>
          </a:xfrm>
          <a:prstGeom prst="line">
            <a:avLst/>
          </a:prstGeom>
        </p:spPr>
        <p:style>
          <a:lnRef idx="1">
            <a:schemeClr val="accent6"/>
          </a:lnRef>
          <a:fillRef idx="0">
            <a:schemeClr val="accent6"/>
          </a:fillRef>
          <a:effectRef idx="0">
            <a:schemeClr val="accent6"/>
          </a:effectRef>
          <a:fontRef idx="minor">
            <a:schemeClr val="tx1"/>
          </a:fontRef>
        </p:style>
      </p:cxnSp>
      <p:sp>
        <p:nvSpPr>
          <p:cNvPr id="18" name="TextBox 17">
            <a:extLst>
              <a:ext uri="{FF2B5EF4-FFF2-40B4-BE49-F238E27FC236}">
                <a16:creationId xmlns:a16="http://schemas.microsoft.com/office/drawing/2014/main" id="{FE044E08-D6C7-44AE-9F6C-A4480898A83F}"/>
              </a:ext>
            </a:extLst>
          </p:cNvPr>
          <p:cNvSpPr txBox="1"/>
          <p:nvPr/>
        </p:nvSpPr>
        <p:spPr>
          <a:xfrm>
            <a:off x="2581244" y="1793944"/>
            <a:ext cx="1230080" cy="369332"/>
          </a:xfrm>
          <a:prstGeom prst="rect">
            <a:avLst/>
          </a:prstGeom>
          <a:noFill/>
        </p:spPr>
        <p:txBody>
          <a:bodyPr wrap="square" lIns="91440" tIns="45720" rIns="91440" bIns="45720" rtlCol="0" anchor="t">
            <a:spAutoFit/>
          </a:bodyPr>
          <a:lstStyle/>
          <a:p>
            <a:r>
              <a:rPr lang="en-US"/>
              <a:t>2 Data Sets</a:t>
            </a:r>
          </a:p>
        </p:txBody>
      </p:sp>
      <p:sp>
        <p:nvSpPr>
          <p:cNvPr id="19" name="TextBox 18">
            <a:extLst>
              <a:ext uri="{FF2B5EF4-FFF2-40B4-BE49-F238E27FC236}">
                <a16:creationId xmlns:a16="http://schemas.microsoft.com/office/drawing/2014/main" id="{3F1D9CB3-59D6-4B13-9E8E-1817F7048696}"/>
              </a:ext>
            </a:extLst>
          </p:cNvPr>
          <p:cNvSpPr txBox="1"/>
          <p:nvPr/>
        </p:nvSpPr>
        <p:spPr>
          <a:xfrm>
            <a:off x="7852399" y="1786150"/>
            <a:ext cx="1486497" cy="369332"/>
          </a:xfrm>
          <a:prstGeom prst="rect">
            <a:avLst/>
          </a:prstGeom>
          <a:noFill/>
        </p:spPr>
        <p:txBody>
          <a:bodyPr wrap="none" lIns="91440" tIns="45720" rIns="91440" bIns="45720" rtlCol="0" anchor="t">
            <a:spAutoFit/>
          </a:bodyPr>
          <a:lstStyle/>
          <a:p>
            <a:r>
              <a:rPr lang="en-US"/>
              <a:t>Data Cleaning</a:t>
            </a:r>
          </a:p>
        </p:txBody>
      </p:sp>
      <p:cxnSp>
        <p:nvCxnSpPr>
          <p:cNvPr id="40" name="Straight Connector 39">
            <a:extLst>
              <a:ext uri="{FF2B5EF4-FFF2-40B4-BE49-F238E27FC236}">
                <a16:creationId xmlns:a16="http://schemas.microsoft.com/office/drawing/2014/main" id="{723353CD-6FE0-4C1A-91EC-356A6037B4A0}"/>
              </a:ext>
            </a:extLst>
          </p:cNvPr>
          <p:cNvCxnSpPr>
            <a:cxnSpLocks/>
          </p:cNvCxnSpPr>
          <p:nvPr/>
        </p:nvCxnSpPr>
        <p:spPr>
          <a:xfrm flipV="1">
            <a:off x="309587" y="1733687"/>
            <a:ext cx="11032274" cy="4989"/>
          </a:xfrm>
          <a:prstGeom prst="line">
            <a:avLst/>
          </a:prstGeom>
        </p:spPr>
        <p:style>
          <a:lnRef idx="1">
            <a:schemeClr val="accent6"/>
          </a:lnRef>
          <a:fillRef idx="0">
            <a:schemeClr val="accent6"/>
          </a:fillRef>
          <a:effectRef idx="0">
            <a:schemeClr val="accent6"/>
          </a:effectRef>
          <a:fontRef idx="minor">
            <a:schemeClr val="tx1"/>
          </a:fontRef>
        </p:style>
      </p:cxnSp>
      <p:cxnSp>
        <p:nvCxnSpPr>
          <p:cNvPr id="41" name="Straight Connector 40">
            <a:extLst>
              <a:ext uri="{FF2B5EF4-FFF2-40B4-BE49-F238E27FC236}">
                <a16:creationId xmlns:a16="http://schemas.microsoft.com/office/drawing/2014/main" id="{7B0F02CB-147C-4AE4-B11C-963A06DDB36B}"/>
              </a:ext>
            </a:extLst>
          </p:cNvPr>
          <p:cNvCxnSpPr>
            <a:cxnSpLocks/>
          </p:cNvCxnSpPr>
          <p:nvPr/>
        </p:nvCxnSpPr>
        <p:spPr>
          <a:xfrm>
            <a:off x="306491" y="2152659"/>
            <a:ext cx="11035650" cy="8628"/>
          </a:xfrm>
          <a:prstGeom prst="line">
            <a:avLst/>
          </a:prstGeom>
        </p:spPr>
        <p:style>
          <a:lnRef idx="1">
            <a:schemeClr val="accent6"/>
          </a:lnRef>
          <a:fillRef idx="0">
            <a:schemeClr val="accent6"/>
          </a:fillRef>
          <a:effectRef idx="0">
            <a:schemeClr val="accent6"/>
          </a:effectRef>
          <a:fontRef idx="minor">
            <a:schemeClr val="tx1"/>
          </a:fontRef>
        </p:style>
      </p:cxnSp>
      <p:graphicFrame>
        <p:nvGraphicFramePr>
          <p:cNvPr id="44" name="Table 44">
            <a:extLst>
              <a:ext uri="{FF2B5EF4-FFF2-40B4-BE49-F238E27FC236}">
                <a16:creationId xmlns:a16="http://schemas.microsoft.com/office/drawing/2014/main" id="{F6F0513F-1CFB-4CA6-B90A-05B99B6FBD8F}"/>
              </a:ext>
            </a:extLst>
          </p:cNvPr>
          <p:cNvGraphicFramePr>
            <a:graphicFrameLocks noGrp="1"/>
          </p:cNvGraphicFramePr>
          <p:nvPr>
            <p:extLst>
              <p:ext uri="{D42A27DB-BD31-4B8C-83A1-F6EECF244321}">
                <p14:modId xmlns:p14="http://schemas.microsoft.com/office/powerpoint/2010/main" val="2131347290"/>
              </p:ext>
            </p:extLst>
          </p:nvPr>
        </p:nvGraphicFramePr>
        <p:xfrm>
          <a:off x="7522942" y="2287547"/>
          <a:ext cx="2139957" cy="3246598"/>
        </p:xfrm>
        <a:graphic>
          <a:graphicData uri="http://schemas.openxmlformats.org/drawingml/2006/table">
            <a:tbl>
              <a:tblPr firstRow="1" bandRow="1">
                <a:tableStyleId>{93296810-A885-4BE3-A3E7-6D5BEEA58F35}</a:tableStyleId>
              </a:tblPr>
              <a:tblGrid>
                <a:gridCol w="2139957">
                  <a:extLst>
                    <a:ext uri="{9D8B030D-6E8A-4147-A177-3AD203B41FA5}">
                      <a16:colId xmlns:a16="http://schemas.microsoft.com/office/drawing/2014/main" val="967969510"/>
                    </a:ext>
                  </a:extLst>
                </a:gridCol>
              </a:tblGrid>
              <a:tr h="408878">
                <a:tc>
                  <a:txBody>
                    <a:bodyPr/>
                    <a:lstStyle/>
                    <a:p>
                      <a:pPr algn="ctr"/>
                      <a:r>
                        <a:rPr lang="en-US" sz="1400"/>
                        <a:t>Methods: </a:t>
                      </a:r>
                    </a:p>
                  </a:txBody>
                  <a:tcPr/>
                </a:tc>
                <a:extLst>
                  <a:ext uri="{0D108BD9-81ED-4DB2-BD59-A6C34878D82A}">
                    <a16:rowId xmlns:a16="http://schemas.microsoft.com/office/drawing/2014/main" val="2931717247"/>
                  </a:ext>
                </a:extLst>
              </a:tr>
              <a:tr h="2837720">
                <a:tc>
                  <a:txBody>
                    <a:bodyPr/>
                    <a:lstStyle/>
                    <a:p>
                      <a:pPr marL="285750" indent="-285750">
                        <a:buFont typeface="Arial" panose="020B0604020202020204" pitchFamily="34" charset="0"/>
                        <a:buChar char="•"/>
                      </a:pPr>
                      <a:r>
                        <a:rPr lang="en-US" sz="1400"/>
                        <a:t>Basic Data Preprocessing</a:t>
                      </a:r>
                    </a:p>
                    <a:p>
                      <a:pPr marL="285750" lvl="0" indent="-285750">
                        <a:buFont typeface="Arial" panose="020B0604020202020204" pitchFamily="34" charset="0"/>
                        <a:buChar char="•"/>
                      </a:pPr>
                      <a:r>
                        <a:rPr lang="en-US" sz="1400"/>
                        <a:t>Remove Emojis</a:t>
                      </a:r>
                    </a:p>
                    <a:p>
                      <a:pPr marL="285750" lvl="0" indent="-285750">
                        <a:buFont typeface="Arial" panose="020B0604020202020204" pitchFamily="34" charset="0"/>
                        <a:buChar char="•"/>
                      </a:pPr>
                      <a:r>
                        <a:rPr lang="en-US" sz="1400"/>
                        <a:t>Remove Entities</a:t>
                      </a:r>
                    </a:p>
                    <a:p>
                      <a:pPr marL="285750" indent="-285750">
                        <a:buFont typeface="Arial" panose="020B0604020202020204" pitchFamily="34" charset="0"/>
                        <a:buChar char="•"/>
                      </a:pPr>
                      <a:r>
                        <a:rPr lang="en-US" sz="1400"/>
                        <a:t>Tokenization</a:t>
                      </a:r>
                    </a:p>
                    <a:p>
                      <a:pPr marL="285750" lvl="0" indent="-285750">
                        <a:buFont typeface="Arial" panose="020B0604020202020204" pitchFamily="34" charset="0"/>
                        <a:buChar char="•"/>
                      </a:pPr>
                      <a:r>
                        <a:rPr lang="en-US" sz="1400"/>
                        <a:t>Frequency Distributions</a:t>
                      </a:r>
                    </a:p>
                    <a:p>
                      <a:pPr marL="285750" indent="-285750">
                        <a:buFont typeface="Arial" panose="020B0604020202020204" pitchFamily="34" charset="0"/>
                        <a:buChar char="•"/>
                      </a:pPr>
                      <a:r>
                        <a:rPr lang="en-US" sz="1400"/>
                        <a:t>Stemming</a:t>
                      </a:r>
                    </a:p>
                    <a:p>
                      <a:pPr marL="285750" lvl="0" indent="-285750">
                        <a:buFont typeface="Arial" panose="020B0604020202020204" pitchFamily="34" charset="0"/>
                        <a:buChar char="•"/>
                      </a:pPr>
                      <a:r>
                        <a:rPr lang="en-US" sz="1400"/>
                        <a:t>Lemmatization</a:t>
                      </a:r>
                      <a:endParaRPr lang="en-US"/>
                    </a:p>
                    <a:p>
                      <a:pPr marL="285750" indent="-285750">
                        <a:buFont typeface="Arial" panose="020B0604020202020204" pitchFamily="34" charset="0"/>
                        <a:buChar char="•"/>
                      </a:pPr>
                      <a:r>
                        <a:rPr lang="en-US" sz="1400"/>
                        <a:t>Compute TF-IDK Vectorization</a:t>
                      </a:r>
                    </a:p>
                    <a:p>
                      <a:pPr marL="285750" indent="-285750">
                        <a:buFont typeface="Arial" panose="020B0604020202020204" pitchFamily="34" charset="0"/>
                        <a:buChar char="•"/>
                      </a:pPr>
                      <a:endParaRPr lang="en-US" sz="1100"/>
                    </a:p>
                  </a:txBody>
                  <a:tcPr/>
                </a:tc>
                <a:extLst>
                  <a:ext uri="{0D108BD9-81ED-4DB2-BD59-A6C34878D82A}">
                    <a16:rowId xmlns:a16="http://schemas.microsoft.com/office/drawing/2014/main" val="2000962486"/>
                  </a:ext>
                </a:extLst>
              </a:tr>
            </a:tbl>
          </a:graphicData>
        </a:graphic>
      </p:graphicFrame>
      <p:graphicFrame>
        <p:nvGraphicFramePr>
          <p:cNvPr id="47" name="Table 44">
            <a:extLst>
              <a:ext uri="{FF2B5EF4-FFF2-40B4-BE49-F238E27FC236}">
                <a16:creationId xmlns:a16="http://schemas.microsoft.com/office/drawing/2014/main" id="{640B7F22-D29D-4553-9AF3-0200E72DE684}"/>
              </a:ext>
            </a:extLst>
          </p:cNvPr>
          <p:cNvGraphicFramePr>
            <a:graphicFrameLocks noGrp="1"/>
          </p:cNvGraphicFramePr>
          <p:nvPr>
            <p:extLst>
              <p:ext uri="{D42A27DB-BD31-4B8C-83A1-F6EECF244321}">
                <p14:modId xmlns:p14="http://schemas.microsoft.com/office/powerpoint/2010/main" val="3503372244"/>
              </p:ext>
            </p:extLst>
          </p:nvPr>
        </p:nvGraphicFramePr>
        <p:xfrm>
          <a:off x="450589" y="2289952"/>
          <a:ext cx="5690802" cy="2036757"/>
        </p:xfrm>
        <a:graphic>
          <a:graphicData uri="http://schemas.openxmlformats.org/drawingml/2006/table">
            <a:tbl>
              <a:tblPr firstRow="1" bandRow="1">
                <a:tableStyleId>{93296810-A885-4BE3-A3E7-6D5BEEA58F35}</a:tableStyleId>
              </a:tblPr>
              <a:tblGrid>
                <a:gridCol w="2699228">
                  <a:extLst>
                    <a:ext uri="{9D8B030D-6E8A-4147-A177-3AD203B41FA5}">
                      <a16:colId xmlns:a16="http://schemas.microsoft.com/office/drawing/2014/main" val="967969510"/>
                    </a:ext>
                  </a:extLst>
                </a:gridCol>
                <a:gridCol w="2991574">
                  <a:extLst>
                    <a:ext uri="{9D8B030D-6E8A-4147-A177-3AD203B41FA5}">
                      <a16:colId xmlns:a16="http://schemas.microsoft.com/office/drawing/2014/main" val="412780031"/>
                    </a:ext>
                  </a:extLst>
                </a:gridCol>
              </a:tblGrid>
              <a:tr h="302722">
                <a:tc gridSpan="2">
                  <a:txBody>
                    <a:bodyPr/>
                    <a:lstStyle/>
                    <a:p>
                      <a:pPr algn="ctr"/>
                      <a:r>
                        <a:rPr lang="en-US" sz="1400"/>
                        <a:t>Data from Twitter</a:t>
                      </a:r>
                    </a:p>
                  </a:txBody>
                  <a:tcPr/>
                </a:tc>
                <a:tc hMerge="1">
                  <a:txBody>
                    <a:bodyPr/>
                    <a:lstStyle/>
                    <a:p>
                      <a:r>
                        <a:rPr lang="en-US"/>
                        <a:t>Used for Financial Analysis</a:t>
                      </a:r>
                    </a:p>
                  </a:txBody>
                  <a:tcPr/>
                </a:tc>
                <a:extLst>
                  <a:ext uri="{0D108BD9-81ED-4DB2-BD59-A6C34878D82A}">
                    <a16:rowId xmlns:a16="http://schemas.microsoft.com/office/drawing/2014/main" val="2931717247"/>
                  </a:ext>
                </a:extLst>
              </a:tr>
              <a:tr h="665989">
                <a:tc>
                  <a:txBody>
                    <a:bodyPr/>
                    <a:lstStyle/>
                    <a:p>
                      <a:pPr algn="ctr"/>
                      <a:r>
                        <a:rPr lang="en-US" sz="1400"/>
                        <a:t>Source: Kaggle</a:t>
                      </a:r>
                    </a:p>
                  </a:txBody>
                  <a:tcPr anchor="ctr"/>
                </a:tc>
                <a:tc>
                  <a:txBody>
                    <a:bodyPr/>
                    <a:lstStyle/>
                    <a:p>
                      <a:pPr marL="0" indent="0">
                        <a:buFont typeface="Arial" panose="020B0604020202020204" pitchFamily="34" charset="0"/>
                        <a:buNone/>
                      </a:pPr>
                      <a:r>
                        <a:rPr lang="en-US" sz="1400"/>
                        <a:t>Already tagged as:</a:t>
                      </a:r>
                    </a:p>
                    <a:p>
                      <a:pPr marL="171450" indent="-171450">
                        <a:buFontTx/>
                        <a:buChar char="-"/>
                      </a:pPr>
                      <a:r>
                        <a:rPr lang="en-US" sz="1400"/>
                        <a:t>Positive</a:t>
                      </a:r>
                    </a:p>
                    <a:p>
                      <a:pPr marL="171450" indent="-171450">
                        <a:buFontTx/>
                        <a:buChar char="-"/>
                      </a:pPr>
                      <a:r>
                        <a:rPr lang="en-US" sz="1400"/>
                        <a:t>Neutral</a:t>
                      </a:r>
                    </a:p>
                    <a:p>
                      <a:pPr marL="171450" indent="-171450">
                        <a:buFontTx/>
                        <a:buChar char="-"/>
                      </a:pPr>
                      <a:r>
                        <a:rPr lang="en-US" sz="1400"/>
                        <a:t>Negative</a:t>
                      </a:r>
                    </a:p>
                  </a:txBody>
                  <a:tcPr/>
                </a:tc>
                <a:extLst>
                  <a:ext uri="{0D108BD9-81ED-4DB2-BD59-A6C34878D82A}">
                    <a16:rowId xmlns:a16="http://schemas.microsoft.com/office/drawing/2014/main" val="2000962486"/>
                  </a:ext>
                </a:extLst>
              </a:tr>
              <a:tr h="787077">
                <a:tc gridSpan="2">
                  <a:txBody>
                    <a:bodyPr/>
                    <a:lstStyle/>
                    <a:p>
                      <a:pPr marL="0" indent="0">
                        <a:buFont typeface="Arial" panose="020B0604020202020204" pitchFamily="34" charset="0"/>
                        <a:buNone/>
                      </a:pPr>
                      <a:r>
                        <a:rPr lang="en-US" sz="1400"/>
                        <a:t>Overview:</a:t>
                      </a:r>
                    </a:p>
                    <a:p>
                      <a:pPr marL="0" indent="0" algn="l">
                        <a:buFont typeface="Arial" panose="020B0604020202020204" pitchFamily="34" charset="0"/>
                        <a:buNone/>
                      </a:pPr>
                      <a:r>
                        <a:rPr lang="en-US" sz="1400"/>
                        <a:t>The dataset already tagged with sentiment about videogames </a:t>
                      </a:r>
                    </a:p>
                  </a:txBody>
                  <a:tcPr/>
                </a:tc>
                <a:tc hMerge="1">
                  <a:txBody>
                    <a:bodyPr/>
                    <a:lstStyle/>
                    <a:p>
                      <a:pPr marL="0" indent="0">
                        <a:buFont typeface="Arial" panose="020B0604020202020204" pitchFamily="34" charset="0"/>
                        <a:buNone/>
                      </a:pPr>
                      <a:r>
                        <a:rPr lang="en-US" sz="1100"/>
                        <a:t>Limited number of box office observations, primary purpose of data is not financial</a:t>
                      </a:r>
                    </a:p>
                  </a:txBody>
                  <a:tcPr/>
                </a:tc>
                <a:extLst>
                  <a:ext uri="{0D108BD9-81ED-4DB2-BD59-A6C34878D82A}">
                    <a16:rowId xmlns:a16="http://schemas.microsoft.com/office/drawing/2014/main" val="2355164477"/>
                  </a:ext>
                </a:extLst>
              </a:tr>
            </a:tbl>
          </a:graphicData>
        </a:graphic>
      </p:graphicFrame>
      <p:sp>
        <p:nvSpPr>
          <p:cNvPr id="11" name="TextBox 10">
            <a:extLst>
              <a:ext uri="{FF2B5EF4-FFF2-40B4-BE49-F238E27FC236}">
                <a16:creationId xmlns:a16="http://schemas.microsoft.com/office/drawing/2014/main" id="{2C29C8C4-E3F8-D371-C799-F15362C22DA3}"/>
              </a:ext>
            </a:extLst>
          </p:cNvPr>
          <p:cNvSpPr txBox="1"/>
          <p:nvPr/>
        </p:nvSpPr>
        <p:spPr>
          <a:xfrm>
            <a:off x="7478666" y="1129086"/>
            <a:ext cx="3958540" cy="400110"/>
          </a:xfrm>
          <a:prstGeom prst="rect">
            <a:avLst/>
          </a:prstGeom>
          <a:noFill/>
        </p:spPr>
        <p:txBody>
          <a:bodyPr wrap="square" rtlCol="0">
            <a:spAutoFit/>
          </a:bodyPr>
          <a:lstStyle/>
          <a:p>
            <a:r>
              <a:rPr lang="en-US" sz="2000" b="1"/>
              <a:t>Model Background</a:t>
            </a:r>
          </a:p>
        </p:txBody>
      </p:sp>
      <p:pic>
        <p:nvPicPr>
          <p:cNvPr id="6" name="Picture 6" descr="A blue text on a black background&#10;&#10;Description automatically generated">
            <a:extLst>
              <a:ext uri="{FF2B5EF4-FFF2-40B4-BE49-F238E27FC236}">
                <a16:creationId xmlns:a16="http://schemas.microsoft.com/office/drawing/2014/main" id="{E380ED93-C846-C36A-AEBD-80D3197B2AB6}"/>
              </a:ext>
            </a:extLst>
          </p:cNvPr>
          <p:cNvPicPr>
            <a:picLocks noChangeAspect="1"/>
          </p:cNvPicPr>
          <p:nvPr/>
        </p:nvPicPr>
        <p:blipFill>
          <a:blip r:embed="rId4"/>
          <a:stretch>
            <a:fillRect/>
          </a:stretch>
        </p:blipFill>
        <p:spPr>
          <a:xfrm>
            <a:off x="971225" y="1028148"/>
            <a:ext cx="1609273" cy="720444"/>
          </a:xfrm>
          <a:prstGeom prst="rect">
            <a:avLst/>
          </a:prstGeom>
        </p:spPr>
      </p:pic>
      <p:pic>
        <p:nvPicPr>
          <p:cNvPr id="7" name="Picture 7" descr="A blue bird with wings&#10;&#10;Description automatically generated">
            <a:extLst>
              <a:ext uri="{FF2B5EF4-FFF2-40B4-BE49-F238E27FC236}">
                <a16:creationId xmlns:a16="http://schemas.microsoft.com/office/drawing/2014/main" id="{B36C81CC-2A9C-A735-D712-92074DEA3335}"/>
              </a:ext>
            </a:extLst>
          </p:cNvPr>
          <p:cNvPicPr>
            <a:picLocks noChangeAspect="1"/>
          </p:cNvPicPr>
          <p:nvPr/>
        </p:nvPicPr>
        <p:blipFill>
          <a:blip r:embed="rId5"/>
          <a:stretch>
            <a:fillRect/>
          </a:stretch>
        </p:blipFill>
        <p:spPr>
          <a:xfrm>
            <a:off x="4267732" y="993019"/>
            <a:ext cx="774702" cy="756559"/>
          </a:xfrm>
          <a:prstGeom prst="rect">
            <a:avLst/>
          </a:prstGeom>
        </p:spPr>
      </p:pic>
      <p:sp>
        <p:nvSpPr>
          <p:cNvPr id="22" name="Rectangle 21">
            <a:extLst>
              <a:ext uri="{FF2B5EF4-FFF2-40B4-BE49-F238E27FC236}">
                <a16:creationId xmlns:a16="http://schemas.microsoft.com/office/drawing/2014/main" id="{4F223149-F58B-AC67-BD97-A3FDED40424D}"/>
              </a:ext>
            </a:extLst>
          </p:cNvPr>
          <p:cNvSpPr/>
          <p:nvPr/>
        </p:nvSpPr>
        <p:spPr>
          <a:xfrm>
            <a:off x="4283985" y="5668908"/>
            <a:ext cx="671690" cy="318421"/>
          </a:xfrm>
          <a:prstGeom prst="rect">
            <a:avLst/>
          </a:prstGeom>
          <a:solidFill>
            <a:sysClr val="window" lastClr="FFFFFF"/>
          </a:solidFill>
          <a:ln w="12700" cap="flat" cmpd="sng" algn="ctr">
            <a:solidFill>
              <a:sysClr val="window" lastClr="FFFFFF"/>
            </a:solidFill>
            <a:prstDash val="solid"/>
          </a:ln>
          <a:effectLst/>
        </p:spPr>
        <p:txBody>
          <a:bodyPr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Tree>
    <p:extLst>
      <p:ext uri="{BB962C8B-B14F-4D97-AF65-F5344CB8AC3E}">
        <p14:creationId xmlns:p14="http://schemas.microsoft.com/office/powerpoint/2010/main" val="238479079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39AD2270-E335-4B25-9479-9641996328B0}"/>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15" imgH="416" progId="TCLayout.ActiveDocument.1">
                  <p:embed/>
                </p:oleObj>
              </mc:Choice>
              <mc:Fallback>
                <p:oleObj name="think-cell Slide" r:id="rId5" imgW="415" imgH="416" progId="TCLayout.ActiveDocument.1">
                  <p:embed/>
                  <p:pic>
                    <p:nvPicPr>
                      <p:cNvPr id="4" name="Object 3" hidden="1">
                        <a:extLst>
                          <a:ext uri="{FF2B5EF4-FFF2-40B4-BE49-F238E27FC236}">
                            <a16:creationId xmlns:a16="http://schemas.microsoft.com/office/drawing/2014/main" id="{39AD2270-E335-4B25-9479-9641996328B0}"/>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D0CF5878-E500-4DEF-AB4F-0DA9187B5E2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b="1">
              <a:latin typeface="Chronicle Display Black" pitchFamily="50" charset="0"/>
              <a:sym typeface="Chronicle Display Black" pitchFamily="50" charset="0"/>
            </a:endParaRPr>
          </a:p>
        </p:txBody>
      </p:sp>
      <p:sp>
        <p:nvSpPr>
          <p:cNvPr id="71" name="Rectangle 70">
            <a:extLst>
              <a:ext uri="{FF2B5EF4-FFF2-40B4-BE49-F238E27FC236}">
                <a16:creationId xmlns:a16="http://schemas.microsoft.com/office/drawing/2014/main" id="{91179820-E7F2-4C85-A213-45371D280723}"/>
              </a:ext>
            </a:extLst>
          </p:cNvPr>
          <p:cNvSpPr/>
          <p:nvPr/>
        </p:nvSpPr>
        <p:spPr bwMode="gray">
          <a:xfrm>
            <a:off x="589781" y="1266007"/>
            <a:ext cx="11425724" cy="2443580"/>
          </a:xfrm>
          <a:prstGeom prst="rect">
            <a:avLst/>
          </a:prstGeom>
          <a:solidFill>
            <a:srgbClr val="F2F2F2"/>
          </a:solidFill>
          <a:ln w="19050" algn="ctr">
            <a:noFill/>
            <a:miter lim="800000"/>
            <a:headEnd/>
            <a:tailEnd/>
          </a:ln>
        </p:spPr>
        <p:txBody>
          <a:bodyPr wrap="square" lIns="65303" tIns="65303" rIns="65303" bIns="65303" rtlCol="0" anchor="ctr"/>
          <a:lstStyle/>
          <a:p>
            <a:pPr algn="ctr" defTabSz="671718" fontAlgn="base">
              <a:lnSpc>
                <a:spcPct val="106000"/>
              </a:lnSpc>
              <a:spcBef>
                <a:spcPct val="0"/>
              </a:spcBef>
              <a:spcAft>
                <a:spcPct val="0"/>
              </a:spcAft>
              <a:defRPr/>
            </a:pPr>
            <a:endParaRPr lang="en-US" sz="1175" b="1">
              <a:solidFill>
                <a:prstClr val="white"/>
              </a:solidFill>
              <a:latin typeface="Gotham Book" charset="0"/>
              <a:ea typeface="ヒラギノ角ゴ ProN W3" charset="0"/>
              <a:sym typeface="Gotham Book" charset="0"/>
            </a:endParaRPr>
          </a:p>
        </p:txBody>
      </p:sp>
      <p:sp>
        <p:nvSpPr>
          <p:cNvPr id="72" name="AutoShape 12">
            <a:extLst>
              <a:ext uri="{FF2B5EF4-FFF2-40B4-BE49-F238E27FC236}">
                <a16:creationId xmlns:a16="http://schemas.microsoft.com/office/drawing/2014/main" id="{1EB6104C-9D38-4057-8FE4-F2D4DC3C1DD0}"/>
              </a:ext>
            </a:extLst>
          </p:cNvPr>
          <p:cNvSpPr>
            <a:spLocks noChangeArrowheads="1"/>
          </p:cNvSpPr>
          <p:nvPr/>
        </p:nvSpPr>
        <p:spPr bwMode="auto">
          <a:xfrm rot="5400000">
            <a:off x="4447402" y="-2384136"/>
            <a:ext cx="3297196" cy="11425726"/>
          </a:xfrm>
          <a:prstGeom prst="homePlate">
            <a:avLst>
              <a:gd name="adj" fmla="val 100000"/>
            </a:avLst>
          </a:prstGeom>
          <a:solidFill>
            <a:srgbClr val="F2F2F2"/>
          </a:solidFill>
          <a:ln w="6350" algn="ctr">
            <a:noFill/>
            <a:miter lim="800000"/>
            <a:headEnd/>
            <a:tailEnd/>
          </a:ln>
        </p:spPr>
        <p:txBody>
          <a:bodyPr wrap="square" lIns="65303" tIns="65303" rIns="65303" bIns="65303" anchor="ctr"/>
          <a:lstStyle/>
          <a:p>
            <a:pPr algn="ctr" defTabSz="671718" fontAlgn="base">
              <a:spcBef>
                <a:spcPct val="0"/>
              </a:spcBef>
              <a:spcAft>
                <a:spcPct val="0"/>
              </a:spcAft>
              <a:defRPr/>
            </a:pPr>
            <a:endParaRPr lang="en-US" sz="1028">
              <a:solidFill>
                <a:srgbClr val="343434"/>
              </a:solidFill>
              <a:latin typeface="Gotham Book" charset="0"/>
              <a:ea typeface="ヒラギノ角ゴ ProN W3" charset="0"/>
              <a:sym typeface="Gotham Book" charset="0"/>
            </a:endParaRPr>
          </a:p>
        </p:txBody>
      </p:sp>
      <p:sp>
        <p:nvSpPr>
          <p:cNvPr id="84" name="Freeform 41">
            <a:extLst>
              <a:ext uri="{FF2B5EF4-FFF2-40B4-BE49-F238E27FC236}">
                <a16:creationId xmlns:a16="http://schemas.microsoft.com/office/drawing/2014/main" id="{1465FBB6-46E4-4EBC-BD3A-16FB8B9E4B61}"/>
              </a:ext>
            </a:extLst>
          </p:cNvPr>
          <p:cNvSpPr>
            <a:spLocks noEditPoints="1"/>
          </p:cNvSpPr>
          <p:nvPr/>
        </p:nvSpPr>
        <p:spPr bwMode="auto">
          <a:xfrm>
            <a:off x="2812888" y="1585865"/>
            <a:ext cx="984362" cy="98436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ysClr val="windowText" lastClr="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defTabSz="1142609"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a:ln>
                <a:noFill/>
              </a:ln>
              <a:solidFill>
                <a:prstClr val="black"/>
              </a:solidFill>
              <a:effectLst/>
              <a:uLnTx/>
              <a:uFillTx/>
              <a:ea typeface="ヒラギノ角ゴ ProN W3" charset="0"/>
              <a:sym typeface="Gotham Book" charset="0"/>
            </a:endParaRPr>
          </a:p>
        </p:txBody>
      </p:sp>
      <p:sp>
        <p:nvSpPr>
          <p:cNvPr id="82" name="TextBox 81">
            <a:extLst>
              <a:ext uri="{FF2B5EF4-FFF2-40B4-BE49-F238E27FC236}">
                <a16:creationId xmlns:a16="http://schemas.microsoft.com/office/drawing/2014/main" id="{3CE3B8CB-062A-41B2-91A7-EBD688EDA8FD}"/>
              </a:ext>
            </a:extLst>
          </p:cNvPr>
          <p:cNvSpPr txBox="1"/>
          <p:nvPr/>
        </p:nvSpPr>
        <p:spPr>
          <a:xfrm>
            <a:off x="1789964" y="2676907"/>
            <a:ext cx="2924327" cy="271293"/>
          </a:xfrm>
          <a:prstGeom prst="rect">
            <a:avLst/>
          </a:prstGeom>
          <a:noFill/>
        </p:spPr>
        <p:txBody>
          <a:bodyPr wrap="square" lIns="0" tIns="0" rIns="0" bIns="0" rtlCol="0">
            <a:spAutoFit/>
          </a:bodyPr>
          <a:lstStyle/>
          <a:p>
            <a:pPr marL="0" marR="0" lvl="0" indent="0" algn="ctr" defTabSz="1142609" eaLnBrk="1" fontAlgn="auto" latinLnBrk="0" hangingPunct="1">
              <a:lnSpc>
                <a:spcPct val="100000"/>
              </a:lnSpc>
              <a:spcBef>
                <a:spcPts val="562"/>
              </a:spcBef>
              <a:spcAft>
                <a:spcPts val="0"/>
              </a:spcAft>
              <a:buClrTx/>
              <a:buSzPct val="100000"/>
              <a:buFontTx/>
              <a:buNone/>
              <a:tabLst/>
              <a:defRPr/>
            </a:pPr>
            <a:r>
              <a:rPr kumimoji="0" lang="en-US" sz="1763" b="1" i="0" u="none" strike="noStrike" kern="0" cap="none" spc="0" normalizeH="0" baseline="0" noProof="0">
                <a:ln>
                  <a:noFill/>
                </a:ln>
                <a:solidFill>
                  <a:schemeClr val="accent6"/>
                </a:solidFill>
                <a:effectLst/>
                <a:uLnTx/>
                <a:uFillTx/>
                <a:ea typeface="ヒラギノ角ゴ ProN W3" charset="0"/>
                <a:sym typeface="Gotham Book" charset="0"/>
              </a:rPr>
              <a:t>Multi-Class Logistic Regression</a:t>
            </a:r>
          </a:p>
        </p:txBody>
      </p:sp>
      <p:sp>
        <p:nvSpPr>
          <p:cNvPr id="91" name="Freeform 55">
            <a:extLst>
              <a:ext uri="{FF2B5EF4-FFF2-40B4-BE49-F238E27FC236}">
                <a16:creationId xmlns:a16="http://schemas.microsoft.com/office/drawing/2014/main" id="{711C6CE9-4FF1-493D-98D9-8AB9E79BA4E6}"/>
              </a:ext>
            </a:extLst>
          </p:cNvPr>
          <p:cNvSpPr>
            <a:spLocks noEditPoints="1"/>
          </p:cNvSpPr>
          <p:nvPr/>
        </p:nvSpPr>
        <p:spPr bwMode="auto">
          <a:xfrm>
            <a:off x="5695383" y="1581791"/>
            <a:ext cx="981396" cy="98428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ysClr val="windowText" lastClr="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defTabSz="1142609"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a:ln>
                <a:noFill/>
              </a:ln>
              <a:solidFill>
                <a:prstClr val="black"/>
              </a:solidFill>
              <a:effectLst/>
              <a:uLnTx/>
              <a:uFillTx/>
              <a:ea typeface="ヒラギノ角ゴ ProN W3" charset="0"/>
              <a:sym typeface="Gotham Book" charset="0"/>
            </a:endParaRPr>
          </a:p>
        </p:txBody>
      </p:sp>
      <p:sp>
        <p:nvSpPr>
          <p:cNvPr id="88" name="TextBox 87">
            <a:extLst>
              <a:ext uri="{FF2B5EF4-FFF2-40B4-BE49-F238E27FC236}">
                <a16:creationId xmlns:a16="http://schemas.microsoft.com/office/drawing/2014/main" id="{74AA53EA-B607-4FBC-B116-F7170BF0F010}"/>
              </a:ext>
            </a:extLst>
          </p:cNvPr>
          <p:cNvSpPr txBox="1"/>
          <p:nvPr/>
        </p:nvSpPr>
        <p:spPr>
          <a:xfrm>
            <a:off x="4933949" y="2734401"/>
            <a:ext cx="2504231" cy="271293"/>
          </a:xfrm>
          <a:prstGeom prst="rect">
            <a:avLst/>
          </a:prstGeom>
          <a:noFill/>
        </p:spPr>
        <p:txBody>
          <a:bodyPr wrap="square" lIns="0" tIns="0" rIns="0" bIns="0" rtlCol="0">
            <a:spAutoFit/>
          </a:bodyPr>
          <a:lstStyle/>
          <a:p>
            <a:pPr marL="0" marR="0" lvl="0" indent="0" algn="ctr" defTabSz="1142609" eaLnBrk="1" fontAlgn="auto" latinLnBrk="0" hangingPunct="1">
              <a:lnSpc>
                <a:spcPct val="100000"/>
              </a:lnSpc>
              <a:spcBef>
                <a:spcPts val="562"/>
              </a:spcBef>
              <a:spcAft>
                <a:spcPts val="0"/>
              </a:spcAft>
              <a:buClrTx/>
              <a:buSzPct val="100000"/>
              <a:buFontTx/>
              <a:buNone/>
              <a:tabLst/>
              <a:defRPr/>
            </a:pPr>
            <a:r>
              <a:rPr kumimoji="0" lang="en-US" sz="1763" b="1" i="0" u="none" strike="noStrike" kern="0" cap="none" spc="0" normalizeH="0" baseline="0" noProof="0">
                <a:ln>
                  <a:noFill/>
                </a:ln>
                <a:solidFill>
                  <a:schemeClr val="accent6"/>
                </a:solidFill>
                <a:effectLst/>
                <a:uLnTx/>
                <a:uFillTx/>
                <a:ea typeface="ヒラギノ角ゴ ProN W3" charset="0"/>
                <a:sym typeface="Gotham Book" charset="0"/>
              </a:rPr>
              <a:t>Decision Tree Classifier</a:t>
            </a:r>
          </a:p>
        </p:txBody>
      </p:sp>
      <p:cxnSp>
        <p:nvCxnSpPr>
          <p:cNvPr id="94" name="Straight Connector 93">
            <a:extLst>
              <a:ext uri="{FF2B5EF4-FFF2-40B4-BE49-F238E27FC236}">
                <a16:creationId xmlns:a16="http://schemas.microsoft.com/office/drawing/2014/main" id="{427A404B-6875-4AA8-BC3A-D3C747A1615F}"/>
              </a:ext>
            </a:extLst>
          </p:cNvPr>
          <p:cNvCxnSpPr/>
          <p:nvPr/>
        </p:nvCxnSpPr>
        <p:spPr>
          <a:xfrm>
            <a:off x="6717567" y="2084762"/>
            <a:ext cx="1799551" cy="0"/>
          </a:xfrm>
          <a:prstGeom prst="line">
            <a:avLst/>
          </a:prstGeom>
          <a:noFill/>
          <a:ln w="9525" cap="flat" cmpd="sng" algn="ctr">
            <a:solidFill>
              <a:srgbClr val="53565A"/>
            </a:solidFill>
            <a:prstDash val="dash"/>
          </a:ln>
          <a:effectLst/>
        </p:spPr>
      </p:cxnSp>
      <p:sp>
        <p:nvSpPr>
          <p:cNvPr id="100" name="Freeform 128">
            <a:extLst>
              <a:ext uri="{FF2B5EF4-FFF2-40B4-BE49-F238E27FC236}">
                <a16:creationId xmlns:a16="http://schemas.microsoft.com/office/drawing/2014/main" id="{D2760FED-58E6-472B-8A4B-3C7AAF4C57E3}"/>
              </a:ext>
            </a:extLst>
          </p:cNvPr>
          <p:cNvSpPr>
            <a:spLocks noEditPoints="1"/>
          </p:cNvSpPr>
          <p:nvPr/>
        </p:nvSpPr>
        <p:spPr bwMode="auto">
          <a:xfrm rot="10800000">
            <a:off x="8572843" y="1583162"/>
            <a:ext cx="988438" cy="988437"/>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ysClr val="windowText" lastClr="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defTabSz="1142609"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a:ln>
                <a:noFill/>
              </a:ln>
              <a:solidFill>
                <a:prstClr val="black"/>
              </a:solidFill>
              <a:effectLst/>
              <a:uLnTx/>
              <a:uFillTx/>
              <a:ea typeface="ヒラギノ角ゴ ProN W3" charset="0"/>
              <a:sym typeface="Gotham Book" charset="0"/>
            </a:endParaRPr>
          </a:p>
        </p:txBody>
      </p:sp>
      <p:sp>
        <p:nvSpPr>
          <p:cNvPr id="98" name="TextBox 97">
            <a:extLst>
              <a:ext uri="{FF2B5EF4-FFF2-40B4-BE49-F238E27FC236}">
                <a16:creationId xmlns:a16="http://schemas.microsoft.com/office/drawing/2014/main" id="{A29574C9-3943-4A79-97F4-DC431EB189BB}"/>
              </a:ext>
            </a:extLst>
          </p:cNvPr>
          <p:cNvSpPr txBox="1"/>
          <p:nvPr/>
        </p:nvSpPr>
        <p:spPr>
          <a:xfrm>
            <a:off x="7814947" y="2718017"/>
            <a:ext cx="2504231" cy="271293"/>
          </a:xfrm>
          <a:prstGeom prst="rect">
            <a:avLst/>
          </a:prstGeom>
          <a:noFill/>
        </p:spPr>
        <p:txBody>
          <a:bodyPr wrap="square" lIns="0" tIns="0" rIns="0" bIns="0" rtlCol="0">
            <a:spAutoFit/>
          </a:bodyPr>
          <a:lstStyle/>
          <a:p>
            <a:pPr marL="0" marR="0" lvl="0" indent="0" algn="ctr" defTabSz="1142609" eaLnBrk="1" fontAlgn="auto" latinLnBrk="0" hangingPunct="1">
              <a:lnSpc>
                <a:spcPct val="100000"/>
              </a:lnSpc>
              <a:spcBef>
                <a:spcPts val="562"/>
              </a:spcBef>
              <a:spcAft>
                <a:spcPts val="0"/>
              </a:spcAft>
              <a:buClrTx/>
              <a:buSzPct val="100000"/>
              <a:buFontTx/>
              <a:buNone/>
              <a:tabLst/>
              <a:defRPr/>
            </a:pPr>
            <a:r>
              <a:rPr kumimoji="0" lang="en-US" sz="1763" b="1" i="0" u="none" strike="noStrike" kern="0" cap="none" spc="0" normalizeH="0" baseline="0" noProof="0">
                <a:ln>
                  <a:noFill/>
                </a:ln>
                <a:solidFill>
                  <a:schemeClr val="accent6"/>
                </a:solidFill>
                <a:effectLst/>
                <a:uLnTx/>
                <a:uFillTx/>
                <a:ea typeface="ヒラギノ角ゴ ProN W3" charset="0"/>
                <a:sym typeface="Gotham Book" charset="0"/>
              </a:rPr>
              <a:t>Neural Network</a:t>
            </a:r>
          </a:p>
        </p:txBody>
      </p:sp>
      <p:cxnSp>
        <p:nvCxnSpPr>
          <p:cNvPr id="102" name="Straight Connector 101">
            <a:extLst>
              <a:ext uri="{FF2B5EF4-FFF2-40B4-BE49-F238E27FC236}">
                <a16:creationId xmlns:a16="http://schemas.microsoft.com/office/drawing/2014/main" id="{6D1200C9-41D3-40A9-9028-0DE19FEC8607}"/>
              </a:ext>
            </a:extLst>
          </p:cNvPr>
          <p:cNvCxnSpPr/>
          <p:nvPr/>
        </p:nvCxnSpPr>
        <p:spPr>
          <a:xfrm>
            <a:off x="3847860" y="2084762"/>
            <a:ext cx="1766273" cy="0"/>
          </a:xfrm>
          <a:prstGeom prst="line">
            <a:avLst/>
          </a:prstGeom>
          <a:noFill/>
          <a:ln w="9525" cap="flat" cmpd="sng" algn="ctr">
            <a:solidFill>
              <a:srgbClr val="53565A"/>
            </a:solidFill>
            <a:prstDash val="dash"/>
          </a:ln>
          <a:effectLst/>
        </p:spPr>
      </p:cxnSp>
      <p:sp>
        <p:nvSpPr>
          <p:cNvPr id="103" name="Rectangle 102">
            <a:extLst>
              <a:ext uri="{FF2B5EF4-FFF2-40B4-BE49-F238E27FC236}">
                <a16:creationId xmlns:a16="http://schemas.microsoft.com/office/drawing/2014/main" id="{FC8694FA-A357-4788-A1BA-B564228DBA69}"/>
              </a:ext>
            </a:extLst>
          </p:cNvPr>
          <p:cNvSpPr/>
          <p:nvPr/>
        </p:nvSpPr>
        <p:spPr>
          <a:xfrm>
            <a:off x="5510324" y="5238162"/>
            <a:ext cx="1955953" cy="453877"/>
          </a:xfrm>
          <a:prstGeom prst="rect">
            <a:avLst/>
          </a:prstGeom>
          <a:solidFill>
            <a:schemeClr val="accent2"/>
          </a:solidFill>
          <a:ln w="12700" cap="flat" cmpd="sng" algn="ctr">
            <a:noFill/>
            <a:prstDash val="solid"/>
          </a:ln>
          <a:effectLst/>
        </p:spPr>
        <p:txBody>
          <a:bodyPr wrap="square" lIns="0" tIns="0" rIns="0" bIns="0" rtlCol="0" anchor="ctr">
            <a:noAutofit/>
          </a:bodyPr>
          <a:lstStyle/>
          <a:p>
            <a:pPr marL="147167" marR="0" lvl="0" indent="0" defTabSz="671718" eaLnBrk="1" fontAlgn="base" latinLnBrk="0" hangingPunct="1">
              <a:lnSpc>
                <a:spcPct val="100000"/>
              </a:lnSpc>
              <a:spcBef>
                <a:spcPct val="0"/>
              </a:spcBef>
              <a:spcAft>
                <a:spcPct val="0"/>
              </a:spcAft>
              <a:buClrTx/>
              <a:buSzTx/>
              <a:buFontTx/>
              <a:buNone/>
              <a:tabLst/>
              <a:defRPr/>
            </a:pPr>
            <a:r>
              <a:rPr kumimoji="0" lang="en-US" sz="2057" b="0" i="0" u="none" strike="noStrike" kern="0" cap="none" spc="0" normalizeH="0" baseline="0" noProof="0">
                <a:ln>
                  <a:noFill/>
                </a:ln>
                <a:solidFill>
                  <a:srgbClr val="FFFFFF"/>
                </a:solidFill>
                <a:effectLst/>
                <a:uLnTx/>
                <a:uFillTx/>
                <a:ea typeface="+mn-ea"/>
                <a:cs typeface="Segoe UI Light" panose="020B0502040204020203" pitchFamily="34" charset="0"/>
                <a:sym typeface="Gotham Book" charset="0"/>
              </a:rPr>
              <a:t>Faster</a:t>
            </a:r>
          </a:p>
        </p:txBody>
      </p:sp>
      <p:grpSp>
        <p:nvGrpSpPr>
          <p:cNvPr id="104" name="Group 103">
            <a:extLst>
              <a:ext uri="{FF2B5EF4-FFF2-40B4-BE49-F238E27FC236}">
                <a16:creationId xmlns:a16="http://schemas.microsoft.com/office/drawing/2014/main" id="{E3109D7B-8D0F-48B1-AB6A-EC4A20817F05}"/>
              </a:ext>
            </a:extLst>
          </p:cNvPr>
          <p:cNvGrpSpPr/>
          <p:nvPr/>
        </p:nvGrpSpPr>
        <p:grpSpPr>
          <a:xfrm>
            <a:off x="7247001" y="5001656"/>
            <a:ext cx="753143" cy="928094"/>
            <a:chOff x="4021476" y="4047257"/>
            <a:chExt cx="1025286" cy="1263453"/>
          </a:xfrm>
        </p:grpSpPr>
        <p:sp>
          <p:nvSpPr>
            <p:cNvPr id="105" name="Oval 104">
              <a:extLst>
                <a:ext uri="{FF2B5EF4-FFF2-40B4-BE49-F238E27FC236}">
                  <a16:creationId xmlns:a16="http://schemas.microsoft.com/office/drawing/2014/main" id="{597A1B8C-ECFE-4C8C-92FA-A49668DFBB03}"/>
                </a:ext>
              </a:extLst>
            </p:cNvPr>
            <p:cNvSpPr>
              <a:spLocks noChangeAspect="1"/>
            </p:cNvSpPr>
            <p:nvPr/>
          </p:nvSpPr>
          <p:spPr>
            <a:xfrm>
              <a:off x="4021476" y="4199455"/>
              <a:ext cx="1025286" cy="955941"/>
            </a:xfrm>
            <a:prstGeom prst="ellipse">
              <a:avLst/>
            </a:prstGeom>
            <a:solidFill>
              <a:schemeClr val="accent2">
                <a:alpha val="45000"/>
              </a:schemeClr>
            </a:solidFill>
            <a:ln w="12700" cap="flat" cmpd="sng" algn="ctr">
              <a:noFill/>
              <a:prstDash val="solid"/>
            </a:ln>
            <a:effectLst/>
          </p:spPr>
          <p:txBody>
            <a:bodyPr wrap="square" rtlCol="0" anchor="ctr">
              <a:spAutoFit/>
            </a:bodyPr>
            <a:lstStyle/>
            <a:p>
              <a:pPr marL="232149" marR="0" lvl="0" indent="-232149"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
          <p:nvSpPr>
            <p:cNvPr id="106" name="Rectangle 105">
              <a:extLst>
                <a:ext uri="{FF2B5EF4-FFF2-40B4-BE49-F238E27FC236}">
                  <a16:creationId xmlns:a16="http://schemas.microsoft.com/office/drawing/2014/main" id="{922A694F-CF94-45C4-BAA9-2EB4B759863C}"/>
                </a:ext>
              </a:extLst>
            </p:cNvPr>
            <p:cNvSpPr/>
            <p:nvPr/>
          </p:nvSpPr>
          <p:spPr>
            <a:xfrm>
              <a:off x="4119859" y="4877230"/>
              <a:ext cx="914401" cy="433480"/>
            </a:xfrm>
            <a:prstGeom prst="rect">
              <a:avLst/>
            </a:prstGeom>
            <a:solidFill>
              <a:sysClr val="window" lastClr="FFFFFF"/>
            </a:solidFill>
            <a:ln w="12700" cap="flat" cmpd="sng" algn="ctr">
              <a:noFill/>
              <a:prstDash val="solid"/>
            </a:ln>
            <a:effectLst/>
          </p:spPr>
          <p:txBody>
            <a:bodyPr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
          <p:nvSpPr>
            <p:cNvPr id="107" name="Rectangle 106">
              <a:extLst>
                <a:ext uri="{FF2B5EF4-FFF2-40B4-BE49-F238E27FC236}">
                  <a16:creationId xmlns:a16="http://schemas.microsoft.com/office/drawing/2014/main" id="{4C03D79A-0107-4182-A56F-27DAD94E2526}"/>
                </a:ext>
              </a:extLst>
            </p:cNvPr>
            <p:cNvSpPr/>
            <p:nvPr/>
          </p:nvSpPr>
          <p:spPr>
            <a:xfrm>
              <a:off x="4099672" y="4047257"/>
              <a:ext cx="914401" cy="433480"/>
            </a:xfrm>
            <a:prstGeom prst="rect">
              <a:avLst/>
            </a:prstGeom>
            <a:solidFill>
              <a:sysClr val="window" lastClr="FFFFFF"/>
            </a:solidFill>
            <a:ln w="12700" cap="flat" cmpd="sng" algn="ctr">
              <a:noFill/>
              <a:prstDash val="solid"/>
            </a:ln>
            <a:effectLst/>
          </p:spPr>
          <p:txBody>
            <a:bodyPr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grpSp>
      <p:sp>
        <p:nvSpPr>
          <p:cNvPr id="108" name="Rectangle 107">
            <a:extLst>
              <a:ext uri="{FF2B5EF4-FFF2-40B4-BE49-F238E27FC236}">
                <a16:creationId xmlns:a16="http://schemas.microsoft.com/office/drawing/2014/main" id="{E2502D9B-A7BA-4857-82C7-09872D077B02}"/>
              </a:ext>
            </a:extLst>
          </p:cNvPr>
          <p:cNvSpPr/>
          <p:nvPr/>
        </p:nvSpPr>
        <p:spPr>
          <a:xfrm>
            <a:off x="2894478" y="5240357"/>
            <a:ext cx="2058011" cy="449486"/>
          </a:xfrm>
          <a:prstGeom prst="rect">
            <a:avLst/>
          </a:prstGeom>
          <a:solidFill>
            <a:srgbClr val="00B050"/>
          </a:solidFill>
          <a:ln w="12700" cap="flat" cmpd="sng" algn="ctr">
            <a:noFill/>
            <a:prstDash val="solid"/>
          </a:ln>
          <a:effectLst/>
        </p:spPr>
        <p:txBody>
          <a:bodyPr wrap="square" lIns="0" tIns="0" rIns="0" bIns="0" rtlCol="0" anchor="ctr">
            <a:noAutofit/>
          </a:bodyPr>
          <a:lstStyle/>
          <a:p>
            <a:pPr marL="147167" marR="0" lvl="0" indent="0" defTabSz="671718" eaLnBrk="1" fontAlgn="base" latinLnBrk="0" hangingPunct="1">
              <a:lnSpc>
                <a:spcPct val="100000"/>
              </a:lnSpc>
              <a:spcBef>
                <a:spcPct val="0"/>
              </a:spcBef>
              <a:spcAft>
                <a:spcPct val="0"/>
              </a:spcAft>
              <a:buClrTx/>
              <a:buSzTx/>
              <a:buFontTx/>
              <a:buNone/>
              <a:tabLst/>
              <a:defRPr/>
            </a:pPr>
            <a:r>
              <a:rPr kumimoji="0" lang="en-US" sz="2057" b="0" i="0" u="none" strike="noStrike" kern="0" cap="none" spc="0" normalizeH="0" baseline="0" noProof="0">
                <a:ln>
                  <a:noFill/>
                </a:ln>
                <a:solidFill>
                  <a:prstClr val="white"/>
                </a:solidFill>
                <a:effectLst/>
                <a:uLnTx/>
                <a:uFillTx/>
                <a:ea typeface="+mn-ea"/>
                <a:cs typeface="Segoe UI Light" panose="020B0502040204020203" pitchFamily="34" charset="0"/>
                <a:sym typeface="Gotham Book" charset="0"/>
              </a:rPr>
              <a:t>Better</a:t>
            </a:r>
          </a:p>
        </p:txBody>
      </p:sp>
      <p:sp>
        <p:nvSpPr>
          <p:cNvPr id="111" name="Rectangle 110">
            <a:extLst>
              <a:ext uri="{FF2B5EF4-FFF2-40B4-BE49-F238E27FC236}">
                <a16:creationId xmlns:a16="http://schemas.microsoft.com/office/drawing/2014/main" id="{F5BC6ABB-7A10-4FD1-878F-1C7BE465C586}"/>
              </a:ext>
            </a:extLst>
          </p:cNvPr>
          <p:cNvSpPr/>
          <p:nvPr/>
        </p:nvSpPr>
        <p:spPr>
          <a:xfrm>
            <a:off x="4787283" y="5609300"/>
            <a:ext cx="671690" cy="318421"/>
          </a:xfrm>
          <a:prstGeom prst="rect">
            <a:avLst/>
          </a:prstGeom>
          <a:solidFill>
            <a:sysClr val="window" lastClr="FFFFFF"/>
          </a:solidFill>
          <a:ln w="12700" cap="flat" cmpd="sng" algn="ctr">
            <a:noFill/>
            <a:prstDash val="solid"/>
          </a:ln>
          <a:effectLst/>
        </p:spPr>
        <p:txBody>
          <a:bodyPr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
        <p:nvSpPr>
          <p:cNvPr id="112" name="Rectangle 111">
            <a:extLst>
              <a:ext uri="{FF2B5EF4-FFF2-40B4-BE49-F238E27FC236}">
                <a16:creationId xmlns:a16="http://schemas.microsoft.com/office/drawing/2014/main" id="{5532CD97-83AE-4831-AC10-2F0F4BB56063}"/>
              </a:ext>
            </a:extLst>
          </p:cNvPr>
          <p:cNvSpPr/>
          <p:nvPr/>
        </p:nvSpPr>
        <p:spPr>
          <a:xfrm>
            <a:off x="4772453" y="4880795"/>
            <a:ext cx="671690" cy="318421"/>
          </a:xfrm>
          <a:prstGeom prst="rect">
            <a:avLst/>
          </a:prstGeom>
          <a:solidFill>
            <a:sysClr val="window" lastClr="FFFFFF"/>
          </a:solidFill>
          <a:ln w="12700" cap="flat" cmpd="sng" algn="ctr">
            <a:solidFill>
              <a:sysClr val="window" lastClr="FFFFFF"/>
            </a:solidFill>
            <a:prstDash val="solid"/>
          </a:ln>
          <a:effectLst/>
        </p:spPr>
        <p:txBody>
          <a:bodyPr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cxnSp>
        <p:nvCxnSpPr>
          <p:cNvPr id="113" name="Straight Connector 112">
            <a:extLst>
              <a:ext uri="{FF2B5EF4-FFF2-40B4-BE49-F238E27FC236}">
                <a16:creationId xmlns:a16="http://schemas.microsoft.com/office/drawing/2014/main" id="{8563189E-970C-449A-9019-8501DD904AD6}"/>
              </a:ext>
            </a:extLst>
          </p:cNvPr>
          <p:cNvCxnSpPr/>
          <p:nvPr/>
        </p:nvCxnSpPr>
        <p:spPr>
          <a:xfrm flipH="1">
            <a:off x="2582470" y="5731977"/>
            <a:ext cx="0" cy="652164"/>
          </a:xfrm>
          <a:prstGeom prst="line">
            <a:avLst/>
          </a:prstGeom>
          <a:noFill/>
          <a:ln w="19050" cap="flat" cmpd="sng" algn="ctr">
            <a:solidFill>
              <a:sysClr val="window" lastClr="FFFFFF">
                <a:lumMod val="75000"/>
              </a:sysClr>
            </a:solidFill>
            <a:prstDash val="dash"/>
          </a:ln>
          <a:effectLst/>
        </p:spPr>
      </p:cxnSp>
      <p:grpSp>
        <p:nvGrpSpPr>
          <p:cNvPr id="114" name="Group 113">
            <a:extLst>
              <a:ext uri="{FF2B5EF4-FFF2-40B4-BE49-F238E27FC236}">
                <a16:creationId xmlns:a16="http://schemas.microsoft.com/office/drawing/2014/main" id="{23A0A80A-62E8-49A4-A1CB-DE37CE679948}"/>
              </a:ext>
            </a:extLst>
          </p:cNvPr>
          <p:cNvGrpSpPr/>
          <p:nvPr/>
        </p:nvGrpSpPr>
        <p:grpSpPr>
          <a:xfrm>
            <a:off x="5198309" y="5819667"/>
            <a:ext cx="2529785" cy="652164"/>
            <a:chOff x="4679407" y="5233333"/>
            <a:chExt cx="3443904" cy="795771"/>
          </a:xfrm>
        </p:grpSpPr>
        <p:cxnSp>
          <p:nvCxnSpPr>
            <p:cNvPr id="115" name="Straight Connector 114">
              <a:extLst>
                <a:ext uri="{FF2B5EF4-FFF2-40B4-BE49-F238E27FC236}">
                  <a16:creationId xmlns:a16="http://schemas.microsoft.com/office/drawing/2014/main" id="{9FE1FD8D-4CB7-41E7-9D01-8F268C93E096}"/>
                </a:ext>
              </a:extLst>
            </p:cNvPr>
            <p:cNvCxnSpPr/>
            <p:nvPr/>
          </p:nvCxnSpPr>
          <p:spPr>
            <a:xfrm flipH="1">
              <a:off x="4679407" y="5233333"/>
              <a:ext cx="0" cy="795771"/>
            </a:xfrm>
            <a:prstGeom prst="line">
              <a:avLst/>
            </a:prstGeom>
            <a:noFill/>
            <a:ln w="19050" cap="flat" cmpd="sng" algn="ctr">
              <a:solidFill>
                <a:sysClr val="window" lastClr="FFFFFF">
                  <a:lumMod val="75000"/>
                </a:sysClr>
              </a:solidFill>
              <a:prstDash val="dash"/>
            </a:ln>
            <a:effectLst/>
          </p:spPr>
        </p:cxnSp>
        <p:cxnSp>
          <p:nvCxnSpPr>
            <p:cNvPr id="116" name="Straight Connector 115">
              <a:extLst>
                <a:ext uri="{FF2B5EF4-FFF2-40B4-BE49-F238E27FC236}">
                  <a16:creationId xmlns:a16="http://schemas.microsoft.com/office/drawing/2014/main" id="{61722F0B-6184-45A2-9632-B29D2BA28FC6}"/>
                </a:ext>
              </a:extLst>
            </p:cNvPr>
            <p:cNvCxnSpPr/>
            <p:nvPr/>
          </p:nvCxnSpPr>
          <p:spPr>
            <a:xfrm flipH="1">
              <a:off x="8123311" y="5233333"/>
              <a:ext cx="0" cy="795528"/>
            </a:xfrm>
            <a:prstGeom prst="line">
              <a:avLst/>
            </a:prstGeom>
            <a:noFill/>
            <a:ln w="19050" cap="flat" cmpd="sng" algn="ctr">
              <a:solidFill>
                <a:sysClr val="window" lastClr="FFFFFF">
                  <a:lumMod val="75000"/>
                </a:sysClr>
              </a:solidFill>
              <a:prstDash val="dash"/>
            </a:ln>
            <a:effectLst/>
          </p:spPr>
        </p:cxnSp>
      </p:grpSp>
      <p:sp>
        <p:nvSpPr>
          <p:cNvPr id="117" name="Rectangle 116">
            <a:extLst>
              <a:ext uri="{FF2B5EF4-FFF2-40B4-BE49-F238E27FC236}">
                <a16:creationId xmlns:a16="http://schemas.microsoft.com/office/drawing/2014/main" id="{E17B44A5-F22E-46C7-B803-1E3C47CEDEAC}"/>
              </a:ext>
            </a:extLst>
          </p:cNvPr>
          <p:cNvSpPr/>
          <p:nvPr/>
        </p:nvSpPr>
        <p:spPr>
          <a:xfrm>
            <a:off x="8011410" y="5238162"/>
            <a:ext cx="2307768" cy="453877"/>
          </a:xfrm>
          <a:prstGeom prst="rect">
            <a:avLst/>
          </a:prstGeom>
          <a:solidFill>
            <a:schemeClr val="accent3"/>
          </a:solidFill>
          <a:ln w="12700" cap="flat" cmpd="sng" algn="ctr">
            <a:solidFill>
              <a:schemeClr val="accent3"/>
            </a:solidFill>
            <a:prstDash val="solid"/>
          </a:ln>
          <a:effectLst/>
        </p:spPr>
        <p:txBody>
          <a:bodyPr wrap="square" lIns="0" tIns="0" rIns="0" bIns="0" rtlCol="0" anchor="ctr">
            <a:noAutofit/>
          </a:bodyPr>
          <a:lstStyle/>
          <a:p>
            <a:pPr marL="147167" marR="0" lvl="0" indent="0" defTabSz="671718" eaLnBrk="1" fontAlgn="base" latinLnBrk="0" hangingPunct="1">
              <a:lnSpc>
                <a:spcPct val="100000"/>
              </a:lnSpc>
              <a:spcBef>
                <a:spcPct val="0"/>
              </a:spcBef>
              <a:spcAft>
                <a:spcPct val="0"/>
              </a:spcAft>
              <a:buClrTx/>
              <a:buSzTx/>
              <a:buFontTx/>
              <a:buNone/>
              <a:tabLst/>
              <a:defRPr/>
            </a:pPr>
            <a:r>
              <a:rPr lang="en-US" sz="2057" kern="0">
                <a:solidFill>
                  <a:srgbClr val="FFFFFF"/>
                </a:solidFill>
                <a:cs typeface="Segoe UI Light" panose="020B0502040204020203" pitchFamily="34" charset="0"/>
                <a:sym typeface="Gotham Book" charset="0"/>
              </a:rPr>
              <a:t>Cheaper</a:t>
            </a:r>
            <a:endParaRPr kumimoji="0" lang="en-US" sz="2057" b="0" i="0" u="none" strike="noStrike" kern="0" cap="none" spc="0" normalizeH="0" baseline="0" noProof="0">
              <a:ln>
                <a:noFill/>
              </a:ln>
              <a:solidFill>
                <a:srgbClr val="FFFFFF"/>
              </a:solidFill>
              <a:effectLst/>
              <a:uLnTx/>
              <a:uFillTx/>
              <a:ea typeface="+mn-ea"/>
              <a:cs typeface="Segoe UI Light" panose="020B0502040204020203" pitchFamily="34" charset="0"/>
              <a:sym typeface="Gotham Book" charset="0"/>
            </a:endParaRPr>
          </a:p>
        </p:txBody>
      </p:sp>
      <p:sp>
        <p:nvSpPr>
          <p:cNvPr id="118" name="Oval 117">
            <a:extLst>
              <a:ext uri="{FF2B5EF4-FFF2-40B4-BE49-F238E27FC236}">
                <a16:creationId xmlns:a16="http://schemas.microsoft.com/office/drawing/2014/main" id="{0282A726-549E-40DD-8D29-60C55A4BCACD}"/>
              </a:ext>
            </a:extLst>
          </p:cNvPr>
          <p:cNvSpPr>
            <a:spLocks noChangeAspect="1"/>
          </p:cNvSpPr>
          <p:nvPr/>
        </p:nvSpPr>
        <p:spPr>
          <a:xfrm>
            <a:off x="7351611" y="5107778"/>
            <a:ext cx="753143" cy="702205"/>
          </a:xfrm>
          <a:prstGeom prst="ellipse">
            <a:avLst/>
          </a:prstGeom>
          <a:solidFill>
            <a:schemeClr val="accent3"/>
          </a:solidFill>
          <a:ln w="12700" cap="flat" cmpd="sng" algn="ctr">
            <a:solidFill>
              <a:schemeClr val="accent3"/>
            </a:solidFill>
            <a:prstDash val="solid"/>
          </a:ln>
          <a:effectLst/>
        </p:spPr>
        <p:txBody>
          <a:bodyPr wrap="square" rtlCol="0" anchor="ctr">
            <a:spAutoFit/>
          </a:bodyPr>
          <a:lstStyle/>
          <a:p>
            <a:pPr marL="232149" marR="0" lvl="0" indent="-232149"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
        <p:nvSpPr>
          <p:cNvPr id="119" name="Oval 118">
            <a:extLst>
              <a:ext uri="{FF2B5EF4-FFF2-40B4-BE49-F238E27FC236}">
                <a16:creationId xmlns:a16="http://schemas.microsoft.com/office/drawing/2014/main" id="{BFC813F9-7E1F-4F2E-B3E8-F962254C6B21}"/>
              </a:ext>
            </a:extLst>
          </p:cNvPr>
          <p:cNvSpPr>
            <a:spLocks noChangeAspect="1"/>
          </p:cNvSpPr>
          <p:nvPr/>
        </p:nvSpPr>
        <p:spPr>
          <a:xfrm>
            <a:off x="2211070" y="5107778"/>
            <a:ext cx="753143" cy="702205"/>
          </a:xfrm>
          <a:prstGeom prst="ellipse">
            <a:avLst/>
          </a:prstGeom>
          <a:solidFill>
            <a:srgbClr val="00B050"/>
          </a:solidFill>
          <a:ln w="12700" cap="flat" cmpd="sng" algn="ctr">
            <a:solidFill>
              <a:srgbClr val="86BC25"/>
            </a:solidFill>
            <a:prstDash val="solid"/>
          </a:ln>
          <a:effectLst/>
        </p:spPr>
        <p:txBody>
          <a:bodyPr wrap="square" rtlCol="0" anchor="ctr">
            <a:spAutoFit/>
          </a:bodyPr>
          <a:lstStyle/>
          <a:p>
            <a:pPr marL="232149" marR="0" lvl="0" indent="-232149"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
        <p:nvSpPr>
          <p:cNvPr id="120" name="Oval 119">
            <a:extLst>
              <a:ext uri="{FF2B5EF4-FFF2-40B4-BE49-F238E27FC236}">
                <a16:creationId xmlns:a16="http://schemas.microsoft.com/office/drawing/2014/main" id="{47307843-F5A1-4E3F-BCB7-5959BEBC990B}"/>
              </a:ext>
            </a:extLst>
          </p:cNvPr>
          <p:cNvSpPr>
            <a:spLocks noChangeAspect="1"/>
          </p:cNvSpPr>
          <p:nvPr/>
        </p:nvSpPr>
        <p:spPr>
          <a:xfrm>
            <a:off x="4847274" y="5101128"/>
            <a:ext cx="753143" cy="702205"/>
          </a:xfrm>
          <a:prstGeom prst="ellipse">
            <a:avLst/>
          </a:prstGeom>
          <a:solidFill>
            <a:schemeClr val="accent2"/>
          </a:solidFill>
          <a:ln w="12700" cap="flat" cmpd="sng" algn="ctr">
            <a:solidFill>
              <a:schemeClr val="accent2"/>
            </a:solidFill>
            <a:prstDash val="solid"/>
          </a:ln>
          <a:effectLst/>
        </p:spPr>
        <p:txBody>
          <a:bodyPr wrap="square" rtlCol="0" anchor="ctr">
            <a:spAutoFit/>
          </a:bodyPr>
          <a:lstStyle/>
          <a:p>
            <a:pPr marL="232149" marR="0" lvl="0" indent="-232149"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grpSp>
        <p:nvGrpSpPr>
          <p:cNvPr id="121" name="Group 325">
            <a:extLst>
              <a:ext uri="{FF2B5EF4-FFF2-40B4-BE49-F238E27FC236}">
                <a16:creationId xmlns:a16="http://schemas.microsoft.com/office/drawing/2014/main" id="{DF4105B4-47EC-4B65-81C4-B6749FC42BE9}"/>
              </a:ext>
            </a:extLst>
          </p:cNvPr>
          <p:cNvGrpSpPr>
            <a:grpSpLocks noChangeAspect="1"/>
          </p:cNvGrpSpPr>
          <p:nvPr/>
        </p:nvGrpSpPr>
        <p:grpSpPr bwMode="auto">
          <a:xfrm>
            <a:off x="4914592" y="5153950"/>
            <a:ext cx="602749" cy="604521"/>
            <a:chOff x="5044" y="1157"/>
            <a:chExt cx="340" cy="341"/>
          </a:xfrm>
          <a:solidFill>
            <a:sysClr val="window" lastClr="FFFFFF"/>
          </a:solidFill>
        </p:grpSpPr>
        <p:sp>
          <p:nvSpPr>
            <p:cNvPr id="122" name="Freeform 326">
              <a:extLst>
                <a:ext uri="{FF2B5EF4-FFF2-40B4-BE49-F238E27FC236}">
                  <a16:creationId xmlns:a16="http://schemas.microsoft.com/office/drawing/2014/main" id="{DA510357-AE49-4989-830D-B7345ACFA799}"/>
                </a:ext>
              </a:extLst>
            </p:cNvPr>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sp>
          <p:nvSpPr>
            <p:cNvPr id="123" name="Freeform 327">
              <a:extLst>
                <a:ext uri="{FF2B5EF4-FFF2-40B4-BE49-F238E27FC236}">
                  <a16:creationId xmlns:a16="http://schemas.microsoft.com/office/drawing/2014/main" id="{35BD31CD-B107-4A3F-8815-9E18AF7EA0CD}"/>
                </a:ext>
              </a:extLst>
            </p:cNvPr>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grpSp>
      <p:grpSp>
        <p:nvGrpSpPr>
          <p:cNvPr id="124" name="Group 48">
            <a:extLst>
              <a:ext uri="{FF2B5EF4-FFF2-40B4-BE49-F238E27FC236}">
                <a16:creationId xmlns:a16="http://schemas.microsoft.com/office/drawing/2014/main" id="{72B8628F-6B06-4562-9BB3-FB2D77A04C6A}"/>
              </a:ext>
            </a:extLst>
          </p:cNvPr>
          <p:cNvGrpSpPr>
            <a:grpSpLocks noChangeAspect="1"/>
          </p:cNvGrpSpPr>
          <p:nvPr/>
        </p:nvGrpSpPr>
        <p:grpSpPr bwMode="auto">
          <a:xfrm>
            <a:off x="7425554" y="5161652"/>
            <a:ext cx="604521" cy="604521"/>
            <a:chOff x="4277" y="1990"/>
            <a:chExt cx="340" cy="340"/>
          </a:xfrm>
          <a:solidFill>
            <a:sysClr val="window" lastClr="FFFFFF"/>
          </a:solidFill>
        </p:grpSpPr>
        <p:sp>
          <p:nvSpPr>
            <p:cNvPr id="125" name="Freeform 49">
              <a:extLst>
                <a:ext uri="{FF2B5EF4-FFF2-40B4-BE49-F238E27FC236}">
                  <a16:creationId xmlns:a16="http://schemas.microsoft.com/office/drawing/2014/main" id="{97ED4CE5-71D6-4B31-B37C-653305431C1D}"/>
                </a:ext>
              </a:extLst>
            </p:cNvPr>
            <p:cNvSpPr>
              <a:spLocks noEditPoints="1"/>
            </p:cNvSpPr>
            <p:nvPr/>
          </p:nvSpPr>
          <p:spPr bwMode="auto">
            <a:xfrm>
              <a:off x="4277"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sp>
          <p:nvSpPr>
            <p:cNvPr id="126" name="Freeform 50">
              <a:extLst>
                <a:ext uri="{FF2B5EF4-FFF2-40B4-BE49-F238E27FC236}">
                  <a16:creationId xmlns:a16="http://schemas.microsoft.com/office/drawing/2014/main" id="{41471B96-6165-4D75-A799-09D0B33218E6}"/>
                </a:ext>
              </a:extLst>
            </p:cNvPr>
            <p:cNvSpPr>
              <a:spLocks noEditPoints="1"/>
            </p:cNvSpPr>
            <p:nvPr/>
          </p:nvSpPr>
          <p:spPr bwMode="auto">
            <a:xfrm>
              <a:off x="4355" y="2054"/>
              <a:ext cx="170" cy="212"/>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grpSp>
      <p:grpSp>
        <p:nvGrpSpPr>
          <p:cNvPr id="127" name="Group 675">
            <a:extLst>
              <a:ext uri="{FF2B5EF4-FFF2-40B4-BE49-F238E27FC236}">
                <a16:creationId xmlns:a16="http://schemas.microsoft.com/office/drawing/2014/main" id="{4F278884-AE62-4289-B304-17FCE228F5BC}"/>
              </a:ext>
            </a:extLst>
          </p:cNvPr>
          <p:cNvGrpSpPr>
            <a:grpSpLocks noChangeAspect="1"/>
          </p:cNvGrpSpPr>
          <p:nvPr/>
        </p:nvGrpSpPr>
        <p:grpSpPr bwMode="auto">
          <a:xfrm>
            <a:off x="2283307" y="5161959"/>
            <a:ext cx="604521" cy="604521"/>
            <a:chOff x="6583" y="2681"/>
            <a:chExt cx="340" cy="340"/>
          </a:xfrm>
          <a:solidFill>
            <a:sysClr val="window" lastClr="FFFFFF"/>
          </a:solidFill>
        </p:grpSpPr>
        <p:sp>
          <p:nvSpPr>
            <p:cNvPr id="128" name="Freeform 676">
              <a:extLst>
                <a:ext uri="{FF2B5EF4-FFF2-40B4-BE49-F238E27FC236}">
                  <a16:creationId xmlns:a16="http://schemas.microsoft.com/office/drawing/2014/main" id="{9367E915-3883-4B18-AC51-512564C1A379}"/>
                </a:ext>
              </a:extLst>
            </p:cNvPr>
            <p:cNvSpPr>
              <a:spLocks noEditPoints="1"/>
            </p:cNvSpPr>
            <p:nvPr/>
          </p:nvSpPr>
          <p:spPr bwMode="auto">
            <a:xfrm>
              <a:off x="6583" y="26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sp>
          <p:nvSpPr>
            <p:cNvPr id="129" name="Freeform 677">
              <a:extLst>
                <a:ext uri="{FF2B5EF4-FFF2-40B4-BE49-F238E27FC236}">
                  <a16:creationId xmlns:a16="http://schemas.microsoft.com/office/drawing/2014/main" id="{0E7F3BFF-EE7E-4489-A9E0-32E46AA017DF}"/>
                </a:ext>
              </a:extLst>
            </p:cNvPr>
            <p:cNvSpPr>
              <a:spLocks noEditPoints="1"/>
            </p:cNvSpPr>
            <p:nvPr/>
          </p:nvSpPr>
          <p:spPr bwMode="auto">
            <a:xfrm>
              <a:off x="6672" y="2741"/>
              <a:ext cx="162" cy="224"/>
            </a:xfrm>
            <a:custGeom>
              <a:avLst/>
              <a:gdLst>
                <a:gd name="T0" fmla="*/ 233 w 244"/>
                <a:gd name="T1" fmla="*/ 122 h 336"/>
                <a:gd name="T2" fmla="*/ 241 w 244"/>
                <a:gd name="T3" fmla="*/ 90 h 336"/>
                <a:gd name="T4" fmla="*/ 218 w 244"/>
                <a:gd name="T5" fmla="*/ 67 h 336"/>
                <a:gd name="T6" fmla="*/ 209 w 244"/>
                <a:gd name="T7" fmla="*/ 35 h 336"/>
                <a:gd name="T8" fmla="*/ 177 w 244"/>
                <a:gd name="T9" fmla="*/ 26 h 336"/>
                <a:gd name="T10" fmla="*/ 154 w 244"/>
                <a:gd name="T11" fmla="*/ 2 h 336"/>
                <a:gd name="T12" fmla="*/ 122 w 244"/>
                <a:gd name="T13" fmla="*/ 11 h 336"/>
                <a:gd name="T14" fmla="*/ 90 w 244"/>
                <a:gd name="T15" fmla="*/ 2 h 336"/>
                <a:gd name="T16" fmla="*/ 66 w 244"/>
                <a:gd name="T17" fmla="*/ 26 h 336"/>
                <a:gd name="T18" fmla="*/ 34 w 244"/>
                <a:gd name="T19" fmla="*/ 35 h 336"/>
                <a:gd name="T20" fmla="*/ 26 w 244"/>
                <a:gd name="T21" fmla="*/ 67 h 336"/>
                <a:gd name="T22" fmla="*/ 2 w 244"/>
                <a:gd name="T23" fmla="*/ 90 h 336"/>
                <a:gd name="T24" fmla="*/ 11 w 244"/>
                <a:gd name="T25" fmla="*/ 122 h 336"/>
                <a:gd name="T26" fmla="*/ 2 w 244"/>
                <a:gd name="T27" fmla="*/ 154 h 336"/>
                <a:gd name="T28" fmla="*/ 26 w 244"/>
                <a:gd name="T29" fmla="*/ 177 h 336"/>
                <a:gd name="T30" fmla="*/ 34 w 244"/>
                <a:gd name="T31" fmla="*/ 209 h 336"/>
                <a:gd name="T32" fmla="*/ 58 w 244"/>
                <a:gd name="T33" fmla="*/ 217 h 336"/>
                <a:gd name="T34" fmla="*/ 63 w 244"/>
                <a:gd name="T35" fmla="*/ 334 h 336"/>
                <a:gd name="T36" fmla="*/ 122 w 244"/>
                <a:gd name="T37" fmla="*/ 305 h 336"/>
                <a:gd name="T38" fmla="*/ 175 w 244"/>
                <a:gd name="T39" fmla="*/ 335 h 336"/>
                <a:gd name="T40" fmla="*/ 186 w 244"/>
                <a:gd name="T41" fmla="*/ 325 h 336"/>
                <a:gd name="T42" fmla="*/ 186 w 244"/>
                <a:gd name="T43" fmla="*/ 217 h 336"/>
                <a:gd name="T44" fmla="*/ 217 w 244"/>
                <a:gd name="T45" fmla="*/ 187 h 336"/>
                <a:gd name="T46" fmla="*/ 225 w 244"/>
                <a:gd name="T47" fmla="*/ 172 h 336"/>
                <a:gd name="T48" fmla="*/ 236 w 244"/>
                <a:gd name="T49" fmla="*/ 131 h 336"/>
                <a:gd name="T50" fmla="*/ 116 w 244"/>
                <a:gd name="T51" fmla="*/ 284 h 336"/>
                <a:gd name="T52" fmla="*/ 79 w 244"/>
                <a:gd name="T53" fmla="*/ 235 h 336"/>
                <a:gd name="T54" fmla="*/ 95 w 244"/>
                <a:gd name="T55" fmla="*/ 242 h 336"/>
                <a:gd name="T56" fmla="*/ 122 w 244"/>
                <a:gd name="T57" fmla="*/ 233 h 336"/>
                <a:gd name="T58" fmla="*/ 154 w 244"/>
                <a:gd name="T59" fmla="*/ 242 h 336"/>
                <a:gd name="T60" fmla="*/ 164 w 244"/>
                <a:gd name="T61" fmla="*/ 306 h 336"/>
                <a:gd name="T62" fmla="*/ 213 w 244"/>
                <a:gd name="T63" fmla="*/ 154 h 336"/>
                <a:gd name="T64" fmla="*/ 195 w 244"/>
                <a:gd name="T65" fmla="*/ 185 h 336"/>
                <a:gd name="T66" fmla="*/ 185 w 244"/>
                <a:gd name="T67" fmla="*/ 195 h 336"/>
                <a:gd name="T68" fmla="*/ 154 w 244"/>
                <a:gd name="T69" fmla="*/ 212 h 336"/>
                <a:gd name="T70" fmla="*/ 148 w 244"/>
                <a:gd name="T71" fmla="*/ 218 h 336"/>
                <a:gd name="T72" fmla="*/ 122 w 244"/>
                <a:gd name="T73" fmla="*/ 212 h 336"/>
                <a:gd name="T74" fmla="*/ 95 w 244"/>
                <a:gd name="T75" fmla="*/ 221 h 336"/>
                <a:gd name="T76" fmla="*/ 77 w 244"/>
                <a:gd name="T77" fmla="*/ 200 h 336"/>
                <a:gd name="T78" fmla="*/ 49 w 244"/>
                <a:gd name="T79" fmla="*/ 195 h 336"/>
                <a:gd name="T80" fmla="*/ 44 w 244"/>
                <a:gd name="T81" fmla="*/ 167 h 336"/>
                <a:gd name="T82" fmla="*/ 23 w 244"/>
                <a:gd name="T83" fmla="*/ 149 h 336"/>
                <a:gd name="T84" fmla="*/ 32 w 244"/>
                <a:gd name="T85" fmla="*/ 122 h 336"/>
                <a:gd name="T86" fmla="*/ 23 w 244"/>
                <a:gd name="T87" fmla="*/ 96 h 336"/>
                <a:gd name="T88" fmla="*/ 44 w 244"/>
                <a:gd name="T89" fmla="*/ 77 h 336"/>
                <a:gd name="T90" fmla="*/ 49 w 244"/>
                <a:gd name="T91" fmla="*/ 50 h 336"/>
                <a:gd name="T92" fmla="*/ 77 w 244"/>
                <a:gd name="T93" fmla="*/ 45 h 336"/>
                <a:gd name="T94" fmla="*/ 95 w 244"/>
                <a:gd name="T95" fmla="*/ 26 h 336"/>
                <a:gd name="T96" fmla="*/ 103 w 244"/>
                <a:gd name="T97" fmla="*/ 28 h 336"/>
                <a:gd name="T98" fmla="*/ 140 w 244"/>
                <a:gd name="T99" fmla="*/ 27 h 336"/>
                <a:gd name="T100" fmla="*/ 154 w 244"/>
                <a:gd name="T101" fmla="*/ 30 h 336"/>
                <a:gd name="T102" fmla="*/ 185 w 244"/>
                <a:gd name="T103" fmla="*/ 48 h 336"/>
                <a:gd name="T104" fmla="*/ 195 w 244"/>
                <a:gd name="T105" fmla="*/ 59 h 336"/>
                <a:gd name="T106" fmla="*/ 213 w 244"/>
                <a:gd name="T107" fmla="*/ 90 h 336"/>
                <a:gd name="T108" fmla="*/ 217 w 244"/>
                <a:gd name="T109" fmla="*/ 104 h 336"/>
                <a:gd name="T110" fmla="*/ 217 w 244"/>
                <a:gd name="T111" fmla="*/ 140 h 336"/>
                <a:gd name="T112" fmla="*/ 213 w 244"/>
                <a:gd name="T113" fmla="*/ 15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4" h="336">
                  <a:moveTo>
                    <a:pt x="236" y="131"/>
                  </a:moveTo>
                  <a:cubicBezTo>
                    <a:pt x="235" y="128"/>
                    <a:pt x="233" y="124"/>
                    <a:pt x="233" y="122"/>
                  </a:cubicBezTo>
                  <a:cubicBezTo>
                    <a:pt x="233" y="120"/>
                    <a:pt x="235" y="116"/>
                    <a:pt x="236" y="113"/>
                  </a:cubicBezTo>
                  <a:cubicBezTo>
                    <a:pt x="239" y="107"/>
                    <a:pt x="244" y="99"/>
                    <a:pt x="241" y="90"/>
                  </a:cubicBezTo>
                  <a:cubicBezTo>
                    <a:pt x="239" y="81"/>
                    <a:pt x="231" y="76"/>
                    <a:pt x="225" y="72"/>
                  </a:cubicBezTo>
                  <a:cubicBezTo>
                    <a:pt x="222" y="70"/>
                    <a:pt x="219" y="68"/>
                    <a:pt x="218" y="67"/>
                  </a:cubicBezTo>
                  <a:cubicBezTo>
                    <a:pt x="217" y="65"/>
                    <a:pt x="217" y="61"/>
                    <a:pt x="217" y="57"/>
                  </a:cubicBezTo>
                  <a:cubicBezTo>
                    <a:pt x="216" y="50"/>
                    <a:pt x="216" y="41"/>
                    <a:pt x="209" y="35"/>
                  </a:cubicBezTo>
                  <a:cubicBezTo>
                    <a:pt x="203" y="28"/>
                    <a:pt x="194" y="28"/>
                    <a:pt x="186" y="27"/>
                  </a:cubicBezTo>
                  <a:cubicBezTo>
                    <a:pt x="183" y="27"/>
                    <a:pt x="179" y="27"/>
                    <a:pt x="177" y="26"/>
                  </a:cubicBezTo>
                  <a:cubicBezTo>
                    <a:pt x="176" y="25"/>
                    <a:pt x="173" y="21"/>
                    <a:pt x="172" y="19"/>
                  </a:cubicBezTo>
                  <a:cubicBezTo>
                    <a:pt x="168" y="13"/>
                    <a:pt x="163" y="5"/>
                    <a:pt x="154" y="2"/>
                  </a:cubicBezTo>
                  <a:cubicBezTo>
                    <a:pt x="145" y="0"/>
                    <a:pt x="137" y="4"/>
                    <a:pt x="130" y="8"/>
                  </a:cubicBezTo>
                  <a:cubicBezTo>
                    <a:pt x="128" y="9"/>
                    <a:pt x="123" y="11"/>
                    <a:pt x="122" y="11"/>
                  </a:cubicBezTo>
                  <a:cubicBezTo>
                    <a:pt x="120" y="11"/>
                    <a:pt x="116" y="9"/>
                    <a:pt x="113" y="8"/>
                  </a:cubicBezTo>
                  <a:cubicBezTo>
                    <a:pt x="106" y="4"/>
                    <a:pt x="98" y="0"/>
                    <a:pt x="90" y="2"/>
                  </a:cubicBezTo>
                  <a:cubicBezTo>
                    <a:pt x="81" y="5"/>
                    <a:pt x="76" y="13"/>
                    <a:pt x="72" y="19"/>
                  </a:cubicBezTo>
                  <a:cubicBezTo>
                    <a:pt x="70" y="21"/>
                    <a:pt x="68" y="25"/>
                    <a:pt x="66" y="26"/>
                  </a:cubicBezTo>
                  <a:cubicBezTo>
                    <a:pt x="65" y="27"/>
                    <a:pt x="60" y="27"/>
                    <a:pt x="57" y="27"/>
                  </a:cubicBezTo>
                  <a:cubicBezTo>
                    <a:pt x="50" y="28"/>
                    <a:pt x="41" y="28"/>
                    <a:pt x="34" y="35"/>
                  </a:cubicBezTo>
                  <a:cubicBezTo>
                    <a:pt x="28" y="41"/>
                    <a:pt x="27" y="50"/>
                    <a:pt x="27" y="57"/>
                  </a:cubicBezTo>
                  <a:cubicBezTo>
                    <a:pt x="27" y="61"/>
                    <a:pt x="26" y="65"/>
                    <a:pt x="26" y="67"/>
                  </a:cubicBezTo>
                  <a:cubicBezTo>
                    <a:pt x="25" y="68"/>
                    <a:pt x="21" y="70"/>
                    <a:pt x="18" y="72"/>
                  </a:cubicBezTo>
                  <a:cubicBezTo>
                    <a:pt x="12" y="76"/>
                    <a:pt x="5" y="81"/>
                    <a:pt x="2" y="90"/>
                  </a:cubicBezTo>
                  <a:cubicBezTo>
                    <a:pt x="0" y="99"/>
                    <a:pt x="4" y="107"/>
                    <a:pt x="7" y="113"/>
                  </a:cubicBezTo>
                  <a:cubicBezTo>
                    <a:pt x="9" y="116"/>
                    <a:pt x="11" y="120"/>
                    <a:pt x="11" y="122"/>
                  </a:cubicBezTo>
                  <a:cubicBezTo>
                    <a:pt x="11" y="124"/>
                    <a:pt x="9" y="128"/>
                    <a:pt x="7" y="131"/>
                  </a:cubicBezTo>
                  <a:cubicBezTo>
                    <a:pt x="4" y="137"/>
                    <a:pt x="0" y="145"/>
                    <a:pt x="2" y="154"/>
                  </a:cubicBezTo>
                  <a:cubicBezTo>
                    <a:pt x="5" y="163"/>
                    <a:pt x="12" y="168"/>
                    <a:pt x="18" y="172"/>
                  </a:cubicBezTo>
                  <a:cubicBezTo>
                    <a:pt x="21" y="174"/>
                    <a:pt x="25" y="176"/>
                    <a:pt x="26" y="177"/>
                  </a:cubicBezTo>
                  <a:cubicBezTo>
                    <a:pt x="26" y="179"/>
                    <a:pt x="27" y="183"/>
                    <a:pt x="27" y="187"/>
                  </a:cubicBezTo>
                  <a:cubicBezTo>
                    <a:pt x="27" y="194"/>
                    <a:pt x="28" y="203"/>
                    <a:pt x="34" y="209"/>
                  </a:cubicBezTo>
                  <a:cubicBezTo>
                    <a:pt x="41" y="216"/>
                    <a:pt x="50" y="216"/>
                    <a:pt x="57" y="217"/>
                  </a:cubicBezTo>
                  <a:cubicBezTo>
                    <a:pt x="57" y="217"/>
                    <a:pt x="57" y="217"/>
                    <a:pt x="58" y="217"/>
                  </a:cubicBezTo>
                  <a:cubicBezTo>
                    <a:pt x="58" y="325"/>
                    <a:pt x="58" y="325"/>
                    <a:pt x="58" y="325"/>
                  </a:cubicBezTo>
                  <a:cubicBezTo>
                    <a:pt x="58" y="329"/>
                    <a:pt x="60" y="332"/>
                    <a:pt x="63" y="334"/>
                  </a:cubicBezTo>
                  <a:cubicBezTo>
                    <a:pt x="66" y="336"/>
                    <a:pt x="71" y="336"/>
                    <a:pt x="74" y="334"/>
                  </a:cubicBezTo>
                  <a:cubicBezTo>
                    <a:pt x="122" y="305"/>
                    <a:pt x="122" y="305"/>
                    <a:pt x="122" y="305"/>
                  </a:cubicBezTo>
                  <a:cubicBezTo>
                    <a:pt x="170" y="334"/>
                    <a:pt x="170" y="334"/>
                    <a:pt x="170" y="334"/>
                  </a:cubicBezTo>
                  <a:cubicBezTo>
                    <a:pt x="171" y="335"/>
                    <a:pt x="173" y="335"/>
                    <a:pt x="175" y="335"/>
                  </a:cubicBezTo>
                  <a:cubicBezTo>
                    <a:pt x="177" y="335"/>
                    <a:pt x="179" y="335"/>
                    <a:pt x="180" y="334"/>
                  </a:cubicBezTo>
                  <a:cubicBezTo>
                    <a:pt x="184" y="332"/>
                    <a:pt x="186" y="329"/>
                    <a:pt x="186" y="325"/>
                  </a:cubicBezTo>
                  <a:cubicBezTo>
                    <a:pt x="186" y="217"/>
                    <a:pt x="186" y="217"/>
                    <a:pt x="186" y="217"/>
                  </a:cubicBezTo>
                  <a:cubicBezTo>
                    <a:pt x="186" y="217"/>
                    <a:pt x="186" y="217"/>
                    <a:pt x="186" y="217"/>
                  </a:cubicBezTo>
                  <a:cubicBezTo>
                    <a:pt x="194" y="216"/>
                    <a:pt x="203" y="216"/>
                    <a:pt x="209" y="209"/>
                  </a:cubicBezTo>
                  <a:cubicBezTo>
                    <a:pt x="216" y="203"/>
                    <a:pt x="216" y="194"/>
                    <a:pt x="217" y="187"/>
                  </a:cubicBezTo>
                  <a:cubicBezTo>
                    <a:pt x="217" y="183"/>
                    <a:pt x="217" y="179"/>
                    <a:pt x="218" y="177"/>
                  </a:cubicBezTo>
                  <a:cubicBezTo>
                    <a:pt x="219" y="176"/>
                    <a:pt x="222" y="174"/>
                    <a:pt x="225" y="172"/>
                  </a:cubicBezTo>
                  <a:cubicBezTo>
                    <a:pt x="231" y="168"/>
                    <a:pt x="239" y="163"/>
                    <a:pt x="241" y="154"/>
                  </a:cubicBezTo>
                  <a:cubicBezTo>
                    <a:pt x="244" y="145"/>
                    <a:pt x="239" y="137"/>
                    <a:pt x="236" y="131"/>
                  </a:cubicBezTo>
                  <a:close/>
                  <a:moveTo>
                    <a:pt x="127" y="284"/>
                  </a:moveTo>
                  <a:cubicBezTo>
                    <a:pt x="124" y="282"/>
                    <a:pt x="120" y="282"/>
                    <a:pt x="116" y="284"/>
                  </a:cubicBezTo>
                  <a:cubicBezTo>
                    <a:pt x="79" y="306"/>
                    <a:pt x="79" y="306"/>
                    <a:pt x="79" y="306"/>
                  </a:cubicBezTo>
                  <a:cubicBezTo>
                    <a:pt x="79" y="235"/>
                    <a:pt x="79" y="235"/>
                    <a:pt x="79" y="235"/>
                  </a:cubicBezTo>
                  <a:cubicBezTo>
                    <a:pt x="82" y="238"/>
                    <a:pt x="85" y="240"/>
                    <a:pt x="90" y="242"/>
                  </a:cubicBezTo>
                  <a:cubicBezTo>
                    <a:pt x="91" y="242"/>
                    <a:pt x="93" y="242"/>
                    <a:pt x="95" y="242"/>
                  </a:cubicBezTo>
                  <a:cubicBezTo>
                    <a:pt x="102" y="242"/>
                    <a:pt x="108" y="239"/>
                    <a:pt x="113" y="236"/>
                  </a:cubicBezTo>
                  <a:cubicBezTo>
                    <a:pt x="116" y="235"/>
                    <a:pt x="120" y="233"/>
                    <a:pt x="122" y="233"/>
                  </a:cubicBezTo>
                  <a:cubicBezTo>
                    <a:pt x="123" y="233"/>
                    <a:pt x="128" y="235"/>
                    <a:pt x="130" y="236"/>
                  </a:cubicBezTo>
                  <a:cubicBezTo>
                    <a:pt x="137" y="240"/>
                    <a:pt x="145" y="244"/>
                    <a:pt x="154" y="242"/>
                  </a:cubicBezTo>
                  <a:cubicBezTo>
                    <a:pt x="158" y="240"/>
                    <a:pt x="161" y="238"/>
                    <a:pt x="164" y="235"/>
                  </a:cubicBezTo>
                  <a:cubicBezTo>
                    <a:pt x="164" y="306"/>
                    <a:pt x="164" y="306"/>
                    <a:pt x="164" y="306"/>
                  </a:cubicBezTo>
                  <a:lnTo>
                    <a:pt x="127" y="284"/>
                  </a:lnTo>
                  <a:close/>
                  <a:moveTo>
                    <a:pt x="213" y="154"/>
                  </a:moveTo>
                  <a:cubicBezTo>
                    <a:pt x="208" y="157"/>
                    <a:pt x="203" y="161"/>
                    <a:pt x="199" y="167"/>
                  </a:cubicBezTo>
                  <a:cubicBezTo>
                    <a:pt x="196" y="173"/>
                    <a:pt x="196" y="179"/>
                    <a:pt x="195" y="185"/>
                  </a:cubicBezTo>
                  <a:cubicBezTo>
                    <a:pt x="195" y="188"/>
                    <a:pt x="195" y="193"/>
                    <a:pt x="194" y="194"/>
                  </a:cubicBezTo>
                  <a:cubicBezTo>
                    <a:pt x="193" y="195"/>
                    <a:pt x="188" y="195"/>
                    <a:pt x="185" y="195"/>
                  </a:cubicBezTo>
                  <a:cubicBezTo>
                    <a:pt x="179" y="195"/>
                    <a:pt x="172" y="195"/>
                    <a:pt x="166" y="199"/>
                  </a:cubicBezTo>
                  <a:cubicBezTo>
                    <a:pt x="161" y="202"/>
                    <a:pt x="157" y="207"/>
                    <a:pt x="154" y="212"/>
                  </a:cubicBezTo>
                  <a:cubicBezTo>
                    <a:pt x="152" y="215"/>
                    <a:pt x="149" y="218"/>
                    <a:pt x="148" y="218"/>
                  </a:cubicBezTo>
                  <a:cubicBezTo>
                    <a:pt x="148" y="218"/>
                    <a:pt x="148" y="218"/>
                    <a:pt x="148" y="218"/>
                  </a:cubicBezTo>
                  <a:cubicBezTo>
                    <a:pt x="147" y="218"/>
                    <a:pt x="143" y="217"/>
                    <a:pt x="140" y="216"/>
                  </a:cubicBezTo>
                  <a:cubicBezTo>
                    <a:pt x="135" y="213"/>
                    <a:pt x="129" y="212"/>
                    <a:pt x="122" y="212"/>
                  </a:cubicBezTo>
                  <a:cubicBezTo>
                    <a:pt x="115" y="212"/>
                    <a:pt x="109" y="215"/>
                    <a:pt x="103" y="217"/>
                  </a:cubicBezTo>
                  <a:cubicBezTo>
                    <a:pt x="101" y="219"/>
                    <a:pt x="96" y="221"/>
                    <a:pt x="95" y="221"/>
                  </a:cubicBezTo>
                  <a:cubicBezTo>
                    <a:pt x="94" y="220"/>
                    <a:pt x="91" y="216"/>
                    <a:pt x="90" y="214"/>
                  </a:cubicBezTo>
                  <a:cubicBezTo>
                    <a:pt x="86" y="209"/>
                    <a:pt x="83" y="203"/>
                    <a:pt x="77" y="200"/>
                  </a:cubicBezTo>
                  <a:cubicBezTo>
                    <a:pt x="71" y="196"/>
                    <a:pt x="64" y="196"/>
                    <a:pt x="58" y="196"/>
                  </a:cubicBezTo>
                  <a:cubicBezTo>
                    <a:pt x="55" y="195"/>
                    <a:pt x="50" y="195"/>
                    <a:pt x="49" y="195"/>
                  </a:cubicBezTo>
                  <a:cubicBezTo>
                    <a:pt x="49" y="193"/>
                    <a:pt x="48" y="188"/>
                    <a:pt x="48" y="185"/>
                  </a:cubicBezTo>
                  <a:cubicBezTo>
                    <a:pt x="48" y="179"/>
                    <a:pt x="47" y="173"/>
                    <a:pt x="44" y="167"/>
                  </a:cubicBezTo>
                  <a:cubicBezTo>
                    <a:pt x="41" y="161"/>
                    <a:pt x="35" y="157"/>
                    <a:pt x="30" y="154"/>
                  </a:cubicBezTo>
                  <a:cubicBezTo>
                    <a:pt x="28" y="152"/>
                    <a:pt x="23" y="150"/>
                    <a:pt x="23" y="149"/>
                  </a:cubicBezTo>
                  <a:cubicBezTo>
                    <a:pt x="23" y="147"/>
                    <a:pt x="25" y="143"/>
                    <a:pt x="26" y="140"/>
                  </a:cubicBezTo>
                  <a:cubicBezTo>
                    <a:pt x="29" y="135"/>
                    <a:pt x="32" y="129"/>
                    <a:pt x="32" y="122"/>
                  </a:cubicBezTo>
                  <a:cubicBezTo>
                    <a:pt x="32" y="115"/>
                    <a:pt x="29" y="109"/>
                    <a:pt x="26" y="104"/>
                  </a:cubicBezTo>
                  <a:cubicBezTo>
                    <a:pt x="25" y="101"/>
                    <a:pt x="23" y="97"/>
                    <a:pt x="23" y="96"/>
                  </a:cubicBezTo>
                  <a:cubicBezTo>
                    <a:pt x="23" y="94"/>
                    <a:pt x="28" y="92"/>
                    <a:pt x="30" y="90"/>
                  </a:cubicBezTo>
                  <a:cubicBezTo>
                    <a:pt x="35" y="87"/>
                    <a:pt x="41" y="83"/>
                    <a:pt x="44" y="77"/>
                  </a:cubicBezTo>
                  <a:cubicBezTo>
                    <a:pt x="47" y="71"/>
                    <a:pt x="48" y="65"/>
                    <a:pt x="48" y="59"/>
                  </a:cubicBezTo>
                  <a:cubicBezTo>
                    <a:pt x="48" y="56"/>
                    <a:pt x="49" y="51"/>
                    <a:pt x="49" y="50"/>
                  </a:cubicBezTo>
                  <a:cubicBezTo>
                    <a:pt x="50" y="49"/>
                    <a:pt x="55" y="49"/>
                    <a:pt x="58" y="49"/>
                  </a:cubicBezTo>
                  <a:cubicBezTo>
                    <a:pt x="64" y="49"/>
                    <a:pt x="71" y="49"/>
                    <a:pt x="77" y="45"/>
                  </a:cubicBezTo>
                  <a:cubicBezTo>
                    <a:pt x="83" y="42"/>
                    <a:pt x="86" y="37"/>
                    <a:pt x="90" y="32"/>
                  </a:cubicBezTo>
                  <a:cubicBezTo>
                    <a:pt x="91" y="29"/>
                    <a:pt x="94" y="26"/>
                    <a:pt x="95" y="26"/>
                  </a:cubicBezTo>
                  <a:cubicBezTo>
                    <a:pt x="95" y="26"/>
                    <a:pt x="95" y="26"/>
                    <a:pt x="95" y="26"/>
                  </a:cubicBezTo>
                  <a:cubicBezTo>
                    <a:pt x="96" y="26"/>
                    <a:pt x="101" y="27"/>
                    <a:pt x="103" y="28"/>
                  </a:cubicBezTo>
                  <a:cubicBezTo>
                    <a:pt x="109" y="31"/>
                    <a:pt x="115" y="32"/>
                    <a:pt x="122" y="32"/>
                  </a:cubicBezTo>
                  <a:cubicBezTo>
                    <a:pt x="129" y="32"/>
                    <a:pt x="135" y="29"/>
                    <a:pt x="140" y="27"/>
                  </a:cubicBezTo>
                  <a:cubicBezTo>
                    <a:pt x="143" y="25"/>
                    <a:pt x="147" y="23"/>
                    <a:pt x="148" y="23"/>
                  </a:cubicBezTo>
                  <a:cubicBezTo>
                    <a:pt x="149" y="24"/>
                    <a:pt x="152" y="28"/>
                    <a:pt x="154" y="30"/>
                  </a:cubicBezTo>
                  <a:cubicBezTo>
                    <a:pt x="157" y="35"/>
                    <a:pt x="161" y="41"/>
                    <a:pt x="166" y="44"/>
                  </a:cubicBezTo>
                  <a:cubicBezTo>
                    <a:pt x="172" y="48"/>
                    <a:pt x="179" y="48"/>
                    <a:pt x="185" y="48"/>
                  </a:cubicBezTo>
                  <a:cubicBezTo>
                    <a:pt x="188" y="49"/>
                    <a:pt x="193" y="49"/>
                    <a:pt x="194" y="49"/>
                  </a:cubicBezTo>
                  <a:cubicBezTo>
                    <a:pt x="195" y="51"/>
                    <a:pt x="195" y="56"/>
                    <a:pt x="195" y="59"/>
                  </a:cubicBezTo>
                  <a:cubicBezTo>
                    <a:pt x="196" y="65"/>
                    <a:pt x="196" y="71"/>
                    <a:pt x="199" y="77"/>
                  </a:cubicBezTo>
                  <a:cubicBezTo>
                    <a:pt x="203" y="83"/>
                    <a:pt x="208" y="87"/>
                    <a:pt x="213" y="90"/>
                  </a:cubicBezTo>
                  <a:cubicBezTo>
                    <a:pt x="216" y="92"/>
                    <a:pt x="220" y="94"/>
                    <a:pt x="221" y="95"/>
                  </a:cubicBezTo>
                  <a:cubicBezTo>
                    <a:pt x="221" y="97"/>
                    <a:pt x="218" y="101"/>
                    <a:pt x="217" y="104"/>
                  </a:cubicBezTo>
                  <a:cubicBezTo>
                    <a:pt x="214" y="109"/>
                    <a:pt x="211" y="115"/>
                    <a:pt x="211" y="122"/>
                  </a:cubicBezTo>
                  <a:cubicBezTo>
                    <a:pt x="211" y="129"/>
                    <a:pt x="214" y="135"/>
                    <a:pt x="217" y="140"/>
                  </a:cubicBezTo>
                  <a:cubicBezTo>
                    <a:pt x="218" y="143"/>
                    <a:pt x="221" y="147"/>
                    <a:pt x="221" y="148"/>
                  </a:cubicBezTo>
                  <a:cubicBezTo>
                    <a:pt x="220" y="150"/>
                    <a:pt x="216" y="152"/>
                    <a:pt x="213" y="1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sp>
          <p:nvSpPr>
            <p:cNvPr id="130" name="Freeform 678">
              <a:extLst>
                <a:ext uri="{FF2B5EF4-FFF2-40B4-BE49-F238E27FC236}">
                  <a16:creationId xmlns:a16="http://schemas.microsoft.com/office/drawing/2014/main" id="{FBA436D7-A0A3-45DA-B5E1-ED28AC4247D8}"/>
                </a:ext>
              </a:extLst>
            </p:cNvPr>
            <p:cNvSpPr>
              <a:spLocks noEditPoints="1"/>
            </p:cNvSpPr>
            <p:nvPr/>
          </p:nvSpPr>
          <p:spPr bwMode="auto">
            <a:xfrm>
              <a:off x="6717" y="2787"/>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grpSp>
      <p:sp>
        <p:nvSpPr>
          <p:cNvPr id="131" name="TextBox 130">
            <a:extLst>
              <a:ext uri="{FF2B5EF4-FFF2-40B4-BE49-F238E27FC236}">
                <a16:creationId xmlns:a16="http://schemas.microsoft.com/office/drawing/2014/main" id="{6C94040B-8C02-42EB-BBAB-4FFFE9EA0859}"/>
              </a:ext>
            </a:extLst>
          </p:cNvPr>
          <p:cNvSpPr txBox="1"/>
          <p:nvPr/>
        </p:nvSpPr>
        <p:spPr>
          <a:xfrm>
            <a:off x="2647798" y="5906950"/>
            <a:ext cx="2377166" cy="201915"/>
          </a:xfrm>
          <a:prstGeom prst="rect">
            <a:avLst/>
          </a:prstGeom>
          <a:noFill/>
        </p:spPr>
        <p:txBody>
          <a:bodyPr wrap="square" lIns="0" tIns="0" rIns="0" bIns="0" rtlCol="0">
            <a:spAutoFit/>
          </a:bodyPr>
          <a:lstStyle/>
          <a:p>
            <a:pPr algn="ctr" defTabSz="1142609">
              <a:spcBef>
                <a:spcPts val="562"/>
              </a:spcBef>
              <a:buSzPct val="100000"/>
              <a:defRPr/>
            </a:pPr>
            <a:r>
              <a:rPr lang="en-US" sz="1312" i="1">
                <a:solidFill>
                  <a:prstClr val="white">
                    <a:lumMod val="50000"/>
                  </a:prstClr>
                </a:solidFill>
                <a:ea typeface="ヒラギノ角ゴ ProN W3" charset="0"/>
                <a:sym typeface="Gotham Book" charset="0"/>
              </a:rPr>
              <a:t>Unique insights</a:t>
            </a:r>
          </a:p>
        </p:txBody>
      </p:sp>
      <p:sp>
        <p:nvSpPr>
          <p:cNvPr id="132" name="TextBox 131">
            <a:extLst>
              <a:ext uri="{FF2B5EF4-FFF2-40B4-BE49-F238E27FC236}">
                <a16:creationId xmlns:a16="http://schemas.microsoft.com/office/drawing/2014/main" id="{7972CED2-455D-4C09-9B67-A98948100A31}"/>
              </a:ext>
            </a:extLst>
          </p:cNvPr>
          <p:cNvSpPr txBox="1"/>
          <p:nvPr/>
        </p:nvSpPr>
        <p:spPr>
          <a:xfrm>
            <a:off x="5238586" y="5906950"/>
            <a:ext cx="2377166" cy="201915"/>
          </a:xfrm>
          <a:prstGeom prst="rect">
            <a:avLst/>
          </a:prstGeom>
          <a:noFill/>
        </p:spPr>
        <p:txBody>
          <a:bodyPr wrap="square" lIns="0" tIns="0" rIns="0" bIns="0" rtlCol="0">
            <a:spAutoFit/>
          </a:bodyPr>
          <a:lstStyle/>
          <a:p>
            <a:pPr algn="ctr" defTabSz="1142609">
              <a:spcBef>
                <a:spcPts val="562"/>
              </a:spcBef>
              <a:buSzPct val="100000"/>
              <a:defRPr/>
            </a:pPr>
            <a:r>
              <a:rPr lang="en-US" sz="1312" i="1">
                <a:solidFill>
                  <a:prstClr val="white">
                    <a:lumMod val="50000"/>
                  </a:prstClr>
                </a:solidFill>
                <a:ea typeface="ヒラギノ角ゴ ProN W3" charset="0"/>
                <a:sym typeface="Gotham Book" charset="0"/>
              </a:rPr>
              <a:t>Weeks, not months</a:t>
            </a:r>
          </a:p>
        </p:txBody>
      </p:sp>
      <p:sp>
        <p:nvSpPr>
          <p:cNvPr id="133" name="TextBox 132">
            <a:extLst>
              <a:ext uri="{FF2B5EF4-FFF2-40B4-BE49-F238E27FC236}">
                <a16:creationId xmlns:a16="http://schemas.microsoft.com/office/drawing/2014/main" id="{C4CAF656-9CCD-498D-90B6-DD3B925CDD3A}"/>
              </a:ext>
            </a:extLst>
          </p:cNvPr>
          <p:cNvSpPr txBox="1"/>
          <p:nvPr/>
        </p:nvSpPr>
        <p:spPr>
          <a:xfrm>
            <a:off x="7640286" y="5906950"/>
            <a:ext cx="2377166" cy="201915"/>
          </a:xfrm>
          <a:prstGeom prst="rect">
            <a:avLst/>
          </a:prstGeom>
          <a:noFill/>
        </p:spPr>
        <p:txBody>
          <a:bodyPr wrap="square" lIns="0" tIns="0" rIns="0" bIns="0" rtlCol="0">
            <a:spAutoFit/>
          </a:bodyPr>
          <a:lstStyle/>
          <a:p>
            <a:pPr algn="ctr" defTabSz="1142609">
              <a:spcBef>
                <a:spcPts val="562"/>
              </a:spcBef>
              <a:buSzPct val="100000"/>
              <a:defRPr/>
            </a:pPr>
            <a:r>
              <a:rPr lang="en-US" sz="1312" i="1">
                <a:solidFill>
                  <a:prstClr val="white">
                    <a:lumMod val="50000"/>
                  </a:prstClr>
                </a:solidFill>
                <a:ea typeface="ヒラギノ角ゴ ProN W3" charset="0"/>
                <a:sym typeface="Gotham Book" charset="0"/>
              </a:rPr>
              <a:t>Flexible resourcing</a:t>
            </a:r>
          </a:p>
        </p:txBody>
      </p:sp>
      <p:grpSp>
        <p:nvGrpSpPr>
          <p:cNvPr id="134" name="Group 133">
            <a:extLst>
              <a:ext uri="{FF2B5EF4-FFF2-40B4-BE49-F238E27FC236}">
                <a16:creationId xmlns:a16="http://schemas.microsoft.com/office/drawing/2014/main" id="{CE355AB3-9285-4620-8E87-4A46EA24CD00}"/>
              </a:ext>
            </a:extLst>
          </p:cNvPr>
          <p:cNvGrpSpPr/>
          <p:nvPr/>
        </p:nvGrpSpPr>
        <p:grpSpPr>
          <a:xfrm>
            <a:off x="2678129" y="1169391"/>
            <a:ext cx="5464364" cy="3243124"/>
            <a:chOff x="4896017" y="1519506"/>
            <a:chExt cx="7438872" cy="4069965"/>
          </a:xfrm>
        </p:grpSpPr>
        <p:sp>
          <p:nvSpPr>
            <p:cNvPr id="135" name="Rectangle 134">
              <a:extLst>
                <a:ext uri="{FF2B5EF4-FFF2-40B4-BE49-F238E27FC236}">
                  <a16:creationId xmlns:a16="http://schemas.microsoft.com/office/drawing/2014/main" id="{25096FF8-0078-4DFC-B7F6-B4E18DA25872}"/>
                </a:ext>
              </a:extLst>
            </p:cNvPr>
            <p:cNvSpPr/>
            <p:nvPr/>
          </p:nvSpPr>
          <p:spPr bwMode="gray">
            <a:xfrm>
              <a:off x="6762931" y="5126484"/>
              <a:ext cx="5571958" cy="462987"/>
            </a:xfrm>
            <a:prstGeom prst="rect">
              <a:avLst/>
            </a:prstGeom>
            <a:noFill/>
            <a:ln w="19050" algn="ctr">
              <a:noFill/>
              <a:miter lim="800000"/>
              <a:headEnd/>
              <a:tailEnd/>
            </a:ln>
          </p:spPr>
          <p:txBody>
            <a:bodyPr wrap="square" lIns="65303" tIns="65303" rIns="65303" bIns="65303" rtlCol="0" anchor="ctr"/>
            <a:lstStyle/>
            <a:p>
              <a:pPr algn="ctr" defTabSz="671718" fontAlgn="base">
                <a:lnSpc>
                  <a:spcPct val="106000"/>
                </a:lnSpc>
                <a:spcBef>
                  <a:spcPct val="0"/>
                </a:spcBef>
                <a:spcAft>
                  <a:spcPct val="0"/>
                </a:spcAft>
                <a:defRPr/>
              </a:pPr>
              <a:r>
                <a:rPr lang="en-US" sz="1400" b="1" i="1">
                  <a:solidFill>
                    <a:sysClr val="windowText" lastClr="000000"/>
                  </a:solidFill>
                  <a:ea typeface="ヒラギノ角ゴ ProN W3" charset="0"/>
                  <a:sym typeface="Gotham Book" charset="0"/>
                </a:rPr>
                <a:t>To get access to information...</a:t>
              </a:r>
            </a:p>
          </p:txBody>
        </p:sp>
        <p:sp>
          <p:nvSpPr>
            <p:cNvPr id="136" name="Rectangle 135">
              <a:extLst>
                <a:ext uri="{FF2B5EF4-FFF2-40B4-BE49-F238E27FC236}">
                  <a16:creationId xmlns:a16="http://schemas.microsoft.com/office/drawing/2014/main" id="{73AE01F7-EF32-4788-9457-25E69FB68A9B}"/>
                </a:ext>
              </a:extLst>
            </p:cNvPr>
            <p:cNvSpPr/>
            <p:nvPr/>
          </p:nvSpPr>
          <p:spPr bwMode="gray">
            <a:xfrm>
              <a:off x="4896017" y="1519506"/>
              <a:ext cx="5571958" cy="462987"/>
            </a:xfrm>
            <a:prstGeom prst="rect">
              <a:avLst/>
            </a:prstGeom>
            <a:noFill/>
            <a:ln w="19050" algn="ctr">
              <a:noFill/>
              <a:miter lim="800000"/>
              <a:headEnd/>
              <a:tailEnd/>
            </a:ln>
          </p:spPr>
          <p:txBody>
            <a:bodyPr wrap="square" lIns="65303" tIns="65303" rIns="65303" bIns="65303" rtlCol="0" anchor="ctr"/>
            <a:lstStyle/>
            <a:p>
              <a:pPr algn="ctr" defTabSz="671718" fontAlgn="base">
                <a:lnSpc>
                  <a:spcPct val="106000"/>
                </a:lnSpc>
                <a:spcBef>
                  <a:spcPct val="0"/>
                </a:spcBef>
                <a:spcAft>
                  <a:spcPct val="0"/>
                </a:spcAft>
                <a:defRPr/>
              </a:pPr>
              <a:r>
                <a:rPr lang="en-US" sz="1175" b="1" i="1">
                  <a:solidFill>
                    <a:sysClr val="windowText" lastClr="000000"/>
                  </a:solidFill>
                  <a:ea typeface="ヒラギノ角ゴ ProN W3" charset="0"/>
                  <a:sym typeface="Gotham Book" charset="0"/>
                </a:rPr>
                <a:t>What we built…</a:t>
              </a:r>
            </a:p>
          </p:txBody>
        </p:sp>
      </p:grpSp>
      <p:sp>
        <p:nvSpPr>
          <p:cNvPr id="8" name="Text Placeholder 1">
            <a:extLst>
              <a:ext uri="{FF2B5EF4-FFF2-40B4-BE49-F238E27FC236}">
                <a16:creationId xmlns:a16="http://schemas.microsoft.com/office/drawing/2014/main" id="{4F7186D5-A58F-D9EB-C17A-A97042E71531}"/>
              </a:ext>
            </a:extLst>
          </p:cNvPr>
          <p:cNvSpPr txBox="1">
            <a:spLocks/>
          </p:cNvSpPr>
          <p:nvPr/>
        </p:nvSpPr>
        <p:spPr>
          <a:xfrm>
            <a:off x="880390" y="472848"/>
            <a:ext cx="8716389" cy="550238"/>
          </a:xfrm>
          <a:prstGeom prst="rect">
            <a:avLst/>
          </a:prstGeom>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000" b="1">
                <a:solidFill>
                  <a:schemeClr val="accent6"/>
                </a:solidFill>
                <a:latin typeface="Open Sans Light"/>
                <a:ea typeface="Open Sans Light"/>
                <a:cs typeface="Open Sans Light"/>
              </a:rPr>
              <a:t>Our Models:</a:t>
            </a:r>
          </a:p>
          <a:p>
            <a:pPr marL="0" indent="0">
              <a:buNone/>
            </a:pPr>
            <a:endParaRPr lang="en-US" sz="4000" b="1">
              <a:solidFill>
                <a:schemeClr val="accent6"/>
              </a:solidFill>
              <a:latin typeface="Open Sans Light"/>
              <a:ea typeface="Open Sans Light"/>
              <a:cs typeface="Open Sans Light"/>
            </a:endParaRPr>
          </a:p>
        </p:txBody>
      </p:sp>
      <p:pic>
        <p:nvPicPr>
          <p:cNvPr id="14" name="Graphic 13" descr="Tree With Roots with solid fill">
            <a:extLst>
              <a:ext uri="{FF2B5EF4-FFF2-40B4-BE49-F238E27FC236}">
                <a16:creationId xmlns:a16="http://schemas.microsoft.com/office/drawing/2014/main" id="{27D6E98F-3AB0-DFFB-EA34-4D8451D7FF3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820771" y="1686872"/>
            <a:ext cx="735728" cy="714562"/>
          </a:xfrm>
          <a:prstGeom prst="rect">
            <a:avLst/>
          </a:prstGeom>
        </p:spPr>
      </p:pic>
      <p:pic>
        <p:nvPicPr>
          <p:cNvPr id="2" name="Graphic 4" descr="Binary with solid fill">
            <a:extLst>
              <a:ext uri="{FF2B5EF4-FFF2-40B4-BE49-F238E27FC236}">
                <a16:creationId xmlns:a16="http://schemas.microsoft.com/office/drawing/2014/main" id="{52749391-F4F8-DF49-8861-D8093617F166}"/>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2962729" y="1747156"/>
            <a:ext cx="696686" cy="651330"/>
          </a:xfrm>
          <a:prstGeom prst="rect">
            <a:avLst/>
          </a:prstGeom>
        </p:spPr>
      </p:pic>
      <p:pic>
        <p:nvPicPr>
          <p:cNvPr id="6" name="Graphic 6" descr="Brain with solid fill">
            <a:extLst>
              <a:ext uri="{FF2B5EF4-FFF2-40B4-BE49-F238E27FC236}">
                <a16:creationId xmlns:a16="http://schemas.microsoft.com/office/drawing/2014/main" id="{5A800499-1F46-DF21-E16B-FCCCD8A21D35}"/>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8612716" y="1617134"/>
            <a:ext cx="914400" cy="914400"/>
          </a:xfrm>
          <a:prstGeom prst="rect">
            <a:avLst/>
          </a:prstGeom>
        </p:spPr>
      </p:pic>
    </p:spTree>
    <p:extLst>
      <p:ext uri="{BB962C8B-B14F-4D97-AF65-F5344CB8AC3E}">
        <p14:creationId xmlns:p14="http://schemas.microsoft.com/office/powerpoint/2010/main" val="90688954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62B7AC2-8F97-4E5B-92C9-6ADE85140A6C}"/>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15" imgH="416" progId="TCLayout.ActiveDocument.1">
                  <p:embed/>
                </p:oleObj>
              </mc:Choice>
              <mc:Fallback>
                <p:oleObj name="think-cell Slide" r:id="rId5" imgW="415" imgH="416" progId="TCLayout.ActiveDocument.1">
                  <p:embed/>
                  <p:pic>
                    <p:nvPicPr>
                      <p:cNvPr id="4" name="Object 3" hidden="1">
                        <a:extLst>
                          <a:ext uri="{FF2B5EF4-FFF2-40B4-BE49-F238E27FC236}">
                            <a16:creationId xmlns:a16="http://schemas.microsoft.com/office/drawing/2014/main" id="{562B7AC2-8F97-4E5B-92C9-6ADE85140A6C}"/>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5388FCEE-22D8-44F9-BF29-CA0D6A75D67A}"/>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pitchFamily="50" charset="0"/>
              <a:sym typeface="Chronicle Display Black" pitchFamily="50" charset="0"/>
            </a:endParaRPr>
          </a:p>
        </p:txBody>
      </p:sp>
      <p:sp>
        <p:nvSpPr>
          <p:cNvPr id="6" name="Text Placeholder 5">
            <a:extLst>
              <a:ext uri="{FF2B5EF4-FFF2-40B4-BE49-F238E27FC236}">
                <a16:creationId xmlns:a16="http://schemas.microsoft.com/office/drawing/2014/main" id="{852D83E3-08A1-C2AF-5F54-2BBADDB01F9D}"/>
              </a:ext>
            </a:extLst>
          </p:cNvPr>
          <p:cNvSpPr>
            <a:spLocks noGrp="1"/>
          </p:cNvSpPr>
          <p:nvPr>
            <p:ph type="body" sz="quarter" idx="15"/>
          </p:nvPr>
        </p:nvSpPr>
        <p:spPr/>
        <p:txBody>
          <a:bodyPr vert="horz" lIns="0" tIns="0" rIns="0" bIns="0" rtlCol="0" anchor="t">
            <a:noAutofit/>
          </a:bodyPr>
          <a:lstStyle/>
          <a:p>
            <a:r>
              <a:rPr lang="en-US" sz="1400"/>
              <a:t>Main Models</a:t>
            </a:r>
          </a:p>
        </p:txBody>
      </p:sp>
      <p:sp>
        <p:nvSpPr>
          <p:cNvPr id="8" name="Text Placeholder 1">
            <a:extLst>
              <a:ext uri="{FF2B5EF4-FFF2-40B4-BE49-F238E27FC236}">
                <a16:creationId xmlns:a16="http://schemas.microsoft.com/office/drawing/2014/main" id="{781C351C-99FA-F484-E517-EBA13AF724EC}"/>
              </a:ext>
            </a:extLst>
          </p:cNvPr>
          <p:cNvSpPr txBox="1">
            <a:spLocks/>
          </p:cNvSpPr>
          <p:nvPr/>
        </p:nvSpPr>
        <p:spPr>
          <a:xfrm>
            <a:off x="912205" y="693096"/>
            <a:ext cx="8716389" cy="550238"/>
          </a:xfrm>
          <a:prstGeom prst="rect">
            <a:avLst/>
          </a:prstGeom>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000" b="1">
                <a:solidFill>
                  <a:schemeClr val="accent6"/>
                </a:solidFill>
                <a:latin typeface="Open Sans Light"/>
                <a:ea typeface="Open Sans Light"/>
                <a:cs typeface="Open Sans Light"/>
              </a:rPr>
              <a:t>Our Models </a:t>
            </a:r>
          </a:p>
        </p:txBody>
      </p:sp>
      <p:sp>
        <p:nvSpPr>
          <p:cNvPr id="9" name="Text Placeholder 8">
            <a:extLst>
              <a:ext uri="{FF2B5EF4-FFF2-40B4-BE49-F238E27FC236}">
                <a16:creationId xmlns:a16="http://schemas.microsoft.com/office/drawing/2014/main" id="{5DEE3865-9732-77CC-6643-9FFBE8FE009C}"/>
              </a:ext>
            </a:extLst>
          </p:cNvPr>
          <p:cNvSpPr>
            <a:spLocks noGrp="1"/>
          </p:cNvSpPr>
          <p:nvPr>
            <p:ph type="body" sz="quarter" idx="14"/>
          </p:nvPr>
        </p:nvSpPr>
        <p:spPr/>
        <p:txBody>
          <a:bodyPr vert="horz" lIns="0" tIns="0" rIns="0" bIns="0" rtlCol="0" anchor="t">
            <a:noAutofit/>
          </a:bodyPr>
          <a:lstStyle/>
          <a:p>
            <a:r>
              <a:rPr lang="en-US"/>
              <a:t>The models we built to help you thrive</a:t>
            </a:r>
          </a:p>
        </p:txBody>
      </p:sp>
      <p:sp>
        <p:nvSpPr>
          <p:cNvPr id="10" name="TextBox 9">
            <a:extLst>
              <a:ext uri="{FF2B5EF4-FFF2-40B4-BE49-F238E27FC236}">
                <a16:creationId xmlns:a16="http://schemas.microsoft.com/office/drawing/2014/main" id="{31B27800-5548-2985-F957-4D0CA22C4042}"/>
              </a:ext>
            </a:extLst>
          </p:cNvPr>
          <p:cNvSpPr txBox="1"/>
          <p:nvPr/>
        </p:nvSpPr>
        <p:spPr>
          <a:xfrm>
            <a:off x="777790" y="5035447"/>
            <a:ext cx="1694256" cy="1323439"/>
          </a:xfrm>
          <a:prstGeom prst="rect">
            <a:avLst/>
          </a:prstGeom>
          <a:noFill/>
          <a:ln w="19050">
            <a:solidFill>
              <a:schemeClr val="accent2">
                <a:lumMod val="60000"/>
                <a:lumOff val="40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cs typeface="Calibri"/>
              </a:rPr>
              <a:t>Key</a:t>
            </a:r>
            <a:r>
              <a:rPr lang="en-US" sz="2000">
                <a:cs typeface="Calibri"/>
              </a:rPr>
              <a:t>: </a:t>
            </a:r>
          </a:p>
          <a:p>
            <a:r>
              <a:rPr lang="en-US" sz="2000">
                <a:cs typeface="Calibri"/>
              </a:rPr>
              <a:t>0 – Positive</a:t>
            </a:r>
          </a:p>
          <a:p>
            <a:r>
              <a:rPr lang="en-US" sz="2000">
                <a:cs typeface="Calibri"/>
              </a:rPr>
              <a:t>1 – Negative</a:t>
            </a:r>
          </a:p>
          <a:p>
            <a:r>
              <a:rPr lang="en-US" sz="2000">
                <a:cs typeface="Calibri"/>
              </a:rPr>
              <a:t>2 – Neutral</a:t>
            </a:r>
          </a:p>
        </p:txBody>
      </p:sp>
      <p:sp>
        <p:nvSpPr>
          <p:cNvPr id="14" name="Rectangle 13">
            <a:extLst>
              <a:ext uri="{FF2B5EF4-FFF2-40B4-BE49-F238E27FC236}">
                <a16:creationId xmlns:a16="http://schemas.microsoft.com/office/drawing/2014/main" id="{940D7434-AFE2-069E-14AD-9771B5BE5CC4}"/>
              </a:ext>
            </a:extLst>
          </p:cNvPr>
          <p:cNvSpPr/>
          <p:nvPr/>
        </p:nvSpPr>
        <p:spPr>
          <a:xfrm>
            <a:off x="3196683" y="5073806"/>
            <a:ext cx="2564779" cy="1245219"/>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sz="1400" b="1">
                <a:solidFill>
                  <a:schemeClr val="tx1"/>
                </a:solidFill>
                <a:cs typeface="Calibri"/>
              </a:rPr>
              <a:t>Overall Model Accuracy:</a:t>
            </a:r>
          </a:p>
          <a:p>
            <a:pPr marL="342900" indent="-342900">
              <a:buFont typeface="Arial"/>
              <a:buChar char="•"/>
            </a:pPr>
            <a:r>
              <a:rPr lang="en-US" sz="1400">
                <a:solidFill>
                  <a:schemeClr val="tx1"/>
                </a:solidFill>
                <a:cs typeface="Calibri"/>
              </a:rPr>
              <a:t>Logistic Regression: </a:t>
            </a:r>
            <a:r>
              <a:rPr lang="en-US" sz="1400" b="1">
                <a:solidFill>
                  <a:schemeClr val="tx1"/>
                </a:solidFill>
                <a:cs typeface="Calibri"/>
              </a:rPr>
              <a:t>80%</a:t>
            </a:r>
          </a:p>
          <a:p>
            <a:pPr marL="342900" indent="-342900">
              <a:buFont typeface="Arial"/>
              <a:buChar char="•"/>
            </a:pPr>
            <a:r>
              <a:rPr lang="en-US" sz="1400">
                <a:solidFill>
                  <a:schemeClr val="tx1"/>
                </a:solidFill>
                <a:cs typeface="Calibri"/>
              </a:rPr>
              <a:t>Decision Tree: </a:t>
            </a:r>
            <a:r>
              <a:rPr lang="en-US" sz="1400" b="1">
                <a:solidFill>
                  <a:schemeClr val="tx1"/>
                </a:solidFill>
                <a:cs typeface="Calibri"/>
              </a:rPr>
              <a:t>75%</a:t>
            </a:r>
          </a:p>
          <a:p>
            <a:pPr marL="342900" indent="-342900">
              <a:buFont typeface="Arial"/>
              <a:buChar char="•"/>
            </a:pPr>
            <a:r>
              <a:rPr lang="en-US" sz="1400">
                <a:solidFill>
                  <a:schemeClr val="tx1"/>
                </a:solidFill>
                <a:cs typeface="Calibri"/>
              </a:rPr>
              <a:t>Neural Network:</a:t>
            </a:r>
            <a:r>
              <a:rPr lang="en-US" sz="1400" b="1">
                <a:solidFill>
                  <a:schemeClr val="tx1"/>
                </a:solidFill>
                <a:cs typeface="Calibri"/>
              </a:rPr>
              <a:t> 88%</a:t>
            </a:r>
          </a:p>
          <a:p>
            <a:pPr marL="800100" lvl="1" indent="-342900">
              <a:buFont typeface="Arial"/>
              <a:buChar char="•"/>
            </a:pPr>
            <a:endParaRPr lang="en-US" sz="1400" b="1">
              <a:cs typeface="Calibri"/>
            </a:endParaRPr>
          </a:p>
        </p:txBody>
      </p:sp>
      <p:graphicFrame>
        <p:nvGraphicFramePr>
          <p:cNvPr id="2" name="Table 11">
            <a:extLst>
              <a:ext uri="{FF2B5EF4-FFF2-40B4-BE49-F238E27FC236}">
                <a16:creationId xmlns:a16="http://schemas.microsoft.com/office/drawing/2014/main" id="{1F63703D-5E27-C5B6-AD65-166B8474E78D}"/>
              </a:ext>
            </a:extLst>
          </p:cNvPr>
          <p:cNvGraphicFramePr>
            <a:graphicFrameLocks noGrp="1"/>
          </p:cNvGraphicFramePr>
          <p:nvPr>
            <p:extLst>
              <p:ext uri="{D42A27DB-BD31-4B8C-83A1-F6EECF244321}">
                <p14:modId xmlns:p14="http://schemas.microsoft.com/office/powerpoint/2010/main" val="3062726282"/>
              </p:ext>
            </p:extLst>
          </p:nvPr>
        </p:nvGraphicFramePr>
        <p:xfrm>
          <a:off x="6882181" y="4730275"/>
          <a:ext cx="4999644" cy="1854200"/>
        </p:xfrm>
        <a:graphic>
          <a:graphicData uri="http://schemas.openxmlformats.org/drawingml/2006/table">
            <a:tbl>
              <a:tblPr firstRow="1" bandRow="1">
                <a:tableStyleId>{E8B1032C-EA38-4F05-BA0D-38AFFFC7BED3}</a:tableStyleId>
              </a:tblPr>
              <a:tblGrid>
                <a:gridCol w="1249911">
                  <a:extLst>
                    <a:ext uri="{9D8B030D-6E8A-4147-A177-3AD203B41FA5}">
                      <a16:colId xmlns:a16="http://schemas.microsoft.com/office/drawing/2014/main" val="2147938091"/>
                    </a:ext>
                  </a:extLst>
                </a:gridCol>
                <a:gridCol w="1249911">
                  <a:extLst>
                    <a:ext uri="{9D8B030D-6E8A-4147-A177-3AD203B41FA5}">
                      <a16:colId xmlns:a16="http://schemas.microsoft.com/office/drawing/2014/main" val="2578065552"/>
                    </a:ext>
                  </a:extLst>
                </a:gridCol>
                <a:gridCol w="1249911">
                  <a:extLst>
                    <a:ext uri="{9D8B030D-6E8A-4147-A177-3AD203B41FA5}">
                      <a16:colId xmlns:a16="http://schemas.microsoft.com/office/drawing/2014/main" val="2734659476"/>
                    </a:ext>
                  </a:extLst>
                </a:gridCol>
                <a:gridCol w="1249911">
                  <a:extLst>
                    <a:ext uri="{9D8B030D-6E8A-4147-A177-3AD203B41FA5}">
                      <a16:colId xmlns:a16="http://schemas.microsoft.com/office/drawing/2014/main" val="3806594792"/>
                    </a:ext>
                  </a:extLst>
                </a:gridCol>
              </a:tblGrid>
              <a:tr h="370840">
                <a:tc>
                  <a:txBody>
                    <a:bodyPr/>
                    <a:lstStyle/>
                    <a:p>
                      <a:endParaRPr lang="en-US"/>
                    </a:p>
                  </a:txBody>
                  <a:tcPr/>
                </a:tc>
                <a:tc gridSpan="3">
                  <a:txBody>
                    <a:bodyPr/>
                    <a:lstStyle/>
                    <a:p>
                      <a:pPr lvl="0" algn="ctr">
                        <a:buNone/>
                      </a:pPr>
                      <a:r>
                        <a:rPr lang="en-US"/>
                        <a:t>Precision by model</a:t>
                      </a:r>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385185824"/>
                  </a:ext>
                </a:extLst>
              </a:tr>
              <a:tr h="370840">
                <a:tc>
                  <a:txBody>
                    <a:bodyPr/>
                    <a:lstStyle/>
                    <a:p>
                      <a:pPr algn="ctr"/>
                      <a:r>
                        <a:rPr lang="en-US" b="1"/>
                        <a:t>Label</a:t>
                      </a:r>
                    </a:p>
                  </a:txBody>
                  <a:tcPr/>
                </a:tc>
                <a:tc>
                  <a:txBody>
                    <a:bodyPr/>
                    <a:lstStyle/>
                    <a:p>
                      <a:pPr algn="ctr"/>
                      <a:r>
                        <a:rPr lang="en-US" b="1"/>
                        <a:t>Logistic</a:t>
                      </a:r>
                    </a:p>
                  </a:txBody>
                  <a:tcPr/>
                </a:tc>
                <a:tc>
                  <a:txBody>
                    <a:bodyPr/>
                    <a:lstStyle/>
                    <a:p>
                      <a:pPr algn="ctr"/>
                      <a:r>
                        <a:rPr lang="en-US" b="1"/>
                        <a:t>Tree</a:t>
                      </a:r>
                    </a:p>
                  </a:txBody>
                  <a:tcPr/>
                </a:tc>
                <a:tc>
                  <a:txBody>
                    <a:bodyPr/>
                    <a:lstStyle/>
                    <a:p>
                      <a:pPr algn="ctr"/>
                      <a:r>
                        <a:rPr lang="en-US" b="1"/>
                        <a:t>Neural Net</a:t>
                      </a:r>
                    </a:p>
                  </a:txBody>
                  <a:tcPr/>
                </a:tc>
                <a:extLst>
                  <a:ext uri="{0D108BD9-81ED-4DB2-BD59-A6C34878D82A}">
                    <a16:rowId xmlns:a16="http://schemas.microsoft.com/office/drawing/2014/main" val="3564445409"/>
                  </a:ext>
                </a:extLst>
              </a:tr>
              <a:tr h="370840">
                <a:tc>
                  <a:txBody>
                    <a:bodyPr/>
                    <a:lstStyle/>
                    <a:p>
                      <a:r>
                        <a:rPr lang="en-US"/>
                        <a:t>Positive</a:t>
                      </a:r>
                    </a:p>
                  </a:txBody>
                  <a:tcPr/>
                </a:tc>
                <a:tc>
                  <a:txBody>
                    <a:bodyPr/>
                    <a:lstStyle/>
                    <a:p>
                      <a:r>
                        <a:rPr lang="en-US"/>
                        <a:t>80 %</a:t>
                      </a:r>
                    </a:p>
                  </a:txBody>
                  <a:tcPr/>
                </a:tc>
                <a:tc>
                  <a:txBody>
                    <a:bodyPr/>
                    <a:lstStyle/>
                    <a:p>
                      <a:r>
                        <a:rPr lang="en-US"/>
                        <a:t>71 %</a:t>
                      </a:r>
                    </a:p>
                  </a:txBody>
                  <a:tcPr/>
                </a:tc>
                <a:tc>
                  <a:txBody>
                    <a:bodyPr/>
                    <a:lstStyle/>
                    <a:p>
                      <a:r>
                        <a:rPr lang="en-US"/>
                        <a:t>16.8%</a:t>
                      </a:r>
                    </a:p>
                  </a:txBody>
                  <a:tcPr/>
                </a:tc>
                <a:extLst>
                  <a:ext uri="{0D108BD9-81ED-4DB2-BD59-A6C34878D82A}">
                    <a16:rowId xmlns:a16="http://schemas.microsoft.com/office/drawing/2014/main" val="1657577792"/>
                  </a:ext>
                </a:extLst>
              </a:tr>
              <a:tr h="370840">
                <a:tc>
                  <a:txBody>
                    <a:bodyPr/>
                    <a:lstStyle/>
                    <a:p>
                      <a:r>
                        <a:rPr lang="en-US"/>
                        <a:t>Negative</a:t>
                      </a:r>
                    </a:p>
                  </a:txBody>
                  <a:tcPr/>
                </a:tc>
                <a:tc>
                  <a:txBody>
                    <a:bodyPr/>
                    <a:lstStyle/>
                    <a:p>
                      <a:r>
                        <a:rPr lang="en-US"/>
                        <a:t>82 %</a:t>
                      </a:r>
                    </a:p>
                  </a:txBody>
                  <a:tcPr/>
                </a:tc>
                <a:tc>
                  <a:txBody>
                    <a:bodyPr/>
                    <a:lstStyle/>
                    <a:p>
                      <a:r>
                        <a:rPr lang="en-US"/>
                        <a:t>77 %</a:t>
                      </a:r>
                    </a:p>
                  </a:txBody>
                  <a:tcPr/>
                </a:tc>
                <a:tc>
                  <a:txBody>
                    <a:bodyPr/>
                    <a:lstStyle/>
                    <a:p>
                      <a:r>
                        <a:rPr lang="en-US"/>
                        <a:t>36.8%</a:t>
                      </a:r>
                    </a:p>
                  </a:txBody>
                  <a:tcPr/>
                </a:tc>
                <a:extLst>
                  <a:ext uri="{0D108BD9-81ED-4DB2-BD59-A6C34878D82A}">
                    <a16:rowId xmlns:a16="http://schemas.microsoft.com/office/drawing/2014/main" val="1481724723"/>
                  </a:ext>
                </a:extLst>
              </a:tr>
              <a:tr h="370840">
                <a:tc>
                  <a:txBody>
                    <a:bodyPr/>
                    <a:lstStyle/>
                    <a:p>
                      <a:r>
                        <a:rPr lang="en-US"/>
                        <a:t>Neutral</a:t>
                      </a:r>
                    </a:p>
                  </a:txBody>
                  <a:tcPr/>
                </a:tc>
                <a:tc>
                  <a:txBody>
                    <a:bodyPr/>
                    <a:lstStyle/>
                    <a:p>
                      <a:r>
                        <a:rPr lang="en-US"/>
                        <a:t>79 %</a:t>
                      </a:r>
                    </a:p>
                  </a:txBody>
                  <a:tcPr/>
                </a:tc>
                <a:tc>
                  <a:txBody>
                    <a:bodyPr/>
                    <a:lstStyle/>
                    <a:p>
                      <a:r>
                        <a:rPr lang="en-US"/>
                        <a:t>78 %</a:t>
                      </a:r>
                    </a:p>
                  </a:txBody>
                  <a:tcPr/>
                </a:tc>
                <a:tc>
                  <a:txBody>
                    <a:bodyPr/>
                    <a:lstStyle/>
                    <a:p>
                      <a:r>
                        <a:rPr lang="en-US"/>
                        <a:t>16%</a:t>
                      </a:r>
                    </a:p>
                  </a:txBody>
                  <a:tcPr/>
                </a:tc>
                <a:extLst>
                  <a:ext uri="{0D108BD9-81ED-4DB2-BD59-A6C34878D82A}">
                    <a16:rowId xmlns:a16="http://schemas.microsoft.com/office/drawing/2014/main" val="1320362406"/>
                  </a:ext>
                </a:extLst>
              </a:tr>
            </a:tbl>
          </a:graphicData>
        </a:graphic>
      </p:graphicFrame>
      <p:pic>
        <p:nvPicPr>
          <p:cNvPr id="5" name="Picture 11" descr="A graph of a logistic regression results&#10;&#10;Description automatically generated">
            <a:extLst>
              <a:ext uri="{FF2B5EF4-FFF2-40B4-BE49-F238E27FC236}">
                <a16:creationId xmlns:a16="http://schemas.microsoft.com/office/drawing/2014/main" id="{D878464F-AC97-BBD0-DF02-8F138FF1609C}"/>
              </a:ext>
            </a:extLst>
          </p:cNvPr>
          <p:cNvPicPr>
            <a:picLocks noChangeAspect="1"/>
          </p:cNvPicPr>
          <p:nvPr/>
        </p:nvPicPr>
        <p:blipFill>
          <a:blip r:embed="rId7"/>
          <a:stretch>
            <a:fillRect/>
          </a:stretch>
        </p:blipFill>
        <p:spPr>
          <a:xfrm>
            <a:off x="914400" y="2060798"/>
            <a:ext cx="3113314" cy="2638432"/>
          </a:xfrm>
          <a:prstGeom prst="rect">
            <a:avLst/>
          </a:prstGeom>
        </p:spPr>
      </p:pic>
      <p:pic>
        <p:nvPicPr>
          <p:cNvPr id="12" name="Picture 12">
            <a:extLst>
              <a:ext uri="{FF2B5EF4-FFF2-40B4-BE49-F238E27FC236}">
                <a16:creationId xmlns:a16="http://schemas.microsoft.com/office/drawing/2014/main" id="{1D625A05-B86B-4932-0B9B-B41016ABFC0D}"/>
              </a:ext>
            </a:extLst>
          </p:cNvPr>
          <p:cNvPicPr>
            <a:picLocks noChangeAspect="1"/>
          </p:cNvPicPr>
          <p:nvPr/>
        </p:nvPicPr>
        <p:blipFill>
          <a:blip r:embed="rId8"/>
          <a:stretch>
            <a:fillRect/>
          </a:stretch>
        </p:blipFill>
        <p:spPr>
          <a:xfrm>
            <a:off x="4201886" y="2060798"/>
            <a:ext cx="3113314" cy="2638432"/>
          </a:xfrm>
          <a:prstGeom prst="rect">
            <a:avLst/>
          </a:prstGeom>
        </p:spPr>
      </p:pic>
      <p:pic>
        <p:nvPicPr>
          <p:cNvPr id="15" name="Picture 15">
            <a:extLst>
              <a:ext uri="{FF2B5EF4-FFF2-40B4-BE49-F238E27FC236}">
                <a16:creationId xmlns:a16="http://schemas.microsoft.com/office/drawing/2014/main" id="{30C50CF9-B932-59CA-9693-9119F2AA9027}"/>
              </a:ext>
            </a:extLst>
          </p:cNvPr>
          <p:cNvPicPr>
            <a:picLocks noChangeAspect="1"/>
          </p:cNvPicPr>
          <p:nvPr/>
        </p:nvPicPr>
        <p:blipFill>
          <a:blip r:embed="rId9"/>
          <a:stretch>
            <a:fillRect/>
          </a:stretch>
        </p:blipFill>
        <p:spPr>
          <a:xfrm>
            <a:off x="7892728" y="2082821"/>
            <a:ext cx="3037114" cy="2534690"/>
          </a:xfrm>
          <a:prstGeom prst="rect">
            <a:avLst/>
          </a:prstGeom>
        </p:spPr>
      </p:pic>
    </p:spTree>
    <p:extLst>
      <p:ext uri="{BB962C8B-B14F-4D97-AF65-F5344CB8AC3E}">
        <p14:creationId xmlns:p14="http://schemas.microsoft.com/office/powerpoint/2010/main" val="3851111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0C2F46F9-BCB9-8AB5-D53A-C3FADB731D33}"/>
              </a:ext>
            </a:extLst>
          </p:cNvPr>
          <p:cNvCxnSpPr/>
          <p:nvPr/>
        </p:nvCxnSpPr>
        <p:spPr>
          <a:xfrm flipH="1">
            <a:off x="719691" y="4074025"/>
            <a:ext cx="0" cy="652164"/>
          </a:xfrm>
          <a:prstGeom prst="line">
            <a:avLst/>
          </a:prstGeom>
          <a:noFill/>
          <a:ln w="19050" cap="flat" cmpd="sng" algn="ctr">
            <a:solidFill>
              <a:sysClr val="window" lastClr="FFFFFF">
                <a:lumMod val="75000"/>
              </a:sysClr>
            </a:solidFill>
            <a:prstDash val="dash"/>
          </a:ln>
          <a:effectLst/>
        </p:spPr>
      </p:cxnSp>
      <p:graphicFrame>
        <p:nvGraphicFramePr>
          <p:cNvPr id="4" name="Object 3" hidden="1">
            <a:extLst>
              <a:ext uri="{FF2B5EF4-FFF2-40B4-BE49-F238E27FC236}">
                <a16:creationId xmlns:a16="http://schemas.microsoft.com/office/drawing/2014/main" id="{562B7AC2-8F97-4E5B-92C9-6ADE85140A6C}"/>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15" imgH="416" progId="TCLayout.ActiveDocument.1">
                  <p:embed/>
                </p:oleObj>
              </mc:Choice>
              <mc:Fallback>
                <p:oleObj name="think-cell Slide" r:id="rId5" imgW="415" imgH="416" progId="TCLayout.ActiveDocument.1">
                  <p:embed/>
                  <p:pic>
                    <p:nvPicPr>
                      <p:cNvPr id="4" name="Object 3" hidden="1">
                        <a:extLst>
                          <a:ext uri="{FF2B5EF4-FFF2-40B4-BE49-F238E27FC236}">
                            <a16:creationId xmlns:a16="http://schemas.microsoft.com/office/drawing/2014/main" id="{562B7AC2-8F97-4E5B-92C9-6ADE85140A6C}"/>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5388FCEE-22D8-44F9-BF29-CA0D6A75D67A}"/>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pitchFamily="50" charset="0"/>
              <a:sym typeface="Chronicle Display Black" pitchFamily="50" charset="0"/>
            </a:endParaRPr>
          </a:p>
        </p:txBody>
      </p:sp>
      <p:sp>
        <p:nvSpPr>
          <p:cNvPr id="6" name="Text Placeholder 5">
            <a:extLst>
              <a:ext uri="{FF2B5EF4-FFF2-40B4-BE49-F238E27FC236}">
                <a16:creationId xmlns:a16="http://schemas.microsoft.com/office/drawing/2014/main" id="{852D83E3-08A1-C2AF-5F54-2BBADDB01F9D}"/>
              </a:ext>
            </a:extLst>
          </p:cNvPr>
          <p:cNvSpPr>
            <a:spLocks noGrp="1"/>
          </p:cNvSpPr>
          <p:nvPr>
            <p:ph type="body" sz="quarter" idx="15"/>
          </p:nvPr>
        </p:nvSpPr>
        <p:spPr/>
        <p:txBody>
          <a:bodyPr vert="horz" lIns="0" tIns="0" rIns="0" bIns="0" rtlCol="0" anchor="t">
            <a:noAutofit/>
          </a:bodyPr>
          <a:lstStyle/>
          <a:p>
            <a:r>
              <a:rPr lang="en-US" sz="1400"/>
              <a:t>Main Models</a:t>
            </a:r>
          </a:p>
        </p:txBody>
      </p:sp>
      <p:sp>
        <p:nvSpPr>
          <p:cNvPr id="8" name="Text Placeholder 1">
            <a:extLst>
              <a:ext uri="{FF2B5EF4-FFF2-40B4-BE49-F238E27FC236}">
                <a16:creationId xmlns:a16="http://schemas.microsoft.com/office/drawing/2014/main" id="{781C351C-99FA-F484-E517-EBA13AF724EC}"/>
              </a:ext>
            </a:extLst>
          </p:cNvPr>
          <p:cNvSpPr txBox="1">
            <a:spLocks/>
          </p:cNvSpPr>
          <p:nvPr/>
        </p:nvSpPr>
        <p:spPr>
          <a:xfrm>
            <a:off x="912205" y="693096"/>
            <a:ext cx="10257365" cy="550238"/>
          </a:xfrm>
          <a:prstGeom prst="rect">
            <a:avLst/>
          </a:prstGeom>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000" b="1">
                <a:solidFill>
                  <a:schemeClr val="accent6"/>
                </a:solidFill>
                <a:latin typeface="Open Sans Light"/>
                <a:ea typeface="Open Sans Light"/>
                <a:cs typeface="Open Sans Light"/>
              </a:rPr>
              <a:t>What does this mean for your organization?</a:t>
            </a:r>
            <a:endParaRPr lang="en-US">
              <a:solidFill>
                <a:schemeClr val="accent6"/>
              </a:solidFill>
            </a:endParaRPr>
          </a:p>
        </p:txBody>
      </p:sp>
      <p:sp>
        <p:nvSpPr>
          <p:cNvPr id="2" name="Rectangle 1">
            <a:extLst>
              <a:ext uri="{FF2B5EF4-FFF2-40B4-BE49-F238E27FC236}">
                <a16:creationId xmlns:a16="http://schemas.microsoft.com/office/drawing/2014/main" id="{52BE0341-1B60-0B12-BBF5-FF9706E6A7E0}"/>
              </a:ext>
            </a:extLst>
          </p:cNvPr>
          <p:cNvSpPr/>
          <p:nvPr/>
        </p:nvSpPr>
        <p:spPr>
          <a:xfrm>
            <a:off x="1018074" y="3528569"/>
            <a:ext cx="1955953" cy="453877"/>
          </a:xfrm>
          <a:prstGeom prst="rect">
            <a:avLst/>
          </a:prstGeom>
          <a:solidFill>
            <a:schemeClr val="accent2"/>
          </a:solidFill>
          <a:ln w="12700" cap="flat" cmpd="sng" algn="ctr">
            <a:noFill/>
            <a:prstDash val="solid"/>
          </a:ln>
          <a:effectLst/>
        </p:spPr>
        <p:txBody>
          <a:bodyPr wrap="square" lIns="0" tIns="0" rIns="0" bIns="0" rtlCol="0" anchor="ctr">
            <a:noAutofit/>
          </a:bodyPr>
          <a:lstStyle/>
          <a:p>
            <a:pPr marL="147167" marR="0" lvl="0" indent="0" defTabSz="671718" eaLnBrk="1" fontAlgn="base" latinLnBrk="0" hangingPunct="1">
              <a:lnSpc>
                <a:spcPct val="100000"/>
              </a:lnSpc>
              <a:spcBef>
                <a:spcPct val="0"/>
              </a:spcBef>
              <a:spcAft>
                <a:spcPct val="0"/>
              </a:spcAft>
              <a:buClrTx/>
              <a:buSzTx/>
              <a:buFontTx/>
              <a:buNone/>
              <a:tabLst/>
              <a:defRPr/>
            </a:pPr>
            <a:r>
              <a:rPr kumimoji="0" lang="en-US" sz="2057" b="0" i="0" u="none" strike="noStrike" kern="0" cap="none" spc="0" normalizeH="0" baseline="0" noProof="0">
                <a:ln>
                  <a:noFill/>
                </a:ln>
                <a:solidFill>
                  <a:srgbClr val="FFFFFF"/>
                </a:solidFill>
                <a:effectLst/>
                <a:uLnTx/>
                <a:uFillTx/>
                <a:ea typeface="+mn-ea"/>
                <a:cs typeface="Segoe UI Light" panose="020B0502040204020203" pitchFamily="34" charset="0"/>
                <a:sym typeface="Gotham Book" charset="0"/>
              </a:rPr>
              <a:t>Faster</a:t>
            </a:r>
          </a:p>
        </p:txBody>
      </p:sp>
      <p:sp>
        <p:nvSpPr>
          <p:cNvPr id="14" name="Rectangle 13">
            <a:extLst>
              <a:ext uri="{FF2B5EF4-FFF2-40B4-BE49-F238E27FC236}">
                <a16:creationId xmlns:a16="http://schemas.microsoft.com/office/drawing/2014/main" id="{1AE93607-306A-AC56-A2E2-BB3EAC51B968}"/>
              </a:ext>
            </a:extLst>
          </p:cNvPr>
          <p:cNvSpPr/>
          <p:nvPr/>
        </p:nvSpPr>
        <p:spPr>
          <a:xfrm>
            <a:off x="256707" y="3755604"/>
            <a:ext cx="671690" cy="318421"/>
          </a:xfrm>
          <a:prstGeom prst="rect">
            <a:avLst/>
          </a:prstGeom>
          <a:solidFill>
            <a:sysClr val="window" lastClr="FFFFFF"/>
          </a:solidFill>
          <a:ln w="12700" cap="flat" cmpd="sng" algn="ctr">
            <a:noFill/>
            <a:prstDash val="solid"/>
          </a:ln>
          <a:effectLst/>
        </p:spPr>
        <p:txBody>
          <a:bodyPr wrap="square"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
        <p:nvSpPr>
          <p:cNvPr id="15" name="Rectangle 14">
            <a:extLst>
              <a:ext uri="{FF2B5EF4-FFF2-40B4-BE49-F238E27FC236}">
                <a16:creationId xmlns:a16="http://schemas.microsoft.com/office/drawing/2014/main" id="{4CB03458-8D28-EA69-1A6A-66EF330CCC17}"/>
              </a:ext>
            </a:extLst>
          </p:cNvPr>
          <p:cNvSpPr/>
          <p:nvPr/>
        </p:nvSpPr>
        <p:spPr>
          <a:xfrm>
            <a:off x="404372" y="3081251"/>
            <a:ext cx="671690" cy="318421"/>
          </a:xfrm>
          <a:prstGeom prst="rect">
            <a:avLst/>
          </a:prstGeom>
          <a:solidFill>
            <a:sysClr val="window" lastClr="FFFFFF"/>
          </a:solidFill>
          <a:ln w="12700" cap="flat" cmpd="sng" algn="ctr">
            <a:solidFill>
              <a:sysClr val="window" lastClr="FFFFFF"/>
            </a:solidFill>
            <a:prstDash val="solid"/>
          </a:ln>
          <a:effectLst/>
        </p:spPr>
        <p:txBody>
          <a:bodyPr wrap="square" rtlCol="0" anchor="ctr">
            <a:spAutoFit/>
          </a:bodyPr>
          <a:lstStyle/>
          <a:p>
            <a:pPr marL="130612" marR="0" lvl="0" indent="-130612"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
        <p:nvSpPr>
          <p:cNvPr id="17" name="Rectangle 16">
            <a:extLst>
              <a:ext uri="{FF2B5EF4-FFF2-40B4-BE49-F238E27FC236}">
                <a16:creationId xmlns:a16="http://schemas.microsoft.com/office/drawing/2014/main" id="{FD36AEE4-8DC7-FB8F-70FF-B8DF61C21E37}"/>
              </a:ext>
            </a:extLst>
          </p:cNvPr>
          <p:cNvSpPr/>
          <p:nvPr/>
        </p:nvSpPr>
        <p:spPr>
          <a:xfrm>
            <a:off x="1018074" y="4587933"/>
            <a:ext cx="1955953" cy="453877"/>
          </a:xfrm>
          <a:prstGeom prst="rect">
            <a:avLst/>
          </a:prstGeom>
          <a:solidFill>
            <a:schemeClr val="accent3"/>
          </a:solidFill>
          <a:ln w="12700" cap="flat" cmpd="sng" algn="ctr">
            <a:solidFill>
              <a:schemeClr val="accent3"/>
            </a:solidFill>
            <a:prstDash val="solid"/>
          </a:ln>
          <a:effectLst/>
        </p:spPr>
        <p:txBody>
          <a:bodyPr wrap="square" lIns="0" tIns="0" rIns="0" bIns="0" rtlCol="0" anchor="ctr">
            <a:noAutofit/>
          </a:bodyPr>
          <a:lstStyle/>
          <a:p>
            <a:pPr marL="147167" marR="0" lvl="0" indent="0" defTabSz="671718" eaLnBrk="1" fontAlgn="base" latinLnBrk="0" hangingPunct="1">
              <a:lnSpc>
                <a:spcPct val="100000"/>
              </a:lnSpc>
              <a:spcBef>
                <a:spcPct val="0"/>
              </a:spcBef>
              <a:spcAft>
                <a:spcPct val="0"/>
              </a:spcAft>
              <a:buClrTx/>
              <a:buSzTx/>
              <a:buFontTx/>
              <a:buNone/>
              <a:tabLst/>
              <a:defRPr/>
            </a:pPr>
            <a:r>
              <a:rPr lang="en-US" sz="2060" kern="0">
                <a:solidFill>
                  <a:srgbClr val="FFFFFF"/>
                </a:solidFill>
                <a:cs typeface="Segoe UI Light" panose="020B0502040204020203" pitchFamily="34" charset="0"/>
                <a:sym typeface="Gotham Book" charset="0"/>
              </a:rPr>
              <a:t>Cheaper</a:t>
            </a:r>
            <a:endParaRPr kumimoji="0" lang="en-US" sz="2060" b="0" i="0" u="none" strike="noStrike" kern="0" cap="none" spc="0" normalizeH="0" baseline="0" noProof="0">
              <a:ln>
                <a:noFill/>
              </a:ln>
              <a:solidFill>
                <a:srgbClr val="FFFFFF"/>
              </a:solidFill>
              <a:effectLst/>
              <a:uLnTx/>
              <a:uFillTx/>
              <a:ea typeface="+mn-ea"/>
              <a:cs typeface="Segoe UI Light" panose="020B0502040204020203" pitchFamily="34" charset="0"/>
              <a:sym typeface="Gotham Book" charset="0"/>
            </a:endParaRPr>
          </a:p>
        </p:txBody>
      </p:sp>
      <p:sp>
        <p:nvSpPr>
          <p:cNvPr id="18" name="Oval 17">
            <a:extLst>
              <a:ext uri="{FF2B5EF4-FFF2-40B4-BE49-F238E27FC236}">
                <a16:creationId xmlns:a16="http://schemas.microsoft.com/office/drawing/2014/main" id="{C7AB1C8E-8D71-2C53-13BC-2C64D6F1B4EA}"/>
              </a:ext>
            </a:extLst>
          </p:cNvPr>
          <p:cNvSpPr>
            <a:spLocks noChangeAspect="1"/>
          </p:cNvSpPr>
          <p:nvPr/>
        </p:nvSpPr>
        <p:spPr>
          <a:xfrm>
            <a:off x="348372" y="4429957"/>
            <a:ext cx="753143" cy="702205"/>
          </a:xfrm>
          <a:prstGeom prst="ellipse">
            <a:avLst/>
          </a:prstGeom>
          <a:solidFill>
            <a:schemeClr val="accent3"/>
          </a:solidFill>
          <a:ln w="12700" cap="flat" cmpd="sng" algn="ctr">
            <a:solidFill>
              <a:schemeClr val="accent3"/>
            </a:solidFill>
            <a:prstDash val="solid"/>
          </a:ln>
          <a:effectLst/>
        </p:spPr>
        <p:txBody>
          <a:bodyPr wrap="square" rtlCol="0" anchor="ctr">
            <a:spAutoFit/>
          </a:bodyPr>
          <a:lstStyle/>
          <a:p>
            <a:pPr marL="232149" marR="0" lvl="0" indent="-232149"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sp>
        <p:nvSpPr>
          <p:cNvPr id="20" name="Oval 19">
            <a:extLst>
              <a:ext uri="{FF2B5EF4-FFF2-40B4-BE49-F238E27FC236}">
                <a16:creationId xmlns:a16="http://schemas.microsoft.com/office/drawing/2014/main" id="{69F370FA-B640-1FE7-D189-13AF0423C7D0}"/>
              </a:ext>
            </a:extLst>
          </p:cNvPr>
          <p:cNvSpPr>
            <a:spLocks noChangeAspect="1"/>
          </p:cNvSpPr>
          <p:nvPr/>
        </p:nvSpPr>
        <p:spPr>
          <a:xfrm>
            <a:off x="421204" y="3378084"/>
            <a:ext cx="753143" cy="702205"/>
          </a:xfrm>
          <a:prstGeom prst="ellipse">
            <a:avLst/>
          </a:prstGeom>
          <a:solidFill>
            <a:schemeClr val="accent2"/>
          </a:solidFill>
          <a:ln w="12700" cap="flat" cmpd="sng" algn="ctr">
            <a:solidFill>
              <a:schemeClr val="accent2"/>
            </a:solidFill>
            <a:prstDash val="solid"/>
          </a:ln>
          <a:effectLst/>
        </p:spPr>
        <p:txBody>
          <a:bodyPr wrap="square" rtlCol="0" anchor="ctr">
            <a:spAutoFit/>
          </a:bodyPr>
          <a:lstStyle/>
          <a:p>
            <a:pPr marL="232149" marR="0" lvl="0" indent="-232149"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grpSp>
        <p:nvGrpSpPr>
          <p:cNvPr id="21" name="Group 325">
            <a:extLst>
              <a:ext uri="{FF2B5EF4-FFF2-40B4-BE49-F238E27FC236}">
                <a16:creationId xmlns:a16="http://schemas.microsoft.com/office/drawing/2014/main" id="{2503F2AA-105E-EC78-9CA8-6C0AFB121A09}"/>
              </a:ext>
            </a:extLst>
          </p:cNvPr>
          <p:cNvGrpSpPr>
            <a:grpSpLocks noChangeAspect="1"/>
          </p:cNvGrpSpPr>
          <p:nvPr/>
        </p:nvGrpSpPr>
        <p:grpSpPr bwMode="auto">
          <a:xfrm>
            <a:off x="488522" y="3430906"/>
            <a:ext cx="602749" cy="604521"/>
            <a:chOff x="5044" y="1157"/>
            <a:chExt cx="340" cy="341"/>
          </a:xfrm>
          <a:solidFill>
            <a:sysClr val="window" lastClr="FFFFFF"/>
          </a:solidFill>
        </p:grpSpPr>
        <p:sp>
          <p:nvSpPr>
            <p:cNvPr id="22" name="Freeform 326">
              <a:extLst>
                <a:ext uri="{FF2B5EF4-FFF2-40B4-BE49-F238E27FC236}">
                  <a16:creationId xmlns:a16="http://schemas.microsoft.com/office/drawing/2014/main" id="{2C7FDDAC-2534-23A5-6B73-E7E5497A9341}"/>
                </a:ext>
              </a:extLst>
            </p:cNvPr>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sp>
          <p:nvSpPr>
            <p:cNvPr id="23" name="Freeform 327">
              <a:extLst>
                <a:ext uri="{FF2B5EF4-FFF2-40B4-BE49-F238E27FC236}">
                  <a16:creationId xmlns:a16="http://schemas.microsoft.com/office/drawing/2014/main" id="{EE678602-425D-D77E-3F57-D82BB126DDF8}"/>
                </a:ext>
              </a:extLst>
            </p:cNvPr>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grpSp>
      <p:grpSp>
        <p:nvGrpSpPr>
          <p:cNvPr id="24" name="Group 48">
            <a:extLst>
              <a:ext uri="{FF2B5EF4-FFF2-40B4-BE49-F238E27FC236}">
                <a16:creationId xmlns:a16="http://schemas.microsoft.com/office/drawing/2014/main" id="{468CE6DF-638C-238E-C27A-44FB1241D346}"/>
              </a:ext>
            </a:extLst>
          </p:cNvPr>
          <p:cNvGrpSpPr>
            <a:grpSpLocks noChangeAspect="1"/>
          </p:cNvGrpSpPr>
          <p:nvPr/>
        </p:nvGrpSpPr>
        <p:grpSpPr bwMode="auto">
          <a:xfrm>
            <a:off x="422315" y="4483831"/>
            <a:ext cx="604521" cy="604521"/>
            <a:chOff x="4277" y="1990"/>
            <a:chExt cx="340" cy="340"/>
          </a:xfrm>
          <a:solidFill>
            <a:sysClr val="window" lastClr="FFFFFF"/>
          </a:solidFill>
        </p:grpSpPr>
        <p:sp>
          <p:nvSpPr>
            <p:cNvPr id="25" name="Freeform 49">
              <a:extLst>
                <a:ext uri="{FF2B5EF4-FFF2-40B4-BE49-F238E27FC236}">
                  <a16:creationId xmlns:a16="http://schemas.microsoft.com/office/drawing/2014/main" id="{064D7B89-85F4-5C85-7878-4611FFE2400E}"/>
                </a:ext>
              </a:extLst>
            </p:cNvPr>
            <p:cNvSpPr>
              <a:spLocks noEditPoints="1"/>
            </p:cNvSpPr>
            <p:nvPr/>
          </p:nvSpPr>
          <p:spPr bwMode="auto">
            <a:xfrm>
              <a:off x="4277"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sp>
          <p:nvSpPr>
            <p:cNvPr id="26" name="Freeform 50">
              <a:extLst>
                <a:ext uri="{FF2B5EF4-FFF2-40B4-BE49-F238E27FC236}">
                  <a16:creationId xmlns:a16="http://schemas.microsoft.com/office/drawing/2014/main" id="{6ED5E3A5-65E6-0474-410B-272105E977DF}"/>
                </a:ext>
              </a:extLst>
            </p:cNvPr>
            <p:cNvSpPr>
              <a:spLocks noEditPoints="1"/>
            </p:cNvSpPr>
            <p:nvPr/>
          </p:nvSpPr>
          <p:spPr bwMode="auto">
            <a:xfrm>
              <a:off x="4355" y="2054"/>
              <a:ext cx="170" cy="212"/>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grpSp>
      <p:sp>
        <p:nvSpPr>
          <p:cNvPr id="35" name="Text Placeholder 14">
            <a:extLst>
              <a:ext uri="{FF2B5EF4-FFF2-40B4-BE49-F238E27FC236}">
                <a16:creationId xmlns:a16="http://schemas.microsoft.com/office/drawing/2014/main" id="{6DA536DD-9A8D-D512-684E-C78677061F1A}"/>
              </a:ext>
            </a:extLst>
          </p:cNvPr>
          <p:cNvSpPr txBox="1">
            <a:spLocks/>
          </p:cNvSpPr>
          <p:nvPr/>
        </p:nvSpPr>
        <p:spPr>
          <a:xfrm>
            <a:off x="3754834" y="2023385"/>
            <a:ext cx="7089060" cy="1080000"/>
          </a:xfrm>
          <a:prstGeom prst="rect">
            <a:avLst/>
          </a:prstGeom>
        </p:spPr>
        <p:txBody>
          <a:bodyPr lIns="0" tIns="0" rIns="0" bIns="0" anchor="ctr">
            <a:noAutofit/>
          </a:bodyP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30000"/>
              </a:lnSpc>
              <a:buClr>
                <a:srgbClr val="787878"/>
              </a:buClr>
              <a:buNone/>
              <a:tabLst>
                <a:tab pos="182880" algn="l"/>
              </a:tabLst>
              <a:defRPr/>
            </a:pPr>
            <a:r>
              <a:rPr kumimoji="0" lang="en-US" sz="1600" b="0" i="0" u="none" strike="noStrike" kern="1200" cap="none" spc="0" normalizeH="0" baseline="0" noProof="0">
                <a:ln>
                  <a:noFill/>
                </a:ln>
                <a:solidFill>
                  <a:schemeClr val="tx1"/>
                </a:solidFill>
                <a:effectLst/>
                <a:uLnTx/>
                <a:uFillTx/>
                <a:latin typeface="Open Sans"/>
                <a:ea typeface="+mn-ea"/>
                <a:cs typeface="Open Sans"/>
              </a:rPr>
              <a:t>Enable data-driven decisions improving overall performance and effectiveness</a:t>
            </a:r>
          </a:p>
        </p:txBody>
      </p:sp>
      <p:cxnSp>
        <p:nvCxnSpPr>
          <p:cNvPr id="36" name="Straight Connector 35">
            <a:extLst>
              <a:ext uri="{FF2B5EF4-FFF2-40B4-BE49-F238E27FC236}">
                <a16:creationId xmlns:a16="http://schemas.microsoft.com/office/drawing/2014/main" id="{92A7B8A7-C625-51B7-9AEE-CDA5CCEB4685}"/>
              </a:ext>
            </a:extLst>
          </p:cNvPr>
          <p:cNvCxnSpPr>
            <a:cxnSpLocks/>
          </p:cNvCxnSpPr>
          <p:nvPr/>
        </p:nvCxnSpPr>
        <p:spPr>
          <a:xfrm>
            <a:off x="3318511" y="2123746"/>
            <a:ext cx="0" cy="888800"/>
          </a:xfrm>
          <a:prstGeom prst="line">
            <a:avLst/>
          </a:prstGeom>
          <a:ln w="57150">
            <a:solidFill>
              <a:srgbClr val="00B050"/>
            </a:solidFill>
          </a:ln>
        </p:spPr>
        <p:style>
          <a:lnRef idx="1">
            <a:schemeClr val="accent1"/>
          </a:lnRef>
          <a:fillRef idx="0">
            <a:schemeClr val="accent1"/>
          </a:fillRef>
          <a:effectRef idx="0">
            <a:schemeClr val="accent1"/>
          </a:effectRef>
          <a:fontRef idx="minor">
            <a:schemeClr val="tx1"/>
          </a:fontRef>
        </p:style>
      </p:cxnSp>
      <p:sp>
        <p:nvSpPr>
          <p:cNvPr id="37" name="Text Placeholder 15">
            <a:extLst>
              <a:ext uri="{FF2B5EF4-FFF2-40B4-BE49-F238E27FC236}">
                <a16:creationId xmlns:a16="http://schemas.microsoft.com/office/drawing/2014/main" id="{A7744C54-A1CC-EA19-26DF-4AE37F42CEBB}"/>
              </a:ext>
            </a:extLst>
          </p:cNvPr>
          <p:cNvSpPr txBox="1">
            <a:spLocks/>
          </p:cNvSpPr>
          <p:nvPr/>
        </p:nvSpPr>
        <p:spPr>
          <a:xfrm>
            <a:off x="3754834" y="3189030"/>
            <a:ext cx="7089056" cy="1080000"/>
          </a:xfrm>
          <a:prstGeom prst="rect">
            <a:avLst/>
          </a:prstGeom>
        </p:spPr>
        <p:txBody>
          <a:bodyPr lIns="0" tIns="0" rIns="0" bIns="0" anchor="ctr">
            <a:noAutofit/>
          </a:bodyPr>
          <a:lstStyle>
            <a:defPPr>
              <a:defRPr lang="en-US"/>
            </a:defPPr>
            <a:lvl1pPr marL="137160" indent="-137160">
              <a:lnSpc>
                <a:spcPct val="130000"/>
              </a:lnSpc>
              <a:spcBef>
                <a:spcPts val="1000"/>
              </a:spcBef>
              <a:buClr>
                <a:schemeClr val="accent5"/>
              </a:buClr>
              <a:buSzPct val="75000"/>
              <a:buFont typeface="Arial" panose="020B0604020202020204" pitchFamily="34" charset="0"/>
              <a:buChar char="•"/>
              <a:tabLst>
                <a:tab pos="182880" algn="l"/>
              </a:tabLst>
              <a:defRPr sz="1200">
                <a:solidFill>
                  <a:srgbClr val="000000"/>
                </a:solidFill>
                <a:cs typeface="Open Sans"/>
              </a:defRPr>
            </a:lvl1pPr>
            <a:lvl2pPr marL="685800" indent="-228600">
              <a:lnSpc>
                <a:spcPct val="100000"/>
              </a:lnSpc>
              <a:spcBef>
                <a:spcPts val="500"/>
              </a:spcBef>
              <a:buClr>
                <a:schemeClr val="accent5"/>
              </a:buClr>
              <a:buSzPct val="75000"/>
              <a:buFont typeface="Wingdings" charset="2"/>
              <a:buChar char="§"/>
              <a:defRPr>
                <a:solidFill>
                  <a:srgbClr val="3F3F3F"/>
                </a:solidFill>
              </a:defRPr>
            </a:lvl2pPr>
            <a:lvl3pPr marL="1143000" indent="-228600">
              <a:lnSpc>
                <a:spcPct val="100000"/>
              </a:lnSpc>
              <a:spcBef>
                <a:spcPts val="500"/>
              </a:spcBef>
              <a:buClr>
                <a:schemeClr val="accent5"/>
              </a:buClr>
              <a:buSzPct val="75000"/>
              <a:buFont typeface="Wingdings" charset="2"/>
              <a:buChar char="§"/>
              <a:defRPr sz="1600">
                <a:solidFill>
                  <a:srgbClr val="3F3F3F"/>
                </a:solidFill>
              </a:defRPr>
            </a:lvl3pPr>
            <a:lvl4pPr marL="1600200" indent="-228600">
              <a:lnSpc>
                <a:spcPct val="100000"/>
              </a:lnSpc>
              <a:spcBef>
                <a:spcPts val="500"/>
              </a:spcBef>
              <a:buClr>
                <a:schemeClr val="accent5"/>
              </a:buClr>
              <a:buSzPct val="75000"/>
              <a:buFont typeface="Wingdings" charset="2"/>
              <a:buChar char="§"/>
              <a:defRPr sz="1400">
                <a:solidFill>
                  <a:srgbClr val="3F3F3F"/>
                </a:solidFill>
              </a:defRPr>
            </a:lvl4pPr>
            <a:lvl5pPr marL="2057400" indent="-228600">
              <a:lnSpc>
                <a:spcPct val="100000"/>
              </a:lnSpc>
              <a:spcBef>
                <a:spcPts val="500"/>
              </a:spcBef>
              <a:buClr>
                <a:schemeClr val="accent5"/>
              </a:buClr>
              <a:buSzPct val="75000"/>
              <a:buFont typeface="Wingdings" charset="2"/>
              <a:buChar char="§"/>
              <a:defRPr sz="1400">
                <a:solidFill>
                  <a:srgbClr val="3F3F3F"/>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marR="0" lvl="0" indent="0" algn="l" defTabSz="914400" rtl="0" eaLnBrk="1" fontAlgn="auto" latinLnBrk="0" hangingPunct="1">
              <a:lnSpc>
                <a:spcPct val="130000"/>
              </a:lnSpc>
              <a:spcBef>
                <a:spcPts val="1000"/>
              </a:spcBef>
              <a:spcAft>
                <a:spcPts val="0"/>
              </a:spcAft>
              <a:buClr>
                <a:srgbClr val="787878"/>
              </a:buClr>
              <a:buSzPct val="75000"/>
              <a:buNone/>
              <a:tabLst>
                <a:tab pos="182880" algn="l"/>
              </a:tabLst>
              <a:defRPr/>
            </a:pPr>
            <a:r>
              <a:rPr lang="en-US" sz="1600">
                <a:solidFill>
                  <a:schemeClr val="tx1"/>
                </a:solidFill>
                <a:latin typeface="Open Sans"/>
              </a:rPr>
              <a:t>Accelerate feedback loops by utilizing in time opinions of customers enabling you to iterate and implement improvements at a rapid pace</a:t>
            </a:r>
            <a:endParaRPr kumimoji="0" lang="en-US" sz="1600" b="0" i="0" u="none" strike="noStrike" kern="1200" cap="none" spc="0" normalizeH="0" baseline="0" noProof="0">
              <a:ln>
                <a:noFill/>
              </a:ln>
              <a:solidFill>
                <a:schemeClr val="tx1"/>
              </a:solidFill>
              <a:effectLst/>
              <a:uLnTx/>
              <a:uFillTx/>
              <a:latin typeface="Open Sans"/>
              <a:ea typeface="+mn-ea"/>
              <a:cs typeface="Open Sans"/>
            </a:endParaRPr>
          </a:p>
        </p:txBody>
      </p:sp>
      <p:sp>
        <p:nvSpPr>
          <p:cNvPr id="38" name="Text Placeholder 17">
            <a:extLst>
              <a:ext uri="{FF2B5EF4-FFF2-40B4-BE49-F238E27FC236}">
                <a16:creationId xmlns:a16="http://schemas.microsoft.com/office/drawing/2014/main" id="{6B364297-3551-AD8B-E153-CB5E1A106E15}"/>
              </a:ext>
            </a:extLst>
          </p:cNvPr>
          <p:cNvSpPr txBox="1">
            <a:spLocks/>
          </p:cNvSpPr>
          <p:nvPr/>
        </p:nvSpPr>
        <p:spPr>
          <a:xfrm>
            <a:off x="3754834" y="4371565"/>
            <a:ext cx="7089052" cy="1080000"/>
          </a:xfrm>
          <a:prstGeom prst="rect">
            <a:avLst/>
          </a:prstGeom>
        </p:spPr>
        <p:txBody>
          <a:bodyPr lIns="0" tIns="0" rIns="0" bIns="0" anchor="ctr">
            <a:noAutofit/>
          </a:bodyPr>
          <a:lstStyle>
            <a:defPPr>
              <a:defRPr lang="en-US"/>
            </a:defPPr>
            <a:lvl1pPr marL="137160" indent="-137160">
              <a:lnSpc>
                <a:spcPct val="130000"/>
              </a:lnSpc>
              <a:spcBef>
                <a:spcPts val="1000"/>
              </a:spcBef>
              <a:buClr>
                <a:schemeClr val="accent5"/>
              </a:buClr>
              <a:buSzPct val="75000"/>
              <a:buFont typeface="Arial" panose="020B0604020202020204" pitchFamily="34" charset="0"/>
              <a:buChar char="•"/>
              <a:tabLst>
                <a:tab pos="182880" algn="l"/>
              </a:tabLst>
              <a:defRPr sz="1200">
                <a:solidFill>
                  <a:srgbClr val="000000"/>
                </a:solidFill>
                <a:cs typeface="Open Sans"/>
              </a:defRPr>
            </a:lvl1pPr>
            <a:lvl2pPr marL="685800" indent="-228600">
              <a:lnSpc>
                <a:spcPct val="100000"/>
              </a:lnSpc>
              <a:spcBef>
                <a:spcPts val="500"/>
              </a:spcBef>
              <a:buClr>
                <a:schemeClr val="accent5"/>
              </a:buClr>
              <a:buSzPct val="75000"/>
              <a:buFont typeface="Wingdings" charset="2"/>
              <a:buChar char="§"/>
              <a:defRPr>
                <a:solidFill>
                  <a:srgbClr val="3F3F3F"/>
                </a:solidFill>
              </a:defRPr>
            </a:lvl2pPr>
            <a:lvl3pPr marL="1143000" indent="-228600">
              <a:lnSpc>
                <a:spcPct val="100000"/>
              </a:lnSpc>
              <a:spcBef>
                <a:spcPts val="500"/>
              </a:spcBef>
              <a:buClr>
                <a:schemeClr val="accent5"/>
              </a:buClr>
              <a:buSzPct val="75000"/>
              <a:buFont typeface="Wingdings" charset="2"/>
              <a:buChar char="§"/>
              <a:defRPr sz="1600">
                <a:solidFill>
                  <a:srgbClr val="3F3F3F"/>
                </a:solidFill>
              </a:defRPr>
            </a:lvl3pPr>
            <a:lvl4pPr marL="1600200" indent="-228600">
              <a:lnSpc>
                <a:spcPct val="100000"/>
              </a:lnSpc>
              <a:spcBef>
                <a:spcPts val="500"/>
              </a:spcBef>
              <a:buClr>
                <a:schemeClr val="accent5"/>
              </a:buClr>
              <a:buSzPct val="75000"/>
              <a:buFont typeface="Wingdings" charset="2"/>
              <a:buChar char="§"/>
              <a:defRPr sz="1400">
                <a:solidFill>
                  <a:srgbClr val="3F3F3F"/>
                </a:solidFill>
              </a:defRPr>
            </a:lvl4pPr>
            <a:lvl5pPr marL="2057400" indent="-228600">
              <a:lnSpc>
                <a:spcPct val="100000"/>
              </a:lnSpc>
              <a:spcBef>
                <a:spcPts val="500"/>
              </a:spcBef>
              <a:buClr>
                <a:schemeClr val="accent5"/>
              </a:buClr>
              <a:buSzPct val="75000"/>
              <a:buFont typeface="Wingdings" charset="2"/>
              <a:buChar char="§"/>
              <a:defRPr sz="1400">
                <a:solidFill>
                  <a:srgbClr val="3F3F3F"/>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marR="0" lvl="0" indent="0" algn="l" defTabSz="914400" rtl="0" eaLnBrk="1" fontAlgn="auto" latinLnBrk="0" hangingPunct="1">
              <a:lnSpc>
                <a:spcPct val="130000"/>
              </a:lnSpc>
              <a:spcBef>
                <a:spcPts val="1000"/>
              </a:spcBef>
              <a:spcAft>
                <a:spcPts val="0"/>
              </a:spcAft>
              <a:buClr>
                <a:srgbClr val="787878"/>
              </a:buClr>
              <a:buSzPct val="75000"/>
              <a:buNone/>
              <a:tabLst>
                <a:tab pos="182880" algn="l"/>
              </a:tabLst>
              <a:defRPr/>
            </a:pPr>
            <a:r>
              <a:rPr kumimoji="0" lang="en-US" sz="1600" b="0" i="0" u="none" strike="noStrike" kern="1200" cap="none" spc="0" normalizeH="0" baseline="0" noProof="0">
                <a:ln>
                  <a:noFill/>
                </a:ln>
                <a:solidFill>
                  <a:schemeClr val="tx1"/>
                </a:solidFill>
                <a:effectLst/>
                <a:uLnTx/>
                <a:uFillTx/>
                <a:latin typeface="Open Sans"/>
                <a:ea typeface="+mn-ea"/>
                <a:cs typeface="Open Sans"/>
              </a:rPr>
              <a:t>Reduce the need for costly market research, tiring focus groups, and be able to focus your development process into what really matters to users</a:t>
            </a:r>
          </a:p>
        </p:txBody>
      </p:sp>
      <p:cxnSp>
        <p:nvCxnSpPr>
          <p:cNvPr id="39" name="Straight Connector 38">
            <a:extLst>
              <a:ext uri="{FF2B5EF4-FFF2-40B4-BE49-F238E27FC236}">
                <a16:creationId xmlns:a16="http://schemas.microsoft.com/office/drawing/2014/main" id="{642FC539-231F-001C-0EE3-EE6ECDCE8573}"/>
              </a:ext>
            </a:extLst>
          </p:cNvPr>
          <p:cNvCxnSpPr>
            <a:cxnSpLocks/>
          </p:cNvCxnSpPr>
          <p:nvPr/>
        </p:nvCxnSpPr>
        <p:spPr>
          <a:xfrm>
            <a:off x="3318511" y="3282077"/>
            <a:ext cx="0" cy="88880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8B38748-E548-C0B8-4C36-EEDB76A7C492}"/>
              </a:ext>
            </a:extLst>
          </p:cNvPr>
          <p:cNvCxnSpPr>
            <a:cxnSpLocks/>
          </p:cNvCxnSpPr>
          <p:nvPr/>
        </p:nvCxnSpPr>
        <p:spPr>
          <a:xfrm>
            <a:off x="3325514" y="4467165"/>
            <a:ext cx="0" cy="88880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sp>
        <p:nvSpPr>
          <p:cNvPr id="41" name="Text Placeholder 7">
            <a:extLst>
              <a:ext uri="{FF2B5EF4-FFF2-40B4-BE49-F238E27FC236}">
                <a16:creationId xmlns:a16="http://schemas.microsoft.com/office/drawing/2014/main" id="{58EAA174-D48B-A9D1-AA0D-7017DF6FB42D}"/>
              </a:ext>
            </a:extLst>
          </p:cNvPr>
          <p:cNvSpPr txBox="1">
            <a:spLocks/>
          </p:cNvSpPr>
          <p:nvPr/>
        </p:nvSpPr>
        <p:spPr>
          <a:xfrm>
            <a:off x="3370425" y="1459853"/>
            <a:ext cx="2520000" cy="1080000"/>
          </a:xfrm>
          <a:prstGeom prst="rect">
            <a:avLst/>
          </a:prstGeom>
          <a:ln>
            <a:noFill/>
          </a:ln>
        </p:spPr>
        <p:txBody>
          <a:bodyPr lIns="0" tIns="0" rIns="0" bIns="0" anchor="ct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1000"/>
              </a:spcBef>
              <a:spcAft>
                <a:spcPts val="0"/>
              </a:spcAft>
              <a:buClr>
                <a:srgbClr val="787878"/>
              </a:buClr>
              <a:buSzPct val="75000"/>
              <a:buFont typeface="Wingdings" charset="2"/>
              <a:buNone/>
              <a:tabLst/>
              <a:defRPr/>
            </a:pPr>
            <a:r>
              <a:rPr kumimoji="0" lang="en-US" sz="1600" b="1" i="0" u="none" strike="noStrike" kern="1200" cap="none" spc="0" normalizeH="0" baseline="0" noProof="0">
                <a:ln>
                  <a:noFill/>
                </a:ln>
                <a:solidFill>
                  <a:srgbClr val="000000"/>
                </a:solidFill>
                <a:effectLst/>
                <a:uLnTx/>
                <a:uFillTx/>
                <a:ea typeface="Chronicle Display Black" charset="0"/>
                <a:cs typeface="Chronicle Display Black" charset="0"/>
              </a:rPr>
              <a:t>Our Model Will:</a:t>
            </a:r>
          </a:p>
        </p:txBody>
      </p:sp>
      <p:sp>
        <p:nvSpPr>
          <p:cNvPr id="42" name="Rectangle 41">
            <a:extLst>
              <a:ext uri="{FF2B5EF4-FFF2-40B4-BE49-F238E27FC236}">
                <a16:creationId xmlns:a16="http://schemas.microsoft.com/office/drawing/2014/main" id="{04991031-C8E0-93C2-79C2-193702CF5A1C}"/>
              </a:ext>
            </a:extLst>
          </p:cNvPr>
          <p:cNvSpPr/>
          <p:nvPr/>
        </p:nvSpPr>
        <p:spPr>
          <a:xfrm>
            <a:off x="1026836" y="2291591"/>
            <a:ext cx="2058011" cy="449486"/>
          </a:xfrm>
          <a:prstGeom prst="rect">
            <a:avLst/>
          </a:prstGeom>
          <a:solidFill>
            <a:srgbClr val="00B050"/>
          </a:solidFill>
          <a:ln w="12700" cap="flat" cmpd="sng" algn="ctr">
            <a:noFill/>
            <a:prstDash val="solid"/>
          </a:ln>
          <a:effectLst/>
        </p:spPr>
        <p:txBody>
          <a:bodyPr wrap="square" lIns="0" tIns="0" rIns="0" bIns="0" rtlCol="0" anchor="ctr">
            <a:noAutofit/>
          </a:bodyPr>
          <a:lstStyle/>
          <a:p>
            <a:pPr marL="147167" marR="0" lvl="0" indent="0" defTabSz="671718" eaLnBrk="1" fontAlgn="base" latinLnBrk="0" hangingPunct="1">
              <a:lnSpc>
                <a:spcPct val="100000"/>
              </a:lnSpc>
              <a:spcBef>
                <a:spcPct val="0"/>
              </a:spcBef>
              <a:spcAft>
                <a:spcPct val="0"/>
              </a:spcAft>
              <a:buClrTx/>
              <a:buSzTx/>
              <a:buFontTx/>
              <a:buNone/>
              <a:tabLst/>
              <a:defRPr/>
            </a:pPr>
            <a:r>
              <a:rPr kumimoji="0" lang="en-US" sz="2057" b="0" i="0" u="none" strike="noStrike" kern="0" cap="none" spc="0" normalizeH="0" baseline="0" noProof="0">
                <a:ln>
                  <a:noFill/>
                </a:ln>
                <a:solidFill>
                  <a:prstClr val="white"/>
                </a:solidFill>
                <a:effectLst/>
                <a:uLnTx/>
                <a:uFillTx/>
                <a:ea typeface="+mn-ea"/>
                <a:cs typeface="Segoe UI Light" panose="020B0502040204020203" pitchFamily="34" charset="0"/>
                <a:sym typeface="Gotham Book" charset="0"/>
              </a:rPr>
              <a:t>Better</a:t>
            </a:r>
          </a:p>
        </p:txBody>
      </p:sp>
      <p:cxnSp>
        <p:nvCxnSpPr>
          <p:cNvPr id="43" name="Straight Connector 42">
            <a:extLst>
              <a:ext uri="{FF2B5EF4-FFF2-40B4-BE49-F238E27FC236}">
                <a16:creationId xmlns:a16="http://schemas.microsoft.com/office/drawing/2014/main" id="{86145CB4-F1F8-ABB3-6BBE-E5D90CCC02F8}"/>
              </a:ext>
            </a:extLst>
          </p:cNvPr>
          <p:cNvCxnSpPr/>
          <p:nvPr/>
        </p:nvCxnSpPr>
        <p:spPr>
          <a:xfrm flipH="1">
            <a:off x="714828" y="2783211"/>
            <a:ext cx="0" cy="652164"/>
          </a:xfrm>
          <a:prstGeom prst="line">
            <a:avLst/>
          </a:prstGeom>
          <a:noFill/>
          <a:ln w="19050" cap="flat" cmpd="sng" algn="ctr">
            <a:solidFill>
              <a:sysClr val="window" lastClr="FFFFFF">
                <a:lumMod val="75000"/>
              </a:sysClr>
            </a:solidFill>
            <a:prstDash val="dash"/>
          </a:ln>
          <a:effectLst/>
        </p:spPr>
      </p:cxnSp>
      <p:sp>
        <p:nvSpPr>
          <p:cNvPr id="44" name="Oval 43">
            <a:extLst>
              <a:ext uri="{FF2B5EF4-FFF2-40B4-BE49-F238E27FC236}">
                <a16:creationId xmlns:a16="http://schemas.microsoft.com/office/drawing/2014/main" id="{020B8D20-9864-5FA1-340A-7749DA5D4F6E}"/>
              </a:ext>
            </a:extLst>
          </p:cNvPr>
          <p:cNvSpPr>
            <a:spLocks noChangeAspect="1"/>
          </p:cNvSpPr>
          <p:nvPr/>
        </p:nvSpPr>
        <p:spPr>
          <a:xfrm>
            <a:off x="343428" y="2159012"/>
            <a:ext cx="753143" cy="702205"/>
          </a:xfrm>
          <a:prstGeom prst="ellipse">
            <a:avLst/>
          </a:prstGeom>
          <a:solidFill>
            <a:srgbClr val="00B050"/>
          </a:solidFill>
          <a:ln w="12700" cap="flat" cmpd="sng" algn="ctr">
            <a:solidFill>
              <a:srgbClr val="86BC25"/>
            </a:solidFill>
            <a:prstDash val="solid"/>
          </a:ln>
          <a:effectLst/>
        </p:spPr>
        <p:txBody>
          <a:bodyPr wrap="square" rtlCol="0" anchor="ctr">
            <a:spAutoFit/>
          </a:bodyPr>
          <a:lstStyle/>
          <a:p>
            <a:pPr marL="232149" marR="0" lvl="0" indent="-232149" defTabSz="671718"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a:ln>
                <a:noFill/>
              </a:ln>
              <a:solidFill>
                <a:prstClr val="black"/>
              </a:solidFill>
              <a:effectLst/>
              <a:uLnTx/>
              <a:uFillTx/>
              <a:latin typeface="Verdana"/>
              <a:ea typeface="+mn-ea"/>
              <a:cs typeface="+mn-cs"/>
              <a:sym typeface="Gotham Book" charset="0"/>
            </a:endParaRPr>
          </a:p>
        </p:txBody>
      </p:sp>
      <p:grpSp>
        <p:nvGrpSpPr>
          <p:cNvPr id="45" name="Group 675">
            <a:extLst>
              <a:ext uri="{FF2B5EF4-FFF2-40B4-BE49-F238E27FC236}">
                <a16:creationId xmlns:a16="http://schemas.microsoft.com/office/drawing/2014/main" id="{8423CC16-68F8-F7B4-A8CF-732C57E09E52}"/>
              </a:ext>
            </a:extLst>
          </p:cNvPr>
          <p:cNvGrpSpPr>
            <a:grpSpLocks noChangeAspect="1"/>
          </p:cNvGrpSpPr>
          <p:nvPr/>
        </p:nvGrpSpPr>
        <p:grpSpPr bwMode="auto">
          <a:xfrm>
            <a:off x="415665" y="2213193"/>
            <a:ext cx="604521" cy="604521"/>
            <a:chOff x="6583" y="2681"/>
            <a:chExt cx="340" cy="340"/>
          </a:xfrm>
          <a:solidFill>
            <a:sysClr val="window" lastClr="FFFFFF"/>
          </a:solidFill>
        </p:grpSpPr>
        <p:sp>
          <p:nvSpPr>
            <p:cNvPr id="46" name="Freeform 676">
              <a:extLst>
                <a:ext uri="{FF2B5EF4-FFF2-40B4-BE49-F238E27FC236}">
                  <a16:creationId xmlns:a16="http://schemas.microsoft.com/office/drawing/2014/main" id="{7897ECC9-317C-F1D2-2B05-C62068BE8662}"/>
                </a:ext>
              </a:extLst>
            </p:cNvPr>
            <p:cNvSpPr>
              <a:spLocks noEditPoints="1"/>
            </p:cNvSpPr>
            <p:nvPr/>
          </p:nvSpPr>
          <p:spPr bwMode="auto">
            <a:xfrm>
              <a:off x="6583" y="26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sp>
          <p:nvSpPr>
            <p:cNvPr id="47" name="Freeform 677">
              <a:extLst>
                <a:ext uri="{FF2B5EF4-FFF2-40B4-BE49-F238E27FC236}">
                  <a16:creationId xmlns:a16="http://schemas.microsoft.com/office/drawing/2014/main" id="{1DF7B8FF-2A62-6162-7722-C9C1AD240310}"/>
                </a:ext>
              </a:extLst>
            </p:cNvPr>
            <p:cNvSpPr>
              <a:spLocks noEditPoints="1"/>
            </p:cNvSpPr>
            <p:nvPr/>
          </p:nvSpPr>
          <p:spPr bwMode="auto">
            <a:xfrm>
              <a:off x="6672" y="2741"/>
              <a:ext cx="162" cy="224"/>
            </a:xfrm>
            <a:custGeom>
              <a:avLst/>
              <a:gdLst>
                <a:gd name="T0" fmla="*/ 233 w 244"/>
                <a:gd name="T1" fmla="*/ 122 h 336"/>
                <a:gd name="T2" fmla="*/ 241 w 244"/>
                <a:gd name="T3" fmla="*/ 90 h 336"/>
                <a:gd name="T4" fmla="*/ 218 w 244"/>
                <a:gd name="T5" fmla="*/ 67 h 336"/>
                <a:gd name="T6" fmla="*/ 209 w 244"/>
                <a:gd name="T7" fmla="*/ 35 h 336"/>
                <a:gd name="T8" fmla="*/ 177 w 244"/>
                <a:gd name="T9" fmla="*/ 26 h 336"/>
                <a:gd name="T10" fmla="*/ 154 w 244"/>
                <a:gd name="T11" fmla="*/ 2 h 336"/>
                <a:gd name="T12" fmla="*/ 122 w 244"/>
                <a:gd name="T13" fmla="*/ 11 h 336"/>
                <a:gd name="T14" fmla="*/ 90 w 244"/>
                <a:gd name="T15" fmla="*/ 2 h 336"/>
                <a:gd name="T16" fmla="*/ 66 w 244"/>
                <a:gd name="T17" fmla="*/ 26 h 336"/>
                <a:gd name="T18" fmla="*/ 34 w 244"/>
                <a:gd name="T19" fmla="*/ 35 h 336"/>
                <a:gd name="T20" fmla="*/ 26 w 244"/>
                <a:gd name="T21" fmla="*/ 67 h 336"/>
                <a:gd name="T22" fmla="*/ 2 w 244"/>
                <a:gd name="T23" fmla="*/ 90 h 336"/>
                <a:gd name="T24" fmla="*/ 11 w 244"/>
                <a:gd name="T25" fmla="*/ 122 h 336"/>
                <a:gd name="T26" fmla="*/ 2 w 244"/>
                <a:gd name="T27" fmla="*/ 154 h 336"/>
                <a:gd name="T28" fmla="*/ 26 w 244"/>
                <a:gd name="T29" fmla="*/ 177 h 336"/>
                <a:gd name="T30" fmla="*/ 34 w 244"/>
                <a:gd name="T31" fmla="*/ 209 h 336"/>
                <a:gd name="T32" fmla="*/ 58 w 244"/>
                <a:gd name="T33" fmla="*/ 217 h 336"/>
                <a:gd name="T34" fmla="*/ 63 w 244"/>
                <a:gd name="T35" fmla="*/ 334 h 336"/>
                <a:gd name="T36" fmla="*/ 122 w 244"/>
                <a:gd name="T37" fmla="*/ 305 h 336"/>
                <a:gd name="T38" fmla="*/ 175 w 244"/>
                <a:gd name="T39" fmla="*/ 335 h 336"/>
                <a:gd name="T40" fmla="*/ 186 w 244"/>
                <a:gd name="T41" fmla="*/ 325 h 336"/>
                <a:gd name="T42" fmla="*/ 186 w 244"/>
                <a:gd name="T43" fmla="*/ 217 h 336"/>
                <a:gd name="T44" fmla="*/ 217 w 244"/>
                <a:gd name="T45" fmla="*/ 187 h 336"/>
                <a:gd name="T46" fmla="*/ 225 w 244"/>
                <a:gd name="T47" fmla="*/ 172 h 336"/>
                <a:gd name="T48" fmla="*/ 236 w 244"/>
                <a:gd name="T49" fmla="*/ 131 h 336"/>
                <a:gd name="T50" fmla="*/ 116 w 244"/>
                <a:gd name="T51" fmla="*/ 284 h 336"/>
                <a:gd name="T52" fmla="*/ 79 w 244"/>
                <a:gd name="T53" fmla="*/ 235 h 336"/>
                <a:gd name="T54" fmla="*/ 95 w 244"/>
                <a:gd name="T55" fmla="*/ 242 h 336"/>
                <a:gd name="T56" fmla="*/ 122 w 244"/>
                <a:gd name="T57" fmla="*/ 233 h 336"/>
                <a:gd name="T58" fmla="*/ 154 w 244"/>
                <a:gd name="T59" fmla="*/ 242 h 336"/>
                <a:gd name="T60" fmla="*/ 164 w 244"/>
                <a:gd name="T61" fmla="*/ 306 h 336"/>
                <a:gd name="T62" fmla="*/ 213 w 244"/>
                <a:gd name="T63" fmla="*/ 154 h 336"/>
                <a:gd name="T64" fmla="*/ 195 w 244"/>
                <a:gd name="T65" fmla="*/ 185 h 336"/>
                <a:gd name="T66" fmla="*/ 185 w 244"/>
                <a:gd name="T67" fmla="*/ 195 h 336"/>
                <a:gd name="T68" fmla="*/ 154 w 244"/>
                <a:gd name="T69" fmla="*/ 212 h 336"/>
                <a:gd name="T70" fmla="*/ 148 w 244"/>
                <a:gd name="T71" fmla="*/ 218 h 336"/>
                <a:gd name="T72" fmla="*/ 122 w 244"/>
                <a:gd name="T73" fmla="*/ 212 h 336"/>
                <a:gd name="T74" fmla="*/ 95 w 244"/>
                <a:gd name="T75" fmla="*/ 221 h 336"/>
                <a:gd name="T76" fmla="*/ 77 w 244"/>
                <a:gd name="T77" fmla="*/ 200 h 336"/>
                <a:gd name="T78" fmla="*/ 49 w 244"/>
                <a:gd name="T79" fmla="*/ 195 h 336"/>
                <a:gd name="T80" fmla="*/ 44 w 244"/>
                <a:gd name="T81" fmla="*/ 167 h 336"/>
                <a:gd name="T82" fmla="*/ 23 w 244"/>
                <a:gd name="T83" fmla="*/ 149 h 336"/>
                <a:gd name="T84" fmla="*/ 32 w 244"/>
                <a:gd name="T85" fmla="*/ 122 h 336"/>
                <a:gd name="T86" fmla="*/ 23 w 244"/>
                <a:gd name="T87" fmla="*/ 96 h 336"/>
                <a:gd name="T88" fmla="*/ 44 w 244"/>
                <a:gd name="T89" fmla="*/ 77 h 336"/>
                <a:gd name="T90" fmla="*/ 49 w 244"/>
                <a:gd name="T91" fmla="*/ 50 h 336"/>
                <a:gd name="T92" fmla="*/ 77 w 244"/>
                <a:gd name="T93" fmla="*/ 45 h 336"/>
                <a:gd name="T94" fmla="*/ 95 w 244"/>
                <a:gd name="T95" fmla="*/ 26 h 336"/>
                <a:gd name="T96" fmla="*/ 103 w 244"/>
                <a:gd name="T97" fmla="*/ 28 h 336"/>
                <a:gd name="T98" fmla="*/ 140 w 244"/>
                <a:gd name="T99" fmla="*/ 27 h 336"/>
                <a:gd name="T100" fmla="*/ 154 w 244"/>
                <a:gd name="T101" fmla="*/ 30 h 336"/>
                <a:gd name="T102" fmla="*/ 185 w 244"/>
                <a:gd name="T103" fmla="*/ 48 h 336"/>
                <a:gd name="T104" fmla="*/ 195 w 244"/>
                <a:gd name="T105" fmla="*/ 59 h 336"/>
                <a:gd name="T106" fmla="*/ 213 w 244"/>
                <a:gd name="T107" fmla="*/ 90 h 336"/>
                <a:gd name="T108" fmla="*/ 217 w 244"/>
                <a:gd name="T109" fmla="*/ 104 h 336"/>
                <a:gd name="T110" fmla="*/ 217 w 244"/>
                <a:gd name="T111" fmla="*/ 140 h 336"/>
                <a:gd name="T112" fmla="*/ 213 w 244"/>
                <a:gd name="T113" fmla="*/ 15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4" h="336">
                  <a:moveTo>
                    <a:pt x="236" y="131"/>
                  </a:moveTo>
                  <a:cubicBezTo>
                    <a:pt x="235" y="128"/>
                    <a:pt x="233" y="124"/>
                    <a:pt x="233" y="122"/>
                  </a:cubicBezTo>
                  <a:cubicBezTo>
                    <a:pt x="233" y="120"/>
                    <a:pt x="235" y="116"/>
                    <a:pt x="236" y="113"/>
                  </a:cubicBezTo>
                  <a:cubicBezTo>
                    <a:pt x="239" y="107"/>
                    <a:pt x="244" y="99"/>
                    <a:pt x="241" y="90"/>
                  </a:cubicBezTo>
                  <a:cubicBezTo>
                    <a:pt x="239" y="81"/>
                    <a:pt x="231" y="76"/>
                    <a:pt x="225" y="72"/>
                  </a:cubicBezTo>
                  <a:cubicBezTo>
                    <a:pt x="222" y="70"/>
                    <a:pt x="219" y="68"/>
                    <a:pt x="218" y="67"/>
                  </a:cubicBezTo>
                  <a:cubicBezTo>
                    <a:pt x="217" y="65"/>
                    <a:pt x="217" y="61"/>
                    <a:pt x="217" y="57"/>
                  </a:cubicBezTo>
                  <a:cubicBezTo>
                    <a:pt x="216" y="50"/>
                    <a:pt x="216" y="41"/>
                    <a:pt x="209" y="35"/>
                  </a:cubicBezTo>
                  <a:cubicBezTo>
                    <a:pt x="203" y="28"/>
                    <a:pt x="194" y="28"/>
                    <a:pt x="186" y="27"/>
                  </a:cubicBezTo>
                  <a:cubicBezTo>
                    <a:pt x="183" y="27"/>
                    <a:pt x="179" y="27"/>
                    <a:pt x="177" y="26"/>
                  </a:cubicBezTo>
                  <a:cubicBezTo>
                    <a:pt x="176" y="25"/>
                    <a:pt x="173" y="21"/>
                    <a:pt x="172" y="19"/>
                  </a:cubicBezTo>
                  <a:cubicBezTo>
                    <a:pt x="168" y="13"/>
                    <a:pt x="163" y="5"/>
                    <a:pt x="154" y="2"/>
                  </a:cubicBezTo>
                  <a:cubicBezTo>
                    <a:pt x="145" y="0"/>
                    <a:pt x="137" y="4"/>
                    <a:pt x="130" y="8"/>
                  </a:cubicBezTo>
                  <a:cubicBezTo>
                    <a:pt x="128" y="9"/>
                    <a:pt x="123" y="11"/>
                    <a:pt x="122" y="11"/>
                  </a:cubicBezTo>
                  <a:cubicBezTo>
                    <a:pt x="120" y="11"/>
                    <a:pt x="116" y="9"/>
                    <a:pt x="113" y="8"/>
                  </a:cubicBezTo>
                  <a:cubicBezTo>
                    <a:pt x="106" y="4"/>
                    <a:pt x="98" y="0"/>
                    <a:pt x="90" y="2"/>
                  </a:cubicBezTo>
                  <a:cubicBezTo>
                    <a:pt x="81" y="5"/>
                    <a:pt x="76" y="13"/>
                    <a:pt x="72" y="19"/>
                  </a:cubicBezTo>
                  <a:cubicBezTo>
                    <a:pt x="70" y="21"/>
                    <a:pt x="68" y="25"/>
                    <a:pt x="66" y="26"/>
                  </a:cubicBezTo>
                  <a:cubicBezTo>
                    <a:pt x="65" y="27"/>
                    <a:pt x="60" y="27"/>
                    <a:pt x="57" y="27"/>
                  </a:cubicBezTo>
                  <a:cubicBezTo>
                    <a:pt x="50" y="28"/>
                    <a:pt x="41" y="28"/>
                    <a:pt x="34" y="35"/>
                  </a:cubicBezTo>
                  <a:cubicBezTo>
                    <a:pt x="28" y="41"/>
                    <a:pt x="27" y="50"/>
                    <a:pt x="27" y="57"/>
                  </a:cubicBezTo>
                  <a:cubicBezTo>
                    <a:pt x="27" y="61"/>
                    <a:pt x="26" y="65"/>
                    <a:pt x="26" y="67"/>
                  </a:cubicBezTo>
                  <a:cubicBezTo>
                    <a:pt x="25" y="68"/>
                    <a:pt x="21" y="70"/>
                    <a:pt x="18" y="72"/>
                  </a:cubicBezTo>
                  <a:cubicBezTo>
                    <a:pt x="12" y="76"/>
                    <a:pt x="5" y="81"/>
                    <a:pt x="2" y="90"/>
                  </a:cubicBezTo>
                  <a:cubicBezTo>
                    <a:pt x="0" y="99"/>
                    <a:pt x="4" y="107"/>
                    <a:pt x="7" y="113"/>
                  </a:cubicBezTo>
                  <a:cubicBezTo>
                    <a:pt x="9" y="116"/>
                    <a:pt x="11" y="120"/>
                    <a:pt x="11" y="122"/>
                  </a:cubicBezTo>
                  <a:cubicBezTo>
                    <a:pt x="11" y="124"/>
                    <a:pt x="9" y="128"/>
                    <a:pt x="7" y="131"/>
                  </a:cubicBezTo>
                  <a:cubicBezTo>
                    <a:pt x="4" y="137"/>
                    <a:pt x="0" y="145"/>
                    <a:pt x="2" y="154"/>
                  </a:cubicBezTo>
                  <a:cubicBezTo>
                    <a:pt x="5" y="163"/>
                    <a:pt x="12" y="168"/>
                    <a:pt x="18" y="172"/>
                  </a:cubicBezTo>
                  <a:cubicBezTo>
                    <a:pt x="21" y="174"/>
                    <a:pt x="25" y="176"/>
                    <a:pt x="26" y="177"/>
                  </a:cubicBezTo>
                  <a:cubicBezTo>
                    <a:pt x="26" y="179"/>
                    <a:pt x="27" y="183"/>
                    <a:pt x="27" y="187"/>
                  </a:cubicBezTo>
                  <a:cubicBezTo>
                    <a:pt x="27" y="194"/>
                    <a:pt x="28" y="203"/>
                    <a:pt x="34" y="209"/>
                  </a:cubicBezTo>
                  <a:cubicBezTo>
                    <a:pt x="41" y="216"/>
                    <a:pt x="50" y="216"/>
                    <a:pt x="57" y="217"/>
                  </a:cubicBezTo>
                  <a:cubicBezTo>
                    <a:pt x="57" y="217"/>
                    <a:pt x="57" y="217"/>
                    <a:pt x="58" y="217"/>
                  </a:cubicBezTo>
                  <a:cubicBezTo>
                    <a:pt x="58" y="325"/>
                    <a:pt x="58" y="325"/>
                    <a:pt x="58" y="325"/>
                  </a:cubicBezTo>
                  <a:cubicBezTo>
                    <a:pt x="58" y="329"/>
                    <a:pt x="60" y="332"/>
                    <a:pt x="63" y="334"/>
                  </a:cubicBezTo>
                  <a:cubicBezTo>
                    <a:pt x="66" y="336"/>
                    <a:pt x="71" y="336"/>
                    <a:pt x="74" y="334"/>
                  </a:cubicBezTo>
                  <a:cubicBezTo>
                    <a:pt x="122" y="305"/>
                    <a:pt x="122" y="305"/>
                    <a:pt x="122" y="305"/>
                  </a:cubicBezTo>
                  <a:cubicBezTo>
                    <a:pt x="170" y="334"/>
                    <a:pt x="170" y="334"/>
                    <a:pt x="170" y="334"/>
                  </a:cubicBezTo>
                  <a:cubicBezTo>
                    <a:pt x="171" y="335"/>
                    <a:pt x="173" y="335"/>
                    <a:pt x="175" y="335"/>
                  </a:cubicBezTo>
                  <a:cubicBezTo>
                    <a:pt x="177" y="335"/>
                    <a:pt x="179" y="335"/>
                    <a:pt x="180" y="334"/>
                  </a:cubicBezTo>
                  <a:cubicBezTo>
                    <a:pt x="184" y="332"/>
                    <a:pt x="186" y="329"/>
                    <a:pt x="186" y="325"/>
                  </a:cubicBezTo>
                  <a:cubicBezTo>
                    <a:pt x="186" y="217"/>
                    <a:pt x="186" y="217"/>
                    <a:pt x="186" y="217"/>
                  </a:cubicBezTo>
                  <a:cubicBezTo>
                    <a:pt x="186" y="217"/>
                    <a:pt x="186" y="217"/>
                    <a:pt x="186" y="217"/>
                  </a:cubicBezTo>
                  <a:cubicBezTo>
                    <a:pt x="194" y="216"/>
                    <a:pt x="203" y="216"/>
                    <a:pt x="209" y="209"/>
                  </a:cubicBezTo>
                  <a:cubicBezTo>
                    <a:pt x="216" y="203"/>
                    <a:pt x="216" y="194"/>
                    <a:pt x="217" y="187"/>
                  </a:cubicBezTo>
                  <a:cubicBezTo>
                    <a:pt x="217" y="183"/>
                    <a:pt x="217" y="179"/>
                    <a:pt x="218" y="177"/>
                  </a:cubicBezTo>
                  <a:cubicBezTo>
                    <a:pt x="219" y="176"/>
                    <a:pt x="222" y="174"/>
                    <a:pt x="225" y="172"/>
                  </a:cubicBezTo>
                  <a:cubicBezTo>
                    <a:pt x="231" y="168"/>
                    <a:pt x="239" y="163"/>
                    <a:pt x="241" y="154"/>
                  </a:cubicBezTo>
                  <a:cubicBezTo>
                    <a:pt x="244" y="145"/>
                    <a:pt x="239" y="137"/>
                    <a:pt x="236" y="131"/>
                  </a:cubicBezTo>
                  <a:close/>
                  <a:moveTo>
                    <a:pt x="127" y="284"/>
                  </a:moveTo>
                  <a:cubicBezTo>
                    <a:pt x="124" y="282"/>
                    <a:pt x="120" y="282"/>
                    <a:pt x="116" y="284"/>
                  </a:cubicBezTo>
                  <a:cubicBezTo>
                    <a:pt x="79" y="306"/>
                    <a:pt x="79" y="306"/>
                    <a:pt x="79" y="306"/>
                  </a:cubicBezTo>
                  <a:cubicBezTo>
                    <a:pt x="79" y="235"/>
                    <a:pt x="79" y="235"/>
                    <a:pt x="79" y="235"/>
                  </a:cubicBezTo>
                  <a:cubicBezTo>
                    <a:pt x="82" y="238"/>
                    <a:pt x="85" y="240"/>
                    <a:pt x="90" y="242"/>
                  </a:cubicBezTo>
                  <a:cubicBezTo>
                    <a:pt x="91" y="242"/>
                    <a:pt x="93" y="242"/>
                    <a:pt x="95" y="242"/>
                  </a:cubicBezTo>
                  <a:cubicBezTo>
                    <a:pt x="102" y="242"/>
                    <a:pt x="108" y="239"/>
                    <a:pt x="113" y="236"/>
                  </a:cubicBezTo>
                  <a:cubicBezTo>
                    <a:pt x="116" y="235"/>
                    <a:pt x="120" y="233"/>
                    <a:pt x="122" y="233"/>
                  </a:cubicBezTo>
                  <a:cubicBezTo>
                    <a:pt x="123" y="233"/>
                    <a:pt x="128" y="235"/>
                    <a:pt x="130" y="236"/>
                  </a:cubicBezTo>
                  <a:cubicBezTo>
                    <a:pt x="137" y="240"/>
                    <a:pt x="145" y="244"/>
                    <a:pt x="154" y="242"/>
                  </a:cubicBezTo>
                  <a:cubicBezTo>
                    <a:pt x="158" y="240"/>
                    <a:pt x="161" y="238"/>
                    <a:pt x="164" y="235"/>
                  </a:cubicBezTo>
                  <a:cubicBezTo>
                    <a:pt x="164" y="306"/>
                    <a:pt x="164" y="306"/>
                    <a:pt x="164" y="306"/>
                  </a:cubicBezTo>
                  <a:lnTo>
                    <a:pt x="127" y="284"/>
                  </a:lnTo>
                  <a:close/>
                  <a:moveTo>
                    <a:pt x="213" y="154"/>
                  </a:moveTo>
                  <a:cubicBezTo>
                    <a:pt x="208" y="157"/>
                    <a:pt x="203" y="161"/>
                    <a:pt x="199" y="167"/>
                  </a:cubicBezTo>
                  <a:cubicBezTo>
                    <a:pt x="196" y="173"/>
                    <a:pt x="196" y="179"/>
                    <a:pt x="195" y="185"/>
                  </a:cubicBezTo>
                  <a:cubicBezTo>
                    <a:pt x="195" y="188"/>
                    <a:pt x="195" y="193"/>
                    <a:pt x="194" y="194"/>
                  </a:cubicBezTo>
                  <a:cubicBezTo>
                    <a:pt x="193" y="195"/>
                    <a:pt x="188" y="195"/>
                    <a:pt x="185" y="195"/>
                  </a:cubicBezTo>
                  <a:cubicBezTo>
                    <a:pt x="179" y="195"/>
                    <a:pt x="172" y="195"/>
                    <a:pt x="166" y="199"/>
                  </a:cubicBezTo>
                  <a:cubicBezTo>
                    <a:pt x="161" y="202"/>
                    <a:pt x="157" y="207"/>
                    <a:pt x="154" y="212"/>
                  </a:cubicBezTo>
                  <a:cubicBezTo>
                    <a:pt x="152" y="215"/>
                    <a:pt x="149" y="218"/>
                    <a:pt x="148" y="218"/>
                  </a:cubicBezTo>
                  <a:cubicBezTo>
                    <a:pt x="148" y="218"/>
                    <a:pt x="148" y="218"/>
                    <a:pt x="148" y="218"/>
                  </a:cubicBezTo>
                  <a:cubicBezTo>
                    <a:pt x="147" y="218"/>
                    <a:pt x="143" y="217"/>
                    <a:pt x="140" y="216"/>
                  </a:cubicBezTo>
                  <a:cubicBezTo>
                    <a:pt x="135" y="213"/>
                    <a:pt x="129" y="212"/>
                    <a:pt x="122" y="212"/>
                  </a:cubicBezTo>
                  <a:cubicBezTo>
                    <a:pt x="115" y="212"/>
                    <a:pt x="109" y="215"/>
                    <a:pt x="103" y="217"/>
                  </a:cubicBezTo>
                  <a:cubicBezTo>
                    <a:pt x="101" y="219"/>
                    <a:pt x="96" y="221"/>
                    <a:pt x="95" y="221"/>
                  </a:cubicBezTo>
                  <a:cubicBezTo>
                    <a:pt x="94" y="220"/>
                    <a:pt x="91" y="216"/>
                    <a:pt x="90" y="214"/>
                  </a:cubicBezTo>
                  <a:cubicBezTo>
                    <a:pt x="86" y="209"/>
                    <a:pt x="83" y="203"/>
                    <a:pt x="77" y="200"/>
                  </a:cubicBezTo>
                  <a:cubicBezTo>
                    <a:pt x="71" y="196"/>
                    <a:pt x="64" y="196"/>
                    <a:pt x="58" y="196"/>
                  </a:cubicBezTo>
                  <a:cubicBezTo>
                    <a:pt x="55" y="195"/>
                    <a:pt x="50" y="195"/>
                    <a:pt x="49" y="195"/>
                  </a:cubicBezTo>
                  <a:cubicBezTo>
                    <a:pt x="49" y="193"/>
                    <a:pt x="48" y="188"/>
                    <a:pt x="48" y="185"/>
                  </a:cubicBezTo>
                  <a:cubicBezTo>
                    <a:pt x="48" y="179"/>
                    <a:pt x="47" y="173"/>
                    <a:pt x="44" y="167"/>
                  </a:cubicBezTo>
                  <a:cubicBezTo>
                    <a:pt x="41" y="161"/>
                    <a:pt x="35" y="157"/>
                    <a:pt x="30" y="154"/>
                  </a:cubicBezTo>
                  <a:cubicBezTo>
                    <a:pt x="28" y="152"/>
                    <a:pt x="23" y="150"/>
                    <a:pt x="23" y="149"/>
                  </a:cubicBezTo>
                  <a:cubicBezTo>
                    <a:pt x="23" y="147"/>
                    <a:pt x="25" y="143"/>
                    <a:pt x="26" y="140"/>
                  </a:cubicBezTo>
                  <a:cubicBezTo>
                    <a:pt x="29" y="135"/>
                    <a:pt x="32" y="129"/>
                    <a:pt x="32" y="122"/>
                  </a:cubicBezTo>
                  <a:cubicBezTo>
                    <a:pt x="32" y="115"/>
                    <a:pt x="29" y="109"/>
                    <a:pt x="26" y="104"/>
                  </a:cubicBezTo>
                  <a:cubicBezTo>
                    <a:pt x="25" y="101"/>
                    <a:pt x="23" y="97"/>
                    <a:pt x="23" y="96"/>
                  </a:cubicBezTo>
                  <a:cubicBezTo>
                    <a:pt x="23" y="94"/>
                    <a:pt x="28" y="92"/>
                    <a:pt x="30" y="90"/>
                  </a:cubicBezTo>
                  <a:cubicBezTo>
                    <a:pt x="35" y="87"/>
                    <a:pt x="41" y="83"/>
                    <a:pt x="44" y="77"/>
                  </a:cubicBezTo>
                  <a:cubicBezTo>
                    <a:pt x="47" y="71"/>
                    <a:pt x="48" y="65"/>
                    <a:pt x="48" y="59"/>
                  </a:cubicBezTo>
                  <a:cubicBezTo>
                    <a:pt x="48" y="56"/>
                    <a:pt x="49" y="51"/>
                    <a:pt x="49" y="50"/>
                  </a:cubicBezTo>
                  <a:cubicBezTo>
                    <a:pt x="50" y="49"/>
                    <a:pt x="55" y="49"/>
                    <a:pt x="58" y="49"/>
                  </a:cubicBezTo>
                  <a:cubicBezTo>
                    <a:pt x="64" y="49"/>
                    <a:pt x="71" y="49"/>
                    <a:pt x="77" y="45"/>
                  </a:cubicBezTo>
                  <a:cubicBezTo>
                    <a:pt x="83" y="42"/>
                    <a:pt x="86" y="37"/>
                    <a:pt x="90" y="32"/>
                  </a:cubicBezTo>
                  <a:cubicBezTo>
                    <a:pt x="91" y="29"/>
                    <a:pt x="94" y="26"/>
                    <a:pt x="95" y="26"/>
                  </a:cubicBezTo>
                  <a:cubicBezTo>
                    <a:pt x="95" y="26"/>
                    <a:pt x="95" y="26"/>
                    <a:pt x="95" y="26"/>
                  </a:cubicBezTo>
                  <a:cubicBezTo>
                    <a:pt x="96" y="26"/>
                    <a:pt x="101" y="27"/>
                    <a:pt x="103" y="28"/>
                  </a:cubicBezTo>
                  <a:cubicBezTo>
                    <a:pt x="109" y="31"/>
                    <a:pt x="115" y="32"/>
                    <a:pt x="122" y="32"/>
                  </a:cubicBezTo>
                  <a:cubicBezTo>
                    <a:pt x="129" y="32"/>
                    <a:pt x="135" y="29"/>
                    <a:pt x="140" y="27"/>
                  </a:cubicBezTo>
                  <a:cubicBezTo>
                    <a:pt x="143" y="25"/>
                    <a:pt x="147" y="23"/>
                    <a:pt x="148" y="23"/>
                  </a:cubicBezTo>
                  <a:cubicBezTo>
                    <a:pt x="149" y="24"/>
                    <a:pt x="152" y="28"/>
                    <a:pt x="154" y="30"/>
                  </a:cubicBezTo>
                  <a:cubicBezTo>
                    <a:pt x="157" y="35"/>
                    <a:pt x="161" y="41"/>
                    <a:pt x="166" y="44"/>
                  </a:cubicBezTo>
                  <a:cubicBezTo>
                    <a:pt x="172" y="48"/>
                    <a:pt x="179" y="48"/>
                    <a:pt x="185" y="48"/>
                  </a:cubicBezTo>
                  <a:cubicBezTo>
                    <a:pt x="188" y="49"/>
                    <a:pt x="193" y="49"/>
                    <a:pt x="194" y="49"/>
                  </a:cubicBezTo>
                  <a:cubicBezTo>
                    <a:pt x="195" y="51"/>
                    <a:pt x="195" y="56"/>
                    <a:pt x="195" y="59"/>
                  </a:cubicBezTo>
                  <a:cubicBezTo>
                    <a:pt x="196" y="65"/>
                    <a:pt x="196" y="71"/>
                    <a:pt x="199" y="77"/>
                  </a:cubicBezTo>
                  <a:cubicBezTo>
                    <a:pt x="203" y="83"/>
                    <a:pt x="208" y="87"/>
                    <a:pt x="213" y="90"/>
                  </a:cubicBezTo>
                  <a:cubicBezTo>
                    <a:pt x="216" y="92"/>
                    <a:pt x="220" y="94"/>
                    <a:pt x="221" y="95"/>
                  </a:cubicBezTo>
                  <a:cubicBezTo>
                    <a:pt x="221" y="97"/>
                    <a:pt x="218" y="101"/>
                    <a:pt x="217" y="104"/>
                  </a:cubicBezTo>
                  <a:cubicBezTo>
                    <a:pt x="214" y="109"/>
                    <a:pt x="211" y="115"/>
                    <a:pt x="211" y="122"/>
                  </a:cubicBezTo>
                  <a:cubicBezTo>
                    <a:pt x="211" y="129"/>
                    <a:pt x="214" y="135"/>
                    <a:pt x="217" y="140"/>
                  </a:cubicBezTo>
                  <a:cubicBezTo>
                    <a:pt x="218" y="143"/>
                    <a:pt x="221" y="147"/>
                    <a:pt x="221" y="148"/>
                  </a:cubicBezTo>
                  <a:cubicBezTo>
                    <a:pt x="220" y="150"/>
                    <a:pt x="216" y="152"/>
                    <a:pt x="213" y="1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sp>
          <p:nvSpPr>
            <p:cNvPr id="48" name="Freeform 678">
              <a:extLst>
                <a:ext uri="{FF2B5EF4-FFF2-40B4-BE49-F238E27FC236}">
                  <a16:creationId xmlns:a16="http://schemas.microsoft.com/office/drawing/2014/main" id="{FD86826F-45E4-E2FA-7A45-1292D43E0941}"/>
                </a:ext>
              </a:extLst>
            </p:cNvPr>
            <p:cNvSpPr>
              <a:spLocks noEditPoints="1"/>
            </p:cNvSpPr>
            <p:nvPr/>
          </p:nvSpPr>
          <p:spPr bwMode="auto">
            <a:xfrm>
              <a:off x="6717" y="2787"/>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defTabSz="671718"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sym typeface="Gotham Book" charset="0"/>
              </a:endParaRPr>
            </a:p>
          </p:txBody>
        </p:sp>
      </p:grpSp>
    </p:spTree>
    <p:extLst>
      <p:ext uri="{BB962C8B-B14F-4D97-AF65-F5344CB8AC3E}">
        <p14:creationId xmlns:p14="http://schemas.microsoft.com/office/powerpoint/2010/main" val="207420778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F0IIAzwASru4RLKyiBqs5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eV5MqNffSKG78QIkPg_4O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ANY5pWnCRtmT2KCnsjuOk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F0IIAzwASru4RLKyiBqs5w"/>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F0IIAzwASru4RLKyiBqs5w"/>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F0IIAzwASru4RLKyiBqs5w"/>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PmLj4f_QSDCGNHHb8.P1x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ztR.Ue6WTxebUF.yeoJkf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F0IIAzwASru4RLKyiBqs5w"/>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loitte Consulting Scrapbook">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Custom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_CommercialOrg_template_2020" id="{D32F86C5-6E97-174B-AF1F-49E790DA0834}" vid="{A6D12DED-5EF3-5249-A518-6826C0E517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24604E68C5C1B43B7CC60FA8D92F7FA" ma:contentTypeVersion="3" ma:contentTypeDescription="Create a new document." ma:contentTypeScope="" ma:versionID="10dfc3b770b077041bc1b84ec01cceda">
  <xsd:schema xmlns:xsd="http://www.w3.org/2001/XMLSchema" xmlns:xs="http://www.w3.org/2001/XMLSchema" xmlns:p="http://schemas.microsoft.com/office/2006/metadata/properties" xmlns:ns2="44420de4-e7bf-4be6-bfa4-2198e1669200" targetNamespace="http://schemas.microsoft.com/office/2006/metadata/properties" ma:root="true" ma:fieldsID="ab6a449d59025b84424e927852998da7" ns2:_="">
    <xsd:import namespace="44420de4-e7bf-4be6-bfa4-2198e1669200"/>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420de4-e7bf-4be6-bfa4-2198e166920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5905F61-5382-483C-9AFE-9EB741301B49}">
  <ds:schemaRefs>
    <ds:schemaRef ds:uri="44420de4-e7bf-4be6-bfa4-2198e166920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DBA58816-2A64-4EA1-8652-6425F24C1896}">
  <ds:schemaRefs>
    <ds:schemaRef ds:uri="http://schemas.microsoft.com/sharepoint/v3/contenttype/forms"/>
  </ds:schemaRefs>
</ds:datastoreItem>
</file>

<file path=customXml/itemProps3.xml><?xml version="1.0" encoding="utf-8"?>
<ds:datastoreItem xmlns:ds="http://schemas.openxmlformats.org/officeDocument/2006/customXml" ds:itemID="{ACDDD1AB-8DE9-4E0D-91D3-010224B872D3}">
  <ds:schemaRefs>
    <ds:schemaRef ds:uri="44420de4-e7bf-4be6-bfa4-2198e166920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19</Slides>
  <Notes>17</Notes>
  <HiddenSlides>1</HiddenSlides>
  <ScaleCrop>false</ScaleCrop>
  <HeadingPairs>
    <vt:vector size="4" baseType="variant">
      <vt:variant>
        <vt:lpstr>Theme</vt:lpstr>
      </vt:variant>
      <vt:variant>
        <vt:i4>2</vt:i4>
      </vt:variant>
      <vt:variant>
        <vt:lpstr>Slide Titles</vt:lpstr>
      </vt:variant>
      <vt:variant>
        <vt:i4>19</vt:i4>
      </vt:variant>
    </vt:vector>
  </HeadingPairs>
  <TitlesOfParts>
    <vt:vector size="21" baseType="lpstr">
      <vt:lpstr>Office Theme</vt:lpstr>
      <vt:lpstr>Deloitte Consulting Scrapbook</vt:lpstr>
      <vt:lpstr>Helping Videogame Developers Thrive in an Accelerating Market</vt:lpstr>
      <vt:lpstr>Elevator Pitch</vt:lpstr>
      <vt:lpstr>Agenda</vt:lpstr>
      <vt:lpstr>Meet the team</vt:lpstr>
      <vt:lpstr>Business Understanding</vt:lpstr>
      <vt:lpstr>Data Understanding &amp; Models</vt:lpstr>
      <vt:lpstr>PowerPoint Presentation</vt:lpstr>
      <vt:lpstr>PowerPoint Presentation</vt:lpstr>
      <vt:lpstr>PowerPoint Presentation</vt:lpstr>
      <vt:lpstr>Recommendations</vt:lpstr>
      <vt:lpstr>Next Steps</vt:lpstr>
      <vt:lpstr>PowerPoint Presentation</vt:lpstr>
      <vt:lpstr>Final Model / Analysis</vt:lpstr>
      <vt:lpstr>Multi-Class Logistic Regression</vt:lpstr>
      <vt:lpstr>PowerPoint Presentation</vt:lpstr>
      <vt:lpstr>PowerPoint Presentation</vt:lpstr>
      <vt:lpstr>Conclusion </vt:lpstr>
      <vt:lpstr>Rubric</vt:lpstr>
      <vt:lpstr>Data Preparation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Steele, Landon</dc:creator>
  <cp:revision>4</cp:revision>
  <dcterms:created xsi:type="dcterms:W3CDTF">2023-07-19T15:01:01Z</dcterms:created>
  <dcterms:modified xsi:type="dcterms:W3CDTF">2023-08-04T21:20:54Z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2023-07-19T15:01:02Z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cac545dd-f790-4517-a8b2-2dceda0ea786</vt:lpwstr>
  </property>
  <property fmtid="{D5CDD505-2E9C-101B-9397-08002B2CF9AE}" pid="8" name="MSIP_Label_ea60d57e-af5b-4752-ac57-3e4f28ca11dc_ContentBits">
    <vt:lpwstr>0</vt:lpwstr>
  </property>
  <property fmtid="{D5CDD505-2E9C-101B-9397-08002B2CF9AE}" pid="9" name="ContentTypeId">
    <vt:lpwstr>0x010100A24604E68C5C1B43B7CC60FA8D92F7FA</vt:lpwstr>
  </property>
</Properties>
</file>

<file path=docProps/thumbnail.jpeg>
</file>